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9" r:id="rId2"/>
    <p:sldMasterId id="2147483813" r:id="rId3"/>
  </p:sldMasterIdLst>
  <p:notesMasterIdLst>
    <p:notesMasterId r:id="rId22"/>
  </p:notesMasterIdLst>
  <p:handoutMasterIdLst>
    <p:handoutMasterId r:id="rId23"/>
  </p:handoutMasterIdLst>
  <p:sldIdLst>
    <p:sldId id="256" r:id="rId4"/>
    <p:sldId id="313" r:id="rId5"/>
    <p:sldId id="377" r:id="rId6"/>
    <p:sldId id="374" r:id="rId7"/>
    <p:sldId id="340" r:id="rId8"/>
    <p:sldId id="341" r:id="rId9"/>
    <p:sldId id="348" r:id="rId10"/>
    <p:sldId id="345" r:id="rId11"/>
    <p:sldId id="354" r:id="rId12"/>
    <p:sldId id="350" r:id="rId13"/>
    <p:sldId id="353" r:id="rId14"/>
    <p:sldId id="378" r:id="rId15"/>
    <p:sldId id="379" r:id="rId16"/>
    <p:sldId id="380" r:id="rId17"/>
    <p:sldId id="381" r:id="rId18"/>
    <p:sldId id="355" r:id="rId19"/>
    <p:sldId id="329" r:id="rId20"/>
    <p:sldId id="383" r:id="rId2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660066"/>
    <a:srgbClr val="CC3300"/>
    <a:srgbClr val="3333FF"/>
    <a:srgbClr val="333300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747" autoAdjust="0"/>
    <p:restoredTop sz="94667" autoAdjust="0"/>
  </p:normalViewPr>
  <p:slideViewPr>
    <p:cSldViewPr>
      <p:cViewPr varScale="1">
        <p:scale>
          <a:sx n="84" d="100"/>
          <a:sy n="84" d="100"/>
        </p:scale>
        <p:origin x="72" y="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7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0"/>
    </p:cViewPr>
  </p:sorterViewPr>
  <p:notesViewPr>
    <p:cSldViewPr>
      <p:cViewPr varScale="1">
        <p:scale>
          <a:sx n="68" d="100"/>
          <a:sy n="68" d="100"/>
        </p:scale>
        <p:origin x="-33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DC6F3-55EF-432F-8E8F-5E7C4536D136}" type="datetimeFigureOut">
              <a:rPr lang="zh-CN" altLang="en-US" smtClean="0"/>
              <a:t>2017/9/20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64BC23-D39C-4B3D-847A-F5553C8C7B9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979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2D366-B228-428F-BE1E-DC4A28753D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8829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>
                <a:solidFill>
                  <a:prstClr val="black"/>
                </a:solidFill>
              </a:rPr>
              <a:pPr/>
              <a:t>11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>
                <a:solidFill>
                  <a:prstClr val="black"/>
                </a:solidFill>
              </a:rPr>
              <a:pPr/>
              <a:t>12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>
                <a:solidFill>
                  <a:prstClr val="black"/>
                </a:solidFill>
              </a:rPr>
              <a:pPr/>
              <a:t>16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>
                <a:solidFill>
                  <a:prstClr val="black"/>
                </a:solidFill>
              </a:rPr>
              <a:pPr/>
              <a:t>9</a:t>
            </a:fld>
            <a:endParaRPr lang="en-US" altLang="zh-C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350044"/>
            <a:ext cx="8169832" cy="16002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2287191"/>
            <a:ext cx="6248400" cy="17716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0DA80C-94BD-4A26-AE16-A1368844B8CC}" type="slidenum">
              <a:rPr lang="en-US" altLang="zh-CN"/>
              <a:pPr/>
              <a:t>‹#›</a:t>
            </a:fld>
            <a:endParaRPr lang="en-US" altLang="zh-CN"/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7390843" y="2600154"/>
            <a:ext cx="1555850" cy="2358058"/>
            <a:chOff x="4704" y="1885"/>
            <a:chExt cx="843" cy="1379"/>
          </a:xfrm>
        </p:grpSpPr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5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6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7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7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7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7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7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7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323850" y="1329929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1" name="Picture 46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44" y="3376934"/>
            <a:ext cx="1754551" cy="173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矩形 41"/>
          <p:cNvSpPr/>
          <p:nvPr userDrawn="1"/>
        </p:nvSpPr>
        <p:spPr>
          <a:xfrm>
            <a:off x="3230087" y="4654068"/>
            <a:ext cx="27494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b="0" cap="all" spc="0" dirty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上海工商职业技术学院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C66DE-4D12-4BC4-B9D4-EB2DBDD66EE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9151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679"/>
            <a:ext cx="2057400" cy="450651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679"/>
            <a:ext cx="6019800" cy="450651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692C1-C41C-417A-824A-EA5EA2546E7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2581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350044"/>
            <a:ext cx="6781800" cy="16002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2287191"/>
            <a:ext cx="6248400" cy="17716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0DA80C-94BD-4A26-AE16-A1368844B8C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7092950" y="3003948"/>
            <a:ext cx="1627188" cy="1782365"/>
            <a:chOff x="4704" y="1885"/>
            <a:chExt cx="843" cy="1379"/>
          </a:xfrm>
        </p:grpSpPr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323850" y="1329929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77" name="WordArt 41"/>
          <p:cNvSpPr>
            <a:spLocks noChangeArrowheads="1" noChangeShapeType="1" noTextEdit="1"/>
          </p:cNvSpPr>
          <p:nvPr userDrawn="1"/>
        </p:nvSpPr>
        <p:spPr bwMode="auto">
          <a:xfrm>
            <a:off x="2987824" y="4786312"/>
            <a:ext cx="3168948" cy="2155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黑体"/>
                <a:ea typeface="黑体"/>
              </a:rPr>
              <a:t>上海新侨职业技术学院</a:t>
            </a:r>
          </a:p>
        </p:txBody>
      </p:sp>
      <p:pic>
        <p:nvPicPr>
          <p:cNvPr id="41" name="Picture 46" descr="C:\Users\Administrator\Desktop\logo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6" y="3651870"/>
            <a:ext cx="2011164" cy="144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7660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141480"/>
            <a:ext cx="7499350" cy="9715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0A2DF-8E5D-4422-B186-7EAA913BDAB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60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91E5E-80F3-4943-AB91-C67301A9C5B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02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89447"/>
            <a:ext cx="4038600" cy="3308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89447"/>
            <a:ext cx="4038600" cy="3308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EF785-81A0-46BB-B135-124519A73E8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34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556D8-AB10-420B-9166-E907AB22F50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048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5490C-1FA4-4013-A958-A5DE6BA0887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230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08F14-57AC-47CD-BC3B-4C4C959A098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03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B51BC-C12A-4FF7-94AF-A52829DC2DD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6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141480"/>
            <a:ext cx="7499350" cy="9715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0A2DF-8E5D-4422-B186-7EAA913BDAB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874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E1071-1111-4C2E-AB4A-716EFFC0C1E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8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C66DE-4D12-4BC4-B9D4-EB2DBDD66EE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452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679"/>
            <a:ext cx="2057400" cy="450651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679"/>
            <a:ext cx="6019800" cy="450651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692C1-C41C-417A-824A-EA5EA2546E7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38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350044"/>
            <a:ext cx="6781800" cy="1600200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2287191"/>
            <a:ext cx="6248400" cy="17716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0DA80C-94BD-4A26-AE16-A1368844B8C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7092950" y="3003948"/>
            <a:ext cx="1627188" cy="1782365"/>
            <a:chOff x="4704" y="1885"/>
            <a:chExt cx="843" cy="1379"/>
          </a:xfrm>
        </p:grpSpPr>
        <p:sp>
          <p:nvSpPr>
            <p:cNvPr id="1434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323850" y="1329929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377" name="WordArt 41"/>
          <p:cNvSpPr>
            <a:spLocks noChangeArrowheads="1" noChangeShapeType="1" noTextEdit="1"/>
          </p:cNvSpPr>
          <p:nvPr userDrawn="1"/>
        </p:nvSpPr>
        <p:spPr bwMode="auto">
          <a:xfrm>
            <a:off x="2987824" y="4786312"/>
            <a:ext cx="3168948" cy="21550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800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黑体"/>
                <a:ea typeface="黑体"/>
              </a:rPr>
              <a:t>上海新侨职业技术学院</a:t>
            </a:r>
          </a:p>
        </p:txBody>
      </p:sp>
      <p:pic>
        <p:nvPicPr>
          <p:cNvPr id="41" name="Picture 46" descr="C:\Users\Administrator\Desktop\logo.jpg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6" y="3651870"/>
            <a:ext cx="2011164" cy="144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383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141480"/>
            <a:ext cx="7499350" cy="9715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0A2DF-8E5D-4422-B186-7EAA913BDAB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156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91E5E-80F3-4943-AB91-C67301A9C5B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407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89447"/>
            <a:ext cx="4038600" cy="3308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89447"/>
            <a:ext cx="4038600" cy="3308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EF785-81A0-46BB-B135-124519A73E8D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073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556D8-AB10-420B-9166-E907AB22F50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868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5490C-1FA4-4013-A958-A5DE6BA08874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45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08F14-57AC-47CD-BC3B-4C4C959A098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354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91E5E-80F3-4943-AB91-C67301A9C5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5982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B51BC-C12A-4FF7-94AF-A52829DC2DD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989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E1071-1111-4C2E-AB4A-716EFFC0C1E9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48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C66DE-4D12-4BC4-B9D4-EB2DBDD66EE0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29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91679"/>
            <a:ext cx="2057400" cy="450651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91679"/>
            <a:ext cx="6019800" cy="450651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692C1-C41C-417A-824A-EA5EA2546E7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49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89447"/>
            <a:ext cx="4038600" cy="3308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89447"/>
            <a:ext cx="4038600" cy="33087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AEF785-81A0-46BB-B135-124519A73E8D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6387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2556D8-AB10-420B-9166-E907AB22F50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0990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5490C-1FA4-4013-A958-A5DE6BA0887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268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08F14-57AC-47CD-BC3B-4C4C959A098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9197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B51BC-C12A-4FF7-94AF-A52829DC2DD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7011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E1071-1111-4C2E-AB4A-716EFFC0C1E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92057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H="1">
            <a:off x="7956550" y="114300"/>
            <a:ext cx="6350" cy="11608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678"/>
            <a:ext cx="74993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9447"/>
            <a:ext cx="8229600" cy="330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zh-CN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zh-CN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DCB2F9F-40EB-4829-B361-9B40415C6BA7}" type="slidenum">
              <a:rPr lang="en-US" altLang="zh-CN"/>
              <a:pPr/>
              <a:t>‹#›</a:t>
            </a:fld>
            <a:endParaRPr lang="en-US" altLang="zh-CN"/>
          </a:p>
        </p:txBody>
      </p:sp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8172450" y="141685"/>
            <a:ext cx="628650" cy="783431"/>
            <a:chOff x="5136" y="960"/>
            <a:chExt cx="528" cy="864"/>
          </a:xfrm>
        </p:grpSpPr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2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2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2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2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2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2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2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3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4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5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5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pic>
        <p:nvPicPr>
          <p:cNvPr id="13352" name="Picture 40" descr="PE01561_"/>
          <p:cNvPicPr>
            <a:picLocks noChangeAspect="1" noChangeArrowheads="1"/>
          </p:cNvPicPr>
          <p:nvPr userDrawn="1"/>
        </p:nvPicPr>
        <p:blipFill>
          <a:blip r:embed="rId13" cstate="print">
            <a:lum bright="90000" contrast="-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221582"/>
            <a:ext cx="8569325" cy="39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3" name="Picture 41" descr="j033812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0" y="62133"/>
            <a:ext cx="1141412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54" name="Line 42"/>
          <p:cNvSpPr>
            <a:spLocks noChangeShapeType="1"/>
          </p:cNvSpPr>
          <p:nvPr userDrawn="1"/>
        </p:nvSpPr>
        <p:spPr bwMode="auto">
          <a:xfrm>
            <a:off x="395289" y="111323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H="1">
            <a:off x="7956550" y="114300"/>
            <a:ext cx="6350" cy="11608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678"/>
            <a:ext cx="74993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9447"/>
            <a:ext cx="8229600" cy="330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DCB2F9F-40EB-4829-B361-9B40415C6BA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8172450" y="141685"/>
            <a:ext cx="628650" cy="783431"/>
            <a:chOff x="5136" y="960"/>
            <a:chExt cx="528" cy="864"/>
          </a:xfrm>
        </p:grpSpPr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5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5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3352" name="Picture 40" descr="PE01561_"/>
          <p:cNvPicPr>
            <a:picLocks noChangeAspect="1" noChangeArrowheads="1"/>
          </p:cNvPicPr>
          <p:nvPr userDrawn="1"/>
        </p:nvPicPr>
        <p:blipFill>
          <a:blip r:embed="rId13" cstate="print">
            <a:lum bright="90000" contrast="-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221582"/>
            <a:ext cx="8569325" cy="39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3" name="Picture 41" descr="j033812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0" y="62133"/>
            <a:ext cx="1141412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54" name="Line 42"/>
          <p:cNvSpPr>
            <a:spLocks noChangeShapeType="1"/>
          </p:cNvSpPr>
          <p:nvPr userDrawn="1"/>
        </p:nvSpPr>
        <p:spPr bwMode="auto">
          <a:xfrm>
            <a:off x="395289" y="111323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2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H="1">
            <a:off x="7956550" y="114300"/>
            <a:ext cx="6350" cy="11608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678"/>
            <a:ext cx="74993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9447"/>
            <a:ext cx="8229600" cy="330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DCB2F9F-40EB-4829-B361-9B40415C6BA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8172450" y="141685"/>
            <a:ext cx="628650" cy="783431"/>
            <a:chOff x="5136" y="960"/>
            <a:chExt cx="528" cy="864"/>
          </a:xfrm>
        </p:grpSpPr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5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5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3352" name="Picture 40" descr="PE01561_"/>
          <p:cNvPicPr>
            <a:picLocks noChangeAspect="1" noChangeArrowheads="1"/>
          </p:cNvPicPr>
          <p:nvPr userDrawn="1"/>
        </p:nvPicPr>
        <p:blipFill>
          <a:blip r:embed="rId13" cstate="print">
            <a:lum bright="90000" contrast="-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221582"/>
            <a:ext cx="8569325" cy="39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3" name="Picture 41" descr="j033812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0" y="62133"/>
            <a:ext cx="1141412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54" name="Line 42"/>
          <p:cNvSpPr>
            <a:spLocks noChangeShapeType="1"/>
          </p:cNvSpPr>
          <p:nvPr userDrawn="1"/>
        </p:nvSpPr>
        <p:spPr bwMode="auto">
          <a:xfrm>
            <a:off x="395289" y="1113235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72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j03381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3995"/>
            <a:ext cx="1139825" cy="102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323528" y="1585704"/>
            <a:ext cx="84249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633413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128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992188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indent="0">
              <a:lnSpc>
                <a:spcPct val="125000"/>
              </a:lnSpc>
            </a:pPr>
            <a:r>
              <a:rPr kumimoji="1" lang="zh-CN" altLang="en-US" sz="2400" dirty="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思考：网页是网络表现形式之一，体现企业文化和设计者思想。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105726" y="2499742"/>
            <a:ext cx="486054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53657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960563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48285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005138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34623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9195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43767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8339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7.1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网页设计的基本概念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7.2 Dreamweaver CS4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的使用</a:t>
            </a:r>
            <a:endParaRPr lang="en-US" altLang="zh-CN" sz="2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7.3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网页设计中</a:t>
            </a: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的应用</a:t>
            </a:r>
          </a:p>
        </p:txBody>
      </p:sp>
      <p:sp>
        <p:nvSpPr>
          <p:cNvPr id="6" name="矩形 5"/>
          <p:cNvSpPr/>
          <p:nvPr/>
        </p:nvSpPr>
        <p:spPr>
          <a:xfrm>
            <a:off x="2358224" y="372601"/>
            <a:ext cx="445666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kern="10" cap="all" dirty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中宋" pitchFamily="2" charset="-122"/>
                <a:ea typeface="华文中宋" pitchFamily="2" charset="-122"/>
              </a:rPr>
              <a:t>第</a:t>
            </a:r>
            <a:r>
              <a:rPr lang="en-US" altLang="zh-CN" sz="4800" b="1" kern="10" cap="all" dirty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中宋" pitchFamily="2" charset="-122"/>
                <a:ea typeface="华文中宋" pitchFamily="2" charset="-122"/>
              </a:rPr>
              <a:t>7</a:t>
            </a:r>
            <a:r>
              <a:rPr lang="zh-CN" altLang="en-US" sz="4800" b="1" kern="10" cap="all" dirty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中宋" pitchFamily="2" charset="-122"/>
                <a:ea typeface="华文中宋" pitchFamily="2" charset="-122"/>
              </a:rPr>
              <a:t>章 网页设计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043608" y="2355726"/>
            <a:ext cx="25922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基本操作步骤：</a:t>
            </a:r>
            <a:endParaRPr lang="en-US" altLang="zh-CN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表单的插入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表单对象的插入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表单对象属性设置</a:t>
            </a: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7.2.4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表单网页的制作</a:t>
            </a:r>
          </a:p>
        </p:txBody>
      </p:sp>
      <p:pic>
        <p:nvPicPr>
          <p:cNvPr id="5" name="图片 4" descr="4-2-4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9662"/>
            <a:ext cx="4968552" cy="321220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1355290" y="271267"/>
            <a:ext cx="4399666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7.2 Dreamweaver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的使用</a:t>
            </a:r>
          </a:p>
        </p:txBody>
      </p:sp>
    </p:spTree>
    <p:extLst>
      <p:ext uri="{BB962C8B-B14F-4D97-AF65-F5344CB8AC3E}">
        <p14:creationId xmlns:p14="http://schemas.microsoft.com/office/powerpoint/2010/main" val="283146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32495" y="1221879"/>
            <a:ext cx="2172369" cy="485775"/>
          </a:xfrm>
        </p:spPr>
        <p:txBody>
          <a:bodyPr/>
          <a:lstStyle/>
          <a:p>
            <a:pPr marL="54900" indent="-288000" algn="just">
              <a:lnSpc>
                <a:spcPct val="140000"/>
              </a:lnSpc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zh-CN" altLang="en-US" sz="20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上机实践二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403648" y="4523282"/>
            <a:ext cx="6457021" cy="4247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操作要求见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《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计算机应用基础实践指导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》P123-P132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Webdings" pitchFamily="18" charset="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899592" y="1635646"/>
            <a:ext cx="3600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插入各类其他网页元素。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各类网页元素的属性设置。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样式的定义和应用。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各种超级链接的设置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插入表单和表单属性的设置。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插入各类表单对象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各类表单对象的属性进行设置。</a:t>
            </a:r>
          </a:p>
        </p:txBody>
      </p:sp>
      <p:pic>
        <p:nvPicPr>
          <p:cNvPr id="7" name="图片 6" descr="7-3-1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086" y="1386760"/>
            <a:ext cx="3719261" cy="302067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1355290" y="271267"/>
            <a:ext cx="4399666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7.2 Dreamweaver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的使用</a:t>
            </a:r>
          </a:p>
        </p:txBody>
      </p:sp>
    </p:spTree>
    <p:extLst>
      <p:ext uri="{BB962C8B-B14F-4D97-AF65-F5344CB8AC3E}">
        <p14:creationId xmlns:p14="http://schemas.microsoft.com/office/powerpoint/2010/main" val="263385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32495" y="1221879"/>
            <a:ext cx="2434232" cy="485775"/>
          </a:xfrm>
        </p:spPr>
        <p:txBody>
          <a:bodyPr/>
          <a:lstStyle/>
          <a:p>
            <a:pPr indent="-288000" algn="just">
              <a:lnSpc>
                <a:spcPct val="140000"/>
              </a:lnSpc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zh-CN" altLang="en-US" sz="20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实验拓展二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051622" y="4515966"/>
            <a:ext cx="5112666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操作要求见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《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计算机应用基础实践指导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》P128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、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P132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Webdings" pitchFamily="18" charset="2"/>
            </a:endParaRPr>
          </a:p>
        </p:txBody>
      </p:sp>
      <p:pic>
        <p:nvPicPr>
          <p:cNvPr id="7" name="图片 6" descr="7-3-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513" y="1710517"/>
            <a:ext cx="3780469" cy="2679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 descr="7-2-1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81" y="1710518"/>
            <a:ext cx="3505374" cy="267917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1355290" y="271267"/>
            <a:ext cx="4399666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7.2 Dreamweaver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的使用</a:t>
            </a:r>
          </a:p>
        </p:txBody>
      </p:sp>
    </p:spTree>
    <p:extLst>
      <p:ext uri="{BB962C8B-B14F-4D97-AF65-F5344CB8AC3E}">
        <p14:creationId xmlns:p14="http://schemas.microsoft.com/office/powerpoint/2010/main" val="3422284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7.3.1 CSS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概述</a:t>
            </a:r>
            <a:endParaRPr lang="en-US" altLang="zh-CN" sz="24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3568" y="1779662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是一组格式设置的规则，用于控制网页元素的外观布局。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设置页面格式时，可以将内容与表现形式分开。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允许控制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HTML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无法独自控制的许多属性。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的主要优点是提供了便利的更新功能。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55290" y="271267"/>
            <a:ext cx="43845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7.3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网页设计中</a:t>
            </a: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的应用</a:t>
            </a:r>
          </a:p>
        </p:txBody>
      </p:sp>
      <p:sp>
        <p:nvSpPr>
          <p:cNvPr id="6" name="矩形 5"/>
          <p:cNvSpPr/>
          <p:nvPr/>
        </p:nvSpPr>
        <p:spPr>
          <a:xfrm>
            <a:off x="827584" y="3723878"/>
            <a:ext cx="7848872" cy="787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两个主要部分：</a:t>
            </a: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选择器、一条或多条声明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，其中选择器是标识格式元素的术语，而声明用于定义元素样式，每条声明由一个属性和一个值组成。</a:t>
            </a:r>
          </a:p>
        </p:txBody>
      </p:sp>
    </p:spTree>
    <p:extLst>
      <p:ext uri="{BB962C8B-B14F-4D97-AF65-F5344CB8AC3E}">
        <p14:creationId xmlns:p14="http://schemas.microsoft.com/office/powerpoint/2010/main" val="2977136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7.3.1 CSS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概述</a:t>
            </a:r>
            <a:endParaRPr lang="en-US" altLang="zh-CN" sz="24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3568" y="1779662"/>
            <a:ext cx="784887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基本语法：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selector {declaration1; declaration2; ... 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declarationN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}</a:t>
            </a:r>
          </a:p>
        </p:txBody>
      </p:sp>
      <p:sp>
        <p:nvSpPr>
          <p:cNvPr id="5" name="矩形 4"/>
          <p:cNvSpPr/>
          <p:nvPr/>
        </p:nvSpPr>
        <p:spPr>
          <a:xfrm>
            <a:off x="1355290" y="271267"/>
            <a:ext cx="43845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7.3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网页设计中</a:t>
            </a: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的应用</a:t>
            </a:r>
          </a:p>
        </p:txBody>
      </p:sp>
      <p:sp>
        <p:nvSpPr>
          <p:cNvPr id="6" name="矩形 5"/>
          <p:cNvSpPr/>
          <p:nvPr/>
        </p:nvSpPr>
        <p:spPr>
          <a:xfrm>
            <a:off x="1043608" y="2287493"/>
            <a:ext cx="7848872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例如：将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h1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元素内的文字颜色定义为红色，同时将字体大小设置为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14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像素。</a:t>
            </a:r>
          </a:p>
        </p:txBody>
      </p:sp>
      <p:pic>
        <p:nvPicPr>
          <p:cNvPr id="9" name="图片 8" descr="7-3-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6" y="2859782"/>
            <a:ext cx="3324225" cy="1133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矩形 10"/>
          <p:cNvSpPr/>
          <p:nvPr/>
        </p:nvSpPr>
        <p:spPr>
          <a:xfrm>
            <a:off x="1043608" y="4227934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在上述例子中，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h1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是选择器，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color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font-size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是属性，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red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14px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是值。</a:t>
            </a:r>
          </a:p>
        </p:txBody>
      </p:sp>
    </p:spTree>
    <p:extLst>
      <p:ext uri="{BB962C8B-B14F-4D97-AF65-F5344CB8AC3E}">
        <p14:creationId xmlns:p14="http://schemas.microsoft.com/office/powerpoint/2010/main" val="546807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7.3.2 CSS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应用</a:t>
            </a:r>
            <a:endParaRPr lang="en-US" altLang="zh-CN" sz="24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9592" y="1779662"/>
            <a:ext cx="1080120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定义：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355290" y="271267"/>
            <a:ext cx="438453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7.3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网页设计中</a:t>
            </a: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CSS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的应用</a:t>
            </a:r>
          </a:p>
        </p:txBody>
      </p:sp>
      <p:pic>
        <p:nvPicPr>
          <p:cNvPr id="8" name="图片 7" descr="7-3-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35796"/>
            <a:ext cx="248925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 descr="7-3-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354" y="1835796"/>
            <a:ext cx="2819798" cy="180337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矩形 12"/>
          <p:cNvSpPr/>
          <p:nvPr/>
        </p:nvSpPr>
        <p:spPr>
          <a:xfrm>
            <a:off x="899592" y="3942474"/>
            <a:ext cx="108012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应用：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图片 13" descr="7-3-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9902"/>
            <a:ext cx="6264696" cy="584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863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:\教研室工作\教材编写（新版）\计算机应用基础实践指导（2016版）\素材\综合练习\样张\网页样张-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25031"/>
            <a:ext cx="2448272" cy="247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478" y="1203598"/>
            <a:ext cx="2627338" cy="485775"/>
          </a:xfrm>
        </p:spPr>
        <p:txBody>
          <a:bodyPr/>
          <a:lstStyle/>
          <a:p>
            <a:pPr marL="397800" indent="-288000" algn="just">
              <a:lnSpc>
                <a:spcPct val="140000"/>
              </a:lnSpc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zh-CN" altLang="en-US" sz="20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综合上机实践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499355" y="4589548"/>
            <a:ext cx="6457021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zh-CN" altLang="en-US" sz="2000" dirty="0">
                <a:solidFill>
                  <a:srgbClr val="808080"/>
                </a:solidFill>
                <a:latin typeface="幼圆" pitchFamily="49" charset="-122"/>
                <a:ea typeface="幼圆" pitchFamily="49" charset="-122"/>
                <a:sym typeface="Webdings" pitchFamily="18" charset="2"/>
              </a:rPr>
              <a:t>   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操作要求见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《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计算机应用基础实践指导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》P179-P181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Webdings" pitchFamily="18" charset="2"/>
            </a:endParaRPr>
          </a:p>
        </p:txBody>
      </p:sp>
      <p:pic>
        <p:nvPicPr>
          <p:cNvPr id="1031" name="Picture 7" descr="H:\教研室工作\教材编写（新版）\计算机应用基础实践指导（2016版）\素材\综合练习\样张\网页样张-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09" y="1718660"/>
            <a:ext cx="2697104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:\教研室工作\教材编写（新版）\计算机应用基础实践指导（2016版）\素材\综合练习\样张\网页样张-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515" y="1572209"/>
            <a:ext cx="26487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:\教研室工作\教材编写（新版）\计算机应用基础实践指导（2016版）\素材\综合练习\样张\网页样张-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944195"/>
            <a:ext cx="2685788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:\教研室工作\教材编写（新版）\计算机应用基础实践指导（2016版）\素材\综合练习\样张\网页样张-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73070"/>
            <a:ext cx="273483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491881" y="341243"/>
            <a:ext cx="1620957" cy="662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</a:pP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综合练习</a:t>
            </a:r>
          </a:p>
        </p:txBody>
      </p:sp>
    </p:spTree>
    <p:extLst>
      <p:ext uri="{BB962C8B-B14F-4D97-AF65-F5344CB8AC3E}">
        <p14:creationId xmlns:p14="http://schemas.microsoft.com/office/powerpoint/2010/main" val="2145481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6.hexunimg.cn/2015-07-30/177957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60872"/>
            <a:ext cx="2709096" cy="187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2771800" y="296184"/>
            <a:ext cx="34163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知识拓展：</a:t>
            </a: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HTML 5</a:t>
            </a:r>
            <a:endParaRPr lang="zh-CN" altLang="en-US" sz="2800" b="1" dirty="0">
              <a:solidFill>
                <a:srgbClr val="FF66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43332" y="1435045"/>
            <a:ext cx="806111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HTML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编程的基础，也是万维网的核心语言。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HTML 5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是超文本标记语言的第五次重大修改。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月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29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日，万维网联盟宣布，该标准规范终于制定完成。根据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W3C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的发言稿称：“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HTML5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是开放的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Web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网络平台的奠基石。”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HTML5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设计目的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是为了在移动设备上支持多媒体。</a:t>
            </a:r>
          </a:p>
        </p:txBody>
      </p:sp>
    </p:spTree>
    <p:extLst>
      <p:ext uri="{BB962C8B-B14F-4D97-AF65-F5344CB8AC3E}">
        <p14:creationId xmlns:p14="http://schemas.microsoft.com/office/powerpoint/2010/main" val="3487425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224" y="134761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理论练习：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计算机应用基础实践指导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》P166</a:t>
            </a: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理论练习：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计算机应用基础实践指导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》P179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94914" name="Picture 2" descr="c:\users\ADMINI~1\appdata\roaming\360se6\USERDA~1\Temp\013000~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89736"/>
            <a:ext cx="4320480" cy="262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491880" y="341243"/>
            <a:ext cx="1620957" cy="662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</a:pP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课后作业</a:t>
            </a:r>
          </a:p>
        </p:txBody>
      </p:sp>
    </p:spTree>
    <p:extLst>
      <p:ext uri="{BB962C8B-B14F-4D97-AF65-F5344CB8AC3E}">
        <p14:creationId xmlns:p14="http://schemas.microsoft.com/office/powerpoint/2010/main" val="60058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7.1.1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网站与网页介绍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4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3568" y="1779662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网站（</a:t>
            </a:r>
            <a:r>
              <a:rPr lang="en-US" altLang="zh-CN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Website</a:t>
            </a: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是指在因特网上根据一定的规则使用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HTML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等工具制作的用于展示特定内容的各种各样相关网页的集合。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网页（</a:t>
            </a:r>
            <a:r>
              <a:rPr lang="en-US" altLang="zh-CN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Web page</a:t>
            </a: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实际上是一个文件，经由网址（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URL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）来识别与访问，通过浏览器解释最终展示到用户的眼前。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主页（</a:t>
            </a:r>
            <a:r>
              <a:rPr lang="en-US" altLang="zh-CN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Home Page</a:t>
            </a:r>
            <a:r>
              <a:rPr lang="zh-CN" altLang="en-US" sz="20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也被称为首页，它是整个网站的主索引页，当打开某个网站时显示的就是该网站的主页。</a:t>
            </a:r>
          </a:p>
        </p:txBody>
      </p:sp>
      <p:sp>
        <p:nvSpPr>
          <p:cNvPr id="5" name="矩形 4"/>
          <p:cNvSpPr/>
          <p:nvPr/>
        </p:nvSpPr>
        <p:spPr>
          <a:xfrm>
            <a:off x="1355290" y="271267"/>
            <a:ext cx="4068743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7.1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网页设计的基本概念</a:t>
            </a:r>
          </a:p>
        </p:txBody>
      </p:sp>
    </p:spTree>
    <p:extLst>
      <p:ext uri="{BB962C8B-B14F-4D97-AF65-F5344CB8AC3E}">
        <p14:creationId xmlns:p14="http://schemas.microsoft.com/office/powerpoint/2010/main" val="1663393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7.1.2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网页设计语言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HTML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en-US" altLang="zh-CN" sz="2400" b="1" dirty="0">
              <a:solidFill>
                <a:srgbClr val="FFC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83568" y="1779662"/>
            <a:ext cx="784887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HTML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（超文本标记语言）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是用来描述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WWW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上超文本文件的语言。能够将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Internet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中的文字、声音、图像、动画和视频等媒体文件有机地组织起来，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HTML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文件可对多平台兼容，通过网页浏览器能够在任何平台上阅读。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HTML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文档：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由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HTML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HEAD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BODY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三大标签构成。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HTML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语法：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由标签（单标签和双标签）和属性组成。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HTML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文件：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本质上是文本文件。一种直接输入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HTML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代码；另一种利用网页制作工具生成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HTML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代码。</a:t>
            </a:r>
          </a:p>
        </p:txBody>
      </p:sp>
      <p:sp>
        <p:nvSpPr>
          <p:cNvPr id="5" name="矩形 4"/>
          <p:cNvSpPr/>
          <p:nvPr/>
        </p:nvSpPr>
        <p:spPr>
          <a:xfrm>
            <a:off x="1355290" y="271267"/>
            <a:ext cx="4068743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7.1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网页设计的基本概念</a:t>
            </a:r>
          </a:p>
        </p:txBody>
      </p:sp>
    </p:spTree>
    <p:extLst>
      <p:ext uri="{BB962C8B-B14F-4D97-AF65-F5344CB8AC3E}">
        <p14:creationId xmlns:p14="http://schemas.microsoft.com/office/powerpoint/2010/main" val="3757055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7.1.3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网站设计的流程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1259952" y="1995686"/>
            <a:ext cx="2880000" cy="5760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accent4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网站规划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4932040" y="1995686"/>
            <a:ext cx="2880000" cy="5760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accent4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创建站点</a:t>
            </a:r>
          </a:p>
        </p:txBody>
      </p:sp>
      <p:sp>
        <p:nvSpPr>
          <p:cNvPr id="16" name="圆角矩形 15"/>
          <p:cNvSpPr/>
          <p:nvPr/>
        </p:nvSpPr>
        <p:spPr>
          <a:xfrm>
            <a:off x="2922165" y="3003798"/>
            <a:ext cx="2880000" cy="5760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accent4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网页布局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1189967" y="4017147"/>
            <a:ext cx="2880000" cy="5760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accent4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创建主页和其他页面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4968424" y="4050044"/>
            <a:ext cx="2880000" cy="57606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accent4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添加网页元素</a:t>
            </a:r>
          </a:p>
        </p:txBody>
      </p:sp>
      <p:sp>
        <p:nvSpPr>
          <p:cNvPr id="19" name="右箭头 18"/>
          <p:cNvSpPr/>
          <p:nvPr/>
        </p:nvSpPr>
        <p:spPr>
          <a:xfrm>
            <a:off x="4333484" y="2196329"/>
            <a:ext cx="468000" cy="252000"/>
          </a:xfrm>
          <a:prstGeom prst="rightArrow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右箭头 23"/>
          <p:cNvSpPr/>
          <p:nvPr/>
        </p:nvSpPr>
        <p:spPr>
          <a:xfrm>
            <a:off x="4333484" y="4194060"/>
            <a:ext cx="468000" cy="252000"/>
          </a:xfrm>
          <a:prstGeom prst="rightArrow">
            <a:avLst/>
          </a:prstGeom>
          <a:solidFill>
            <a:schemeClr val="accent4">
              <a:lumMod val="50000"/>
              <a:lumOff val="50000"/>
            </a:schemeClr>
          </a:solidFill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1355290" y="271267"/>
            <a:ext cx="4068743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7.1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网页设计的基本概念</a:t>
            </a:r>
          </a:p>
        </p:txBody>
      </p:sp>
    </p:spTree>
    <p:extLst>
      <p:ext uri="{BB962C8B-B14F-4D97-AF65-F5344CB8AC3E}">
        <p14:creationId xmlns:p14="http://schemas.microsoft.com/office/powerpoint/2010/main" val="340712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7.2.1 Dreamweaver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界面</a:t>
            </a:r>
          </a:p>
        </p:txBody>
      </p:sp>
      <p:pic>
        <p:nvPicPr>
          <p:cNvPr id="9" name="Picture 2" descr="4-2-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5926"/>
            <a:ext cx="4642021" cy="290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/>
          <p:cNvSpPr/>
          <p:nvPr/>
        </p:nvSpPr>
        <p:spPr>
          <a:xfrm>
            <a:off x="6084168" y="2056639"/>
            <a:ext cx="2160000" cy="432000"/>
          </a:xfrm>
          <a:prstGeom prst="roundRect">
            <a:avLst/>
          </a:prstGeom>
          <a:ln>
            <a:solidFill>
              <a:schemeClr val="accent3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菜单栏</a:t>
            </a:r>
          </a:p>
        </p:txBody>
      </p:sp>
      <p:sp>
        <p:nvSpPr>
          <p:cNvPr id="12" name="圆角矩形 11"/>
          <p:cNvSpPr/>
          <p:nvPr/>
        </p:nvSpPr>
        <p:spPr>
          <a:xfrm>
            <a:off x="6084168" y="2582997"/>
            <a:ext cx="2160000" cy="432000"/>
          </a:xfrm>
          <a:prstGeom prst="roundRect">
            <a:avLst/>
          </a:prstGeom>
          <a:ln>
            <a:solidFill>
              <a:schemeClr val="accent3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插入工具栏</a:t>
            </a:r>
          </a:p>
        </p:txBody>
      </p:sp>
      <p:sp>
        <p:nvSpPr>
          <p:cNvPr id="13" name="圆角矩形 12"/>
          <p:cNvSpPr/>
          <p:nvPr/>
        </p:nvSpPr>
        <p:spPr>
          <a:xfrm>
            <a:off x="6084168" y="3108929"/>
            <a:ext cx="2160000" cy="432000"/>
          </a:xfrm>
          <a:prstGeom prst="roundRect">
            <a:avLst/>
          </a:prstGeom>
          <a:ln>
            <a:solidFill>
              <a:schemeClr val="accent3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文档编辑区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6084168" y="3629616"/>
            <a:ext cx="2160000" cy="432000"/>
          </a:xfrm>
          <a:prstGeom prst="roundRect">
            <a:avLst/>
          </a:prstGeom>
          <a:ln>
            <a:solidFill>
              <a:schemeClr val="accent3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属性面板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6084168" y="4155974"/>
            <a:ext cx="2160000" cy="432000"/>
          </a:xfrm>
          <a:prstGeom prst="roundRect">
            <a:avLst/>
          </a:prstGeom>
          <a:ln>
            <a:solidFill>
              <a:schemeClr val="accent3">
                <a:lumMod val="6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accent4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各类面板组</a:t>
            </a:r>
          </a:p>
        </p:txBody>
      </p:sp>
      <p:sp>
        <p:nvSpPr>
          <p:cNvPr id="10" name="矩形 9"/>
          <p:cNvSpPr/>
          <p:nvPr/>
        </p:nvSpPr>
        <p:spPr>
          <a:xfrm>
            <a:off x="1355290" y="271267"/>
            <a:ext cx="4399666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7.2 Dreamweaver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的使用</a:t>
            </a:r>
          </a:p>
        </p:txBody>
      </p:sp>
    </p:spTree>
    <p:extLst>
      <p:ext uri="{BB962C8B-B14F-4D97-AF65-F5344CB8AC3E}">
        <p14:creationId xmlns:p14="http://schemas.microsoft.com/office/powerpoint/2010/main" val="85201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27584" y="2374825"/>
            <a:ext cx="3528392" cy="1214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选择“站点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新建站点”命令，弹出“站点定义”对话框，选择“高级”选项卡。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7.2.2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站点的建立和管理</a:t>
            </a:r>
          </a:p>
        </p:txBody>
      </p:sp>
      <p:pic>
        <p:nvPicPr>
          <p:cNvPr id="9" name="Picture 2" descr="4-2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47181"/>
            <a:ext cx="3691745" cy="320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355290" y="271267"/>
            <a:ext cx="4399666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7.2 Dreamweaver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的使用</a:t>
            </a:r>
          </a:p>
        </p:txBody>
      </p:sp>
    </p:spTree>
    <p:extLst>
      <p:ext uri="{BB962C8B-B14F-4D97-AF65-F5344CB8AC3E}">
        <p14:creationId xmlns:p14="http://schemas.microsoft.com/office/powerpoint/2010/main" val="426633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5436096" y="1970792"/>
            <a:ext cx="32403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zh-CN" altLang="en-US" sz="2000" b="1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基本操作步骤：</a:t>
            </a:r>
            <a:endParaRPr lang="en-US" altLang="zh-CN" sz="2000" b="1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网页的建立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页面属性的设置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网页的表格布局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插入和编辑网页对象</a:t>
            </a:r>
            <a:endParaRPr lang="en-US" altLang="zh-CN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建立超链接</a:t>
            </a: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7.2.3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基本网页的制作</a:t>
            </a:r>
          </a:p>
        </p:txBody>
      </p:sp>
      <p:pic>
        <p:nvPicPr>
          <p:cNvPr id="7" name="Picture 2" descr="4-2-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88314"/>
            <a:ext cx="3960440" cy="26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355290" y="271267"/>
            <a:ext cx="4399666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7.2 Dreamweaver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的使用</a:t>
            </a:r>
          </a:p>
        </p:txBody>
      </p:sp>
    </p:spTree>
    <p:extLst>
      <p:ext uri="{BB962C8B-B14F-4D97-AF65-F5344CB8AC3E}">
        <p14:creationId xmlns:p14="http://schemas.microsoft.com/office/powerpoint/2010/main" val="369841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971600" y="1779662"/>
            <a:ext cx="31683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站点的新建和管理：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网页的创建和页面属性：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利用表格进行页面布局：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插入各类网页基本元素。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设置网页元素的属性。</a:t>
            </a:r>
            <a:endParaRPr lang="en-US" altLang="zh-CN" sz="1600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32495" y="1221879"/>
            <a:ext cx="2172369" cy="485775"/>
          </a:xfrm>
        </p:spPr>
        <p:txBody>
          <a:bodyPr/>
          <a:lstStyle/>
          <a:p>
            <a:pPr marL="54900" indent="-288000" algn="just">
              <a:lnSpc>
                <a:spcPct val="140000"/>
              </a:lnSpc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zh-CN" altLang="en-US" sz="20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上机实践一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1456308" y="4443958"/>
            <a:ext cx="5328592" cy="508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>
              <a:lnSpc>
                <a:spcPct val="135000"/>
              </a:lnSpc>
            </a:pPr>
            <a:r>
              <a:rPr lang="zh-CN" altLang="en-US" sz="2000" dirty="0">
                <a:solidFill>
                  <a:srgbClr val="808080"/>
                </a:solidFill>
                <a:latin typeface="幼圆" pitchFamily="49" charset="-122"/>
                <a:ea typeface="幼圆" pitchFamily="49" charset="-122"/>
                <a:sym typeface="Webdings" pitchFamily="18" charset="2"/>
              </a:rPr>
              <a:t>   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操作要求见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《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计算机应用基础实践指导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》P117-P122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Webdings" pitchFamily="18" charset="2"/>
            </a:endParaRPr>
          </a:p>
        </p:txBody>
      </p:sp>
      <p:pic>
        <p:nvPicPr>
          <p:cNvPr id="19" name="图片 18" descr="7-2-1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0604" y="1529707"/>
            <a:ext cx="3957241" cy="293272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矩形 8"/>
          <p:cNvSpPr/>
          <p:nvPr/>
        </p:nvSpPr>
        <p:spPr>
          <a:xfrm>
            <a:off x="1355290" y="271267"/>
            <a:ext cx="4399666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7.2 Dreamweaver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的使用</a:t>
            </a:r>
          </a:p>
        </p:txBody>
      </p:sp>
    </p:spTree>
    <p:extLst>
      <p:ext uri="{BB962C8B-B14F-4D97-AF65-F5344CB8AC3E}">
        <p14:creationId xmlns:p14="http://schemas.microsoft.com/office/powerpoint/2010/main" val="424602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32495" y="1221879"/>
            <a:ext cx="2434232" cy="485775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54900" indent="-288000" algn="just">
              <a:lnSpc>
                <a:spcPct val="140000"/>
              </a:lnSpc>
              <a:buClr>
                <a:srgbClr val="330066"/>
              </a:buClr>
              <a:buSzPct val="70000"/>
              <a:buFont typeface="Wingdings" pitchFamily="2" charset="2"/>
              <a:buChar char="Ø"/>
            </a:pPr>
            <a:r>
              <a:rPr lang="zh-CN" altLang="en-US" sz="2000" b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cs typeface="+mn-cs"/>
              </a:rPr>
              <a:t>实验拓展一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483768" y="4515966"/>
            <a:ext cx="4392489" cy="3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 eaLnBrk="0" hangingPunct="0"/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操作要求见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《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计算机应用基础实践指导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Webdings" pitchFamily="18" charset="2"/>
              </a:rPr>
              <a:t>》P122</a:t>
            </a:r>
            <a:endParaRPr lang="zh-CN" altLang="en-US" sz="160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Webdings" pitchFamily="18" charset="2"/>
            </a:endParaRPr>
          </a:p>
        </p:txBody>
      </p:sp>
      <p:pic>
        <p:nvPicPr>
          <p:cNvPr id="21" name="图片 20" descr="7-2-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415" y="1707654"/>
            <a:ext cx="4511841" cy="272097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1355290" y="271267"/>
            <a:ext cx="4399666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7.2 Dreamweaver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的使用</a:t>
            </a:r>
          </a:p>
        </p:txBody>
      </p:sp>
    </p:spTree>
    <p:extLst>
      <p:ext uri="{BB962C8B-B14F-4D97-AF65-F5344CB8AC3E}">
        <p14:creationId xmlns:p14="http://schemas.microsoft.com/office/powerpoint/2010/main" val="3159654252"/>
      </p:ext>
    </p:extLst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68E80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68E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Network">
  <a:themeElements>
    <a:clrScheme name="Network 1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68E80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68E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3_Network">
  <a:themeElements>
    <a:clrScheme name="Network 1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68E80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68E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2347</TotalTime>
  <Words>885</Words>
  <Application>Microsoft Office PowerPoint</Application>
  <PresentationFormat>全屏显示(16:9)</PresentationFormat>
  <Paragraphs>112</Paragraphs>
  <Slides>18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黑体</vt:lpstr>
      <vt:lpstr>华文中宋</vt:lpstr>
      <vt:lpstr>宋体</vt:lpstr>
      <vt:lpstr>微软雅黑</vt:lpstr>
      <vt:lpstr>幼圆</vt:lpstr>
      <vt:lpstr>Arial</vt:lpstr>
      <vt:lpstr>Webdings</vt:lpstr>
      <vt:lpstr>Wingdings</vt:lpstr>
      <vt:lpstr>Network</vt:lpstr>
      <vt:lpstr>1_Network</vt:lpstr>
      <vt:lpstr>13_Network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上机实践一</vt:lpstr>
      <vt:lpstr>实验拓展一</vt:lpstr>
      <vt:lpstr>PowerPoint 演示文稿</vt:lpstr>
      <vt:lpstr>上机实践二</vt:lpstr>
      <vt:lpstr>实验拓展二</vt:lpstr>
      <vt:lpstr>PowerPoint 演示文稿</vt:lpstr>
      <vt:lpstr>PowerPoint 演示文稿</vt:lpstr>
      <vt:lpstr>PowerPoint 演示文稿</vt:lpstr>
      <vt:lpstr>综合上机实践</vt:lpstr>
      <vt:lpstr>PowerPoint 演示文稿</vt:lpstr>
      <vt:lpstr>PowerPoint 演示文稿</vt:lpstr>
    </vt:vector>
  </TitlesOfParts>
  <Company>新侨学院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第7章 网页设计</dc:title>
  <dc:creator>程雷</dc:creator>
  <cp:lastModifiedBy>程雷</cp:lastModifiedBy>
  <cp:revision>208</cp:revision>
  <dcterms:created xsi:type="dcterms:W3CDTF">2009-09-13T10:47:33Z</dcterms:created>
  <dcterms:modified xsi:type="dcterms:W3CDTF">2017-09-20T09:31:10Z</dcterms:modified>
</cp:coreProperties>
</file>