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7"/>
  </p:notesMasterIdLst>
  <p:sldIdLst>
    <p:sldId id="256" r:id="rId2"/>
    <p:sldId id="313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4" r:id="rId20"/>
    <p:sldId id="395" r:id="rId21"/>
    <p:sldId id="396" r:id="rId22"/>
    <p:sldId id="393" r:id="rId23"/>
    <p:sldId id="397" r:id="rId24"/>
    <p:sldId id="400" r:id="rId25"/>
    <p:sldId id="398" r:id="rId26"/>
    <p:sldId id="399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351" r:id="rId35"/>
    <p:sldId id="329" r:id="rId3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00FF"/>
    <a:srgbClr val="660066"/>
    <a:srgbClr val="CC3300"/>
    <a:srgbClr val="3333FF"/>
    <a:srgbClr val="333300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8895" autoAdjust="0"/>
  </p:normalViewPr>
  <p:slideViewPr>
    <p:cSldViewPr>
      <p:cViewPr varScale="1">
        <p:scale>
          <a:sx n="90" d="100"/>
          <a:sy n="90" d="100"/>
        </p:scale>
        <p:origin x="73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"/>
    </p:cViewPr>
  </p:sorterViewPr>
  <p:notesViewPr>
    <p:cSldViewPr>
      <p:cViewPr varScale="1">
        <p:scale>
          <a:sx n="62" d="100"/>
          <a:sy n="62" d="100"/>
        </p:scale>
        <p:origin x="-13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2D366-B228-428F-BE1E-DC4A28753D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8829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2" y="350044"/>
            <a:ext cx="8064827" cy="853554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287191"/>
            <a:ext cx="6248400" cy="17716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0DA80C-94BD-4A26-AE16-A1368844B8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7668344" y="2664296"/>
            <a:ext cx="1321315" cy="2355726"/>
            <a:chOff x="4883" y="2064"/>
            <a:chExt cx="664" cy="1200"/>
          </a:xfrm>
        </p:grpSpPr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5062" y="3131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251520" y="1329929"/>
            <a:ext cx="864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230087" y="4654068"/>
            <a:ext cx="27494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0" cap="all" spc="0" dirty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上海工商职业技术学院</a:t>
            </a:r>
          </a:p>
        </p:txBody>
      </p:sp>
      <p:pic>
        <p:nvPicPr>
          <p:cNvPr id="43" name="Picture 46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44" y="325944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6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41480"/>
            <a:ext cx="7499350" cy="971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0A2DF-8E5D-4422-B186-7EAA913BDAB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7956550" y="114300"/>
            <a:ext cx="6350" cy="1160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8"/>
            <a:ext cx="7499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447"/>
            <a:ext cx="8229600" cy="33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DCB2F9F-40EB-4829-B361-9B40415C6BA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8172450" y="141685"/>
            <a:ext cx="628650" cy="783431"/>
            <a:chOff x="5136" y="960"/>
            <a:chExt cx="528" cy="864"/>
          </a:xfrm>
        </p:grpSpPr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352" name="Picture 40" descr="PE01561_"/>
          <p:cNvPicPr>
            <a:picLocks noChangeAspect="1" noChangeArrowheads="1"/>
          </p:cNvPicPr>
          <p:nvPr userDrawn="1"/>
        </p:nvPicPr>
        <p:blipFill>
          <a:blip r:embed="rId4" cstate="print">
            <a:lum bright="9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221582"/>
            <a:ext cx="8569325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 descr="j033812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0" y="62133"/>
            <a:ext cx="114141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4" name="Line 42"/>
          <p:cNvSpPr>
            <a:spLocks noChangeShapeType="1"/>
          </p:cNvSpPr>
          <p:nvPr userDrawn="1"/>
        </p:nvSpPr>
        <p:spPr bwMode="auto">
          <a:xfrm>
            <a:off x="250826" y="1113235"/>
            <a:ext cx="86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338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0031"/>
            <a:ext cx="1139825" cy="10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115615" y="1571480"/>
            <a:ext cx="6964220" cy="5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6334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128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indent="0" algn="ctr">
              <a:lnSpc>
                <a:spcPct val="125000"/>
              </a:lnSpc>
            </a:pPr>
            <a:r>
              <a:rPr kumimoji="1" lang="zh-CN" altLang="en-US" sz="280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思考：人们的生活与计算机网络已密不可分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659531" y="2211710"/>
            <a:ext cx="39373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960563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48285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005138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34623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919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4376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8339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6.1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数据通信基础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基础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6.4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网络安全与防护</a:t>
            </a:r>
          </a:p>
        </p:txBody>
      </p:sp>
      <p:sp>
        <p:nvSpPr>
          <p:cNvPr id="2" name="矩形 1"/>
          <p:cNvSpPr/>
          <p:nvPr/>
        </p:nvSpPr>
        <p:spPr>
          <a:xfrm>
            <a:off x="1836554" y="372601"/>
            <a:ext cx="5687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kern="10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第</a:t>
            </a:r>
            <a:r>
              <a:rPr lang="en-US" altLang="zh-CN" sz="4800" b="1" kern="10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4800" b="1" kern="10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章 网络通信技术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计算机网络概述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7792753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计算机网络的拓扑结构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35059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</p:txBody>
      </p:sp>
      <p:sp>
        <p:nvSpPr>
          <p:cNvPr id="7" name="矩形 6"/>
          <p:cNvSpPr/>
          <p:nvPr/>
        </p:nvSpPr>
        <p:spPr>
          <a:xfrm>
            <a:off x="1163967" y="4469434"/>
            <a:ext cx="120769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总线型</a:t>
            </a:r>
          </a:p>
        </p:txBody>
      </p:sp>
      <p:sp>
        <p:nvSpPr>
          <p:cNvPr id="9" name="矩形 8"/>
          <p:cNvSpPr/>
          <p:nvPr/>
        </p:nvSpPr>
        <p:spPr>
          <a:xfrm>
            <a:off x="7059279" y="3861319"/>
            <a:ext cx="120769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网状型</a:t>
            </a:r>
          </a:p>
        </p:txBody>
      </p:sp>
      <p:sp>
        <p:nvSpPr>
          <p:cNvPr id="11" name="矩形 10"/>
          <p:cNvSpPr/>
          <p:nvPr/>
        </p:nvSpPr>
        <p:spPr>
          <a:xfrm>
            <a:off x="3121045" y="3652224"/>
            <a:ext cx="120769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星型</a:t>
            </a:r>
          </a:p>
        </p:txBody>
      </p:sp>
      <p:pic>
        <p:nvPicPr>
          <p:cNvPr id="13" name="Picture 2" descr="1-3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6" y="3022428"/>
            <a:ext cx="1887399" cy="1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1-3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83718"/>
            <a:ext cx="1961986" cy="13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1-3-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64" y="3003798"/>
            <a:ext cx="1978960" cy="14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1-3-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53" y="2207278"/>
            <a:ext cx="2272311" cy="170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5020486" y="4469433"/>
            <a:ext cx="120769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环型</a:t>
            </a:r>
          </a:p>
        </p:txBody>
      </p:sp>
    </p:spTree>
    <p:extLst>
      <p:ext uri="{BB962C8B-B14F-4D97-AF65-F5344CB8AC3E}">
        <p14:creationId xmlns:p14="http://schemas.microsoft.com/office/powerpoint/2010/main" val="317908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计算机网络协议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7792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网络协议：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为进行网络中的数据交换而建立的规则、标准或约定就称为网络协议。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三个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要素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：语义、语法、时序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endParaRPr lang="zh-CN" altLang="en-US" sz="20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35059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</p:txBody>
      </p:sp>
      <p:sp>
        <p:nvSpPr>
          <p:cNvPr id="18" name="矩形 17"/>
          <p:cNvSpPr/>
          <p:nvPr/>
        </p:nvSpPr>
        <p:spPr>
          <a:xfrm>
            <a:off x="942356" y="3429231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OSI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参考模型将网络的通信过程划分为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个层次，并规定了各层相关协议的具体功能。</a:t>
            </a:r>
          </a:p>
        </p:txBody>
      </p:sp>
      <p:pic>
        <p:nvPicPr>
          <p:cNvPr id="19" name="Picture 2" descr="1-3-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72" y="2335587"/>
            <a:ext cx="3261196" cy="266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59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计算机网络协议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898290"/>
            <a:ext cx="36162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TCP/IP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协议：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互联网上的计算机之间进行通信的协议。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TCP/IP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协议实际上是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所使用的一组协议集的统称。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35059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</p:txBody>
      </p:sp>
      <p:sp>
        <p:nvSpPr>
          <p:cNvPr id="18" name="矩形 17"/>
          <p:cNvSpPr/>
          <p:nvPr/>
        </p:nvSpPr>
        <p:spPr>
          <a:xfrm>
            <a:off x="5234414" y="4496073"/>
            <a:ext cx="226149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TCP/IP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协议栈</a:t>
            </a:r>
          </a:p>
        </p:txBody>
      </p:sp>
      <p:pic>
        <p:nvPicPr>
          <p:cNvPr id="7" name="Picture 2" descr="1-3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1167"/>
            <a:ext cx="3960440" cy="279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4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chenglei\appdata\roaming\360se6\USERDA~1\Temp\110421~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93667"/>
            <a:ext cx="1224325" cy="91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计算机网络协议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地址：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为了方便实现互联网主机之间的通信，一方面为全网的每一个网络和每一台主机都分配一个唯一的地址，另一方面以此屏蔽各种网络地址的差异。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35059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</p:txBody>
      </p:sp>
      <p:sp>
        <p:nvSpPr>
          <p:cNvPr id="8" name="矩形 7"/>
          <p:cNvSpPr/>
          <p:nvPr/>
        </p:nvSpPr>
        <p:spPr>
          <a:xfrm>
            <a:off x="677821" y="3742169"/>
            <a:ext cx="43658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一个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地址：网络标识（网络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）和主机标识（主机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）。为了便于管理，按网络规模大小，分为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类、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类、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类、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类和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类。</a:t>
            </a:r>
          </a:p>
        </p:txBody>
      </p:sp>
      <p:pic>
        <p:nvPicPr>
          <p:cNvPr id="10" name="Picture 8" descr="c:\users\chenglei\appdata\roaming\360se6\USERDA~1\Temp\201104~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00" y="3160239"/>
            <a:ext cx="1056201" cy="7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364088" y="3921318"/>
            <a:ext cx="32525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IPv6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采用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128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位地址长度，所拥有的地址容量理论上可达到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128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24332" y="3099918"/>
            <a:ext cx="76895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4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chenglei\appdata\roaming\360se6\USERDA~1\Temp\215635~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91524"/>
            <a:ext cx="3465431" cy="19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计算机网络协议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域名：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为了便于记忆互联网中的主机而采用的符号代码，和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地址是相对应的。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35059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</p:txBody>
      </p:sp>
      <p:sp>
        <p:nvSpPr>
          <p:cNvPr id="8" name="矩形 7"/>
          <p:cNvSpPr/>
          <p:nvPr/>
        </p:nvSpPr>
        <p:spPr>
          <a:xfrm>
            <a:off x="683569" y="2931790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域名采用“主机名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组织机构名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.….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顶级域名”的层次树状结构，各级子域名间用小数点“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分隔。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如：</a:t>
            </a:r>
            <a:r>
              <a: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www.sicp.sh.cn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4596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局域网基础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局域网：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是一个数据通信系统，其传输范围在中等地理区域，使用中等或高等的传输速率，可连接大量独立设备，在物理信道上互相通信。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35059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</p:txBody>
      </p:sp>
      <p:pic>
        <p:nvPicPr>
          <p:cNvPr id="7" name="Picture 2" descr="c:\users\chenglei\appdata\roaming\360se6\USERDA~1\Temp\U_1394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9742"/>
            <a:ext cx="2342954" cy="23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125632" y="2715766"/>
            <a:ext cx="3950424" cy="1994968"/>
            <a:chOff x="1328828" y="2931790"/>
            <a:chExt cx="3950424" cy="1994968"/>
          </a:xfrm>
        </p:grpSpPr>
        <p:sp>
          <p:nvSpPr>
            <p:cNvPr id="9" name="矩形 8"/>
            <p:cNvSpPr/>
            <p:nvPr/>
          </p:nvSpPr>
          <p:spPr>
            <a:xfrm>
              <a:off x="1328828" y="3769114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三大技术要素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119252" y="2931790"/>
              <a:ext cx="2160000" cy="54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网络拓扑结构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119252" y="3666678"/>
              <a:ext cx="2160000" cy="54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传输介质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119252" y="4386758"/>
              <a:ext cx="2160000" cy="54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介质访问控制方法</a:t>
              </a:r>
            </a:p>
          </p:txBody>
        </p:sp>
        <p:sp>
          <p:nvSpPr>
            <p:cNvPr id="14" name="左大括号 13"/>
            <p:cNvSpPr/>
            <p:nvPr/>
          </p:nvSpPr>
          <p:spPr>
            <a:xfrm>
              <a:off x="2831220" y="3219822"/>
              <a:ext cx="223190" cy="144000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45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局域网基础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以太网：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是一种应用总线拓扑的广播式网络，其核心思想是采用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CSMA/CD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（载波监听多路访问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冲突检测）介质访问控制方法使得多个设备利用共享的公共传输信道。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35059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</p:txBody>
      </p:sp>
      <p:sp>
        <p:nvSpPr>
          <p:cNvPr id="13" name="矩形 12"/>
          <p:cNvSpPr/>
          <p:nvPr/>
        </p:nvSpPr>
        <p:spPr>
          <a:xfrm>
            <a:off x="677821" y="3291830"/>
            <a:ext cx="7782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CSMA/CD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是是一种争用型的介质访问控制方法，主要是为解决多站点如何共享公用传输介质的问题。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特点：</a:t>
            </a:r>
            <a:r>
              <a:rPr lang="zh-CN" altLang="en-US" sz="200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先听后发，边听边发，冲突停止，随机重发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24332" y="3219822"/>
            <a:ext cx="76895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5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6.3.1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的发展</a:t>
            </a:r>
          </a:p>
          <a:p>
            <a:pPr indent="360000"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1969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ARPANET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投入使用，现代计算机网络诞生的标志。</a:t>
            </a:r>
          </a:p>
          <a:p>
            <a:pPr indent="360000"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1983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ARPANET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分裂为两部分：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MILNET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NSFNET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indent="360000"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1990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ARPANET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解体，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NFSNET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成为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主干网。</a:t>
            </a:r>
          </a:p>
          <a:p>
            <a:pPr indent="360000"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1992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协会正式成立。</a:t>
            </a:r>
          </a:p>
          <a:p>
            <a:pPr indent="360000"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1994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月我国于正式接入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pic>
        <p:nvPicPr>
          <p:cNvPr id="7" name="Picture 9" descr="c:\users\chenglei\appdata\roaming\360se6\USERDA~1\Temp\U_1702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09" y="2951391"/>
            <a:ext cx="2497463" cy="20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6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6.3.1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的接入方式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pic>
        <p:nvPicPr>
          <p:cNvPr id="6" name="Picture 3" descr="3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345942"/>
            <a:ext cx="2148352" cy="308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1-3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15766"/>
            <a:ext cx="4417633" cy="149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558112" y="4443958"/>
            <a:ext cx="1151334" cy="35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局域网接入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0225" y="4443958"/>
            <a:ext cx="1151334" cy="35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zh-CN" sz="14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xDSL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接入</a:t>
            </a:r>
          </a:p>
        </p:txBody>
      </p:sp>
    </p:spTree>
    <p:extLst>
      <p:ext uri="{BB962C8B-B14F-4D97-AF65-F5344CB8AC3E}">
        <p14:creationId xmlns:p14="http://schemas.microsoft.com/office/powerpoint/2010/main" val="220630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6.3.1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的接入方式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sp>
        <p:nvSpPr>
          <p:cNvPr id="9" name="矩形 8"/>
          <p:cNvSpPr/>
          <p:nvPr/>
        </p:nvSpPr>
        <p:spPr>
          <a:xfrm>
            <a:off x="6558112" y="4443958"/>
            <a:ext cx="1151334" cy="35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WLAN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接入</a:t>
            </a:r>
          </a:p>
        </p:txBody>
      </p:sp>
      <p:sp>
        <p:nvSpPr>
          <p:cNvPr id="10" name="矩形 9"/>
          <p:cNvSpPr/>
          <p:nvPr/>
        </p:nvSpPr>
        <p:spPr>
          <a:xfrm>
            <a:off x="1624244" y="4449716"/>
            <a:ext cx="1863895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路由器方式接入</a:t>
            </a:r>
          </a:p>
        </p:txBody>
      </p:sp>
      <p:pic>
        <p:nvPicPr>
          <p:cNvPr id="11" name="Picture 2" descr="1-3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9" y="2305339"/>
            <a:ext cx="3983226" cy="20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1-3-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09" y="2124438"/>
            <a:ext cx="4343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56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6.1.1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数据通信的常用术语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77927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信息：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信息是通信传输过程中数据所包含的内容。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数据：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数据是信息的载体，一般用二进制代码表示。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信号：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数据在传输过程中的表示形式，分为模拟信号和数字信号。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299152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数据通信基础</a:t>
            </a:r>
          </a:p>
        </p:txBody>
      </p:sp>
      <p:pic>
        <p:nvPicPr>
          <p:cNvPr id="7" name="Picture 2" descr="1-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33" y="3188133"/>
            <a:ext cx="5157515" cy="132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051720" y="4465444"/>
            <a:ext cx="4354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）模拟信号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                  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）数字信号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339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6.3.1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的接入方式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sp>
        <p:nvSpPr>
          <p:cNvPr id="10" name="矩形 9"/>
          <p:cNvSpPr/>
          <p:nvPr/>
        </p:nvSpPr>
        <p:spPr>
          <a:xfrm>
            <a:off x="1115616" y="2923495"/>
            <a:ext cx="194421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移动互联网接入：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GPRS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EDGE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3G</a:t>
            </a:r>
          </a:p>
        </p:txBody>
      </p:sp>
      <p:pic>
        <p:nvPicPr>
          <p:cNvPr id="13" name="Picture 2" descr="1-2-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95686"/>
            <a:ext cx="4824536" cy="285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8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6.3.1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的服务功能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pic>
        <p:nvPicPr>
          <p:cNvPr id="7" name="Picture 11" descr="c:\users\chenglei\appdata\roaming\360se6\USERDA~1\Temp\U_1318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23" y="1905446"/>
            <a:ext cx="2452268" cy="24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chenglei\appdata\roaming\360se6\USERDA~1\Temp\U_9609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42" y="3321195"/>
            <a:ext cx="1266989" cy="12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68" y="1983024"/>
            <a:ext cx="1415607" cy="10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827914" y="3044485"/>
            <a:ext cx="2127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电子邮件（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E-mail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65799" y="3207373"/>
            <a:ext cx="2107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文件传输服务（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FTP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9119" y="4418907"/>
            <a:ext cx="1660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万维网（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WWW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7952" y="4512191"/>
            <a:ext cx="1986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远程登录（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Telnet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5116" y="4464077"/>
            <a:ext cx="1790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电子公告栏（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BBS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28" y="1999669"/>
            <a:ext cx="1053717" cy="10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28" y="3422559"/>
            <a:ext cx="1013621" cy="104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8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6.3.2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的应用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37501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网页浏览器的使用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网页浏览器实际上是显示万维网或局域网内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服务器或文件系统内的文件，并让用户与这些文件进行交互的一种软件。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2120854" y="3747685"/>
            <a:ext cx="2307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浏览网页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收藏网页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保存网页中的资料</a:t>
            </a:r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11710"/>
            <a:ext cx="3832015" cy="2664296"/>
          </a:xfrm>
          <a:prstGeom prst="rect">
            <a:avLst/>
          </a:prstGeom>
        </p:spPr>
      </p:pic>
      <p:pic>
        <p:nvPicPr>
          <p:cNvPr id="9" name="Picture 2" descr="c:\users\chenglei\appdata\roaming\360se6\USERDA~1\Temp\U_1418~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7" y="3776881"/>
            <a:ext cx="1193645" cy="11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1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6.3.2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的应用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422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电子邮件的使用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电子邮箱实际上就是在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服务商（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ISP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）的电子邮件服务器上为用户开辟的一块专用的磁盘空间，用来存放用户的电子邮件文件。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sp>
        <p:nvSpPr>
          <p:cNvPr id="10" name="矩形 9"/>
          <p:cNvSpPr/>
          <p:nvPr/>
        </p:nvSpPr>
        <p:spPr>
          <a:xfrm>
            <a:off x="1475656" y="3579863"/>
            <a:ext cx="3173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格式为：用户名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主机名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sicp_jsj@163.com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1-3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13" y="3042442"/>
            <a:ext cx="2418239" cy="19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6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6.3.2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的应用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422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电子邮件的使用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电子邮箱的申请：到提供电子邮件服务的网站上申请。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电子邮件的收发：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方式、客户端软件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pic>
        <p:nvPicPr>
          <p:cNvPr id="7" name="Picture 3" descr="1-3-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83153"/>
            <a:ext cx="3168352" cy="17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-3-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96" y="3103420"/>
            <a:ext cx="2890679" cy="17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01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6.3.2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的应用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63859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搜索引擎的使用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搜索引擎是指根据一定的策略、运用特定的计算机程序从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上搜集信息，在对信息进行组织和处理后，为用户提供检索服务，将用户检索相关的信息展示给用户的系统。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pic>
        <p:nvPicPr>
          <p:cNvPr id="9" name="Picture 2" descr="c:\users\chenglei\appdata\roaming\360se6\USERDA~1\Temp\U_3156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11" y="3579862"/>
            <a:ext cx="2217841" cy="11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chenglei\appdata\roaming\360se6\USERDA~1\Temp\U_1924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71" y="3523670"/>
            <a:ext cx="2448272" cy="12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70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6.3.2 Internet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的应用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27855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即时通信的使用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即时通信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(IM)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是指能够即时发送和接收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消息等的业务。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084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6.3 Internet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基础及应用</a:t>
            </a:r>
          </a:p>
        </p:txBody>
      </p:sp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5142"/>
            <a:ext cx="42105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10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6.4.1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网络安全概述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网络安全的定义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网络安全是指网络系统的硬件、软件及其系统中的数据受到保护，不受偶然的或者恶意的原因而遭到破坏、更改、泄露，保证系统连续可靠正常地运行和网络服务不中断。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470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6.4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网络安全与防护</a:t>
            </a:r>
          </a:p>
        </p:txBody>
      </p:sp>
      <p:pic>
        <p:nvPicPr>
          <p:cNvPr id="6" name="Picture 2" descr="c:\users\chenglei\appdata\roaming\360se6\USERDA~1\Temp\T01093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3688" y="3442220"/>
            <a:ext cx="2120199" cy="14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chenglei\appdata\roaming\360se6\USERDA~1\Temp\U_1224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34" y="3311216"/>
            <a:ext cx="1396118" cy="1667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1813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6.4.1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网络安全概述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782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常见的网络安全的威胁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网络系统的安全威胁主要来自黑客攻击、计算机病毒、木马、操作系统安全漏洞及网络内部的安全威胁等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470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6.4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网络安全与防护</a:t>
            </a:r>
          </a:p>
        </p:txBody>
      </p:sp>
      <p:pic>
        <p:nvPicPr>
          <p:cNvPr id="7" name="Picture 6" descr="c:\users\chenglei\appdata\roaming\360se6\USERDA~1\Temp\U_2677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31" y="3660854"/>
            <a:ext cx="1600535" cy="12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henglei\appdata\roaming\360se6\USERDA~1\Temp\T01E84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63820"/>
            <a:ext cx="1670584" cy="13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18" y="3714817"/>
            <a:ext cx="1172503" cy="117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6" y="3579400"/>
            <a:ext cx="1417849" cy="13618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Picture 9" descr="c:\users\chenglei\appdata\roaming\360se6\USERDA~1\Temp\U_1165~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5" y="2959105"/>
            <a:ext cx="1696986" cy="14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38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6.4.2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网络安全技术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998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数据加密技术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加密是指将数据进行编码，使它成为一种不可理解的形式，这样不可理解的内容叫做密文。解密是加密的逆过程，即将密文还原成原来可理解的形式。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470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6.4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网络安全与防护</a:t>
            </a:r>
          </a:p>
        </p:txBody>
      </p:sp>
      <p:pic>
        <p:nvPicPr>
          <p:cNvPr id="13" name="Picture 5" descr="1-3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52823"/>
            <a:ext cx="5397636" cy="156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chenglei\appdata\roaming\360se6\USERDA~1\Temp\U_2629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6" y="3190772"/>
            <a:ext cx="1634677" cy="16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7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6.1.1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数据通信的常用术语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77927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信道：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信号传输的通路称为信道。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数据通信的系统模型：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一个数据通信的系统模型由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数据源、数据通信网、数据宿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三部分组成。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299152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数据通信基础</a:t>
            </a:r>
          </a:p>
        </p:txBody>
      </p:sp>
      <p:sp>
        <p:nvSpPr>
          <p:cNvPr id="8" name="矩形 7"/>
          <p:cNvSpPr/>
          <p:nvPr/>
        </p:nvSpPr>
        <p:spPr>
          <a:xfrm>
            <a:off x="3131840" y="4681468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数据通信的系统模型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57" y="3127960"/>
            <a:ext cx="5756027" cy="146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4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6.4.2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网络安全技术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998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病毒防治技术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计算机病毒是一种侵入程序，它可以通过插入自我复制的代码的副本感染计算机，从而造成对计算机上的数据或计算机本身的损害。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470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6.4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网络安全与防护</a:t>
            </a:r>
          </a:p>
        </p:txBody>
      </p:sp>
      <p:sp>
        <p:nvSpPr>
          <p:cNvPr id="7" name="矩形 6"/>
          <p:cNvSpPr/>
          <p:nvPr/>
        </p:nvSpPr>
        <p:spPr>
          <a:xfrm>
            <a:off x="895220" y="3291830"/>
            <a:ext cx="425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特征：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隐蔽性、欺骗性、执行性、感染性和传播性、可触发性、破坏性。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防范：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管理、技术</a:t>
            </a:r>
          </a:p>
        </p:txBody>
      </p:sp>
      <p:pic>
        <p:nvPicPr>
          <p:cNvPr id="8" name="Picture 2" descr="c:\users\chenglei\appdata\roaming\360se6\USERDA~1\Temp\AE34D2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91829"/>
            <a:ext cx="3312368" cy="15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26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6.4.2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网络安全技术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998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防火墙技术</a:t>
            </a:r>
          </a:p>
          <a:p>
            <a:pPr indent="360000"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防火墙是一个位于内部网络与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之间执行访问控制策略（允许、拒绝、检测）的一系列部件的组合，包括硬件和软件。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470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6.4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网络安全与防护</a:t>
            </a:r>
          </a:p>
        </p:txBody>
      </p:sp>
      <p:sp>
        <p:nvSpPr>
          <p:cNvPr id="7" name="矩形 6"/>
          <p:cNvSpPr/>
          <p:nvPr/>
        </p:nvSpPr>
        <p:spPr>
          <a:xfrm>
            <a:off x="895220" y="3356287"/>
            <a:ext cx="4612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目的：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为内部网络或主机提供安全保护，从而达到保护网络不被他人侵扰。</a:t>
            </a:r>
          </a:p>
        </p:txBody>
      </p:sp>
      <p:pic>
        <p:nvPicPr>
          <p:cNvPr id="9" name="Picture 3" descr="3-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2437"/>
            <a:ext cx="2986248" cy="18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39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6.4.3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网络安全法律法规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821" y="1635646"/>
            <a:ext cx="7998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法律法规是网络安全体系的重要保障，在立法工作中，网络安全不仅仅限于信息，而是涵盖所有的相关内容。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470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6.4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网络安全与防护</a:t>
            </a:r>
          </a:p>
        </p:txBody>
      </p:sp>
      <p:sp>
        <p:nvSpPr>
          <p:cNvPr id="4" name="矩形 3"/>
          <p:cNvSpPr/>
          <p:nvPr/>
        </p:nvSpPr>
        <p:spPr>
          <a:xfrm>
            <a:off x="683568" y="2558976"/>
            <a:ext cx="3352200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国外的网络安全立法现状</a:t>
            </a:r>
            <a:endParaRPr lang="zh-CN" altLang="en-US" sz="20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p5.so.qhimgs1.com/t016c8ed783df5eb56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55725"/>
            <a:ext cx="3858512" cy="27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55576" y="3101418"/>
            <a:ext cx="46085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Clr>
                <a:srgbClr val="330066"/>
              </a:buClr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基于网络安全的基本法、加强数据保护、国际合作打击网络犯罪、与电子商务有关的法律法规、行业组织的自律和道德规范。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47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6.4.3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网络安全法律法规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470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6.4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网络安全与防护</a:t>
            </a:r>
          </a:p>
        </p:txBody>
      </p:sp>
      <p:sp>
        <p:nvSpPr>
          <p:cNvPr id="4" name="矩形 3"/>
          <p:cNvSpPr/>
          <p:nvPr/>
        </p:nvSpPr>
        <p:spPr>
          <a:xfrm>
            <a:off x="611560" y="1635646"/>
            <a:ext cx="3352200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我国的网络安全立法现状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2135270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Clr>
                <a:srgbClr val="330066"/>
              </a:buClr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我国从上世纪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年代开始，为配合网络信息安全管理的需要，国家、相关部门、行业和地方政府相继制定了多部关于计算机网络安全的法律、法规及行政规章。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0390" y="4287668"/>
            <a:ext cx="747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我国的立法框架分为以下三个层面：法律、行政法规、各部委和地方性法规</a:t>
            </a:r>
          </a:p>
        </p:txBody>
      </p:sp>
      <p:pic>
        <p:nvPicPr>
          <p:cNvPr id="2050" name="Picture 2" descr="http://u1.huatu.com/zhaojing1/20150709/xinw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35646"/>
            <a:ext cx="3219260" cy="22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22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91680" y="296184"/>
            <a:ext cx="57070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知识拓展：第四代移动通信（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577294" y="1275606"/>
            <a:ext cx="79551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第四代移动通信是随着数据通信与多媒体业务需求的发展，为了适应移动数据、移动计算及移动多媒体运作需要而兴起的。第四代移动通信技术（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4 Generation mobile communication technology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，简称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）集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3G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WLAN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于一体，并能够快速传输数据、高质量、音频、视频和图像等。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能够以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100Mbps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以上的速度下载，比目前的家用宽带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ADSL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兆）快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倍，并能够满足几乎所有用户对于无线服务的要求。</a:t>
            </a:r>
          </a:p>
        </p:txBody>
      </p:sp>
    </p:spTree>
    <p:extLst>
      <p:ext uri="{BB962C8B-B14F-4D97-AF65-F5344CB8AC3E}">
        <p14:creationId xmlns:p14="http://schemas.microsoft.com/office/powerpoint/2010/main" val="3588351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224" y="1544765"/>
            <a:ext cx="80648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理论练习：</a:t>
            </a:r>
            <a:r>
              <a:rPr lang="en-US" altLang="zh-CN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计算机应用基础实践指导</a:t>
            </a:r>
            <a:r>
              <a:rPr lang="en-US" altLang="zh-CN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》P159</a:t>
            </a:r>
            <a:endParaRPr lang="zh-CN" altLang="en-US" sz="20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94914" name="Picture 2" descr="c:\users\ADMINI~1\appdata\roaming\360se6\USERDA~1\Temp\013000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9736"/>
            <a:ext cx="4320480" cy="26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671123" y="296184"/>
            <a:ext cx="16209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课后练习</a:t>
            </a:r>
          </a:p>
        </p:txBody>
      </p:sp>
    </p:spTree>
    <p:extLst>
      <p:ext uri="{BB962C8B-B14F-4D97-AF65-F5344CB8AC3E}">
        <p14:creationId xmlns:p14="http://schemas.microsoft.com/office/powerpoint/2010/main" val="348742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6.1.1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数据通信的常用术语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3832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调制和解调：</a:t>
            </a:r>
            <a:endParaRPr lang="en-US" altLang="zh-CN" sz="20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调制：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数字信号→模拟信号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解调：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模拟信号→数字信号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299152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数据通信基础</a:t>
            </a:r>
          </a:p>
        </p:txBody>
      </p:sp>
      <p:pic>
        <p:nvPicPr>
          <p:cNvPr id="7" name="Picture 2" descr="c:\users\chenglei\appdata\roaming\360se6\USERDA~1\Temp\CDBF6C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3718"/>
            <a:ext cx="45850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6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常用传输介质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3832313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有线传输介质：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299152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数据通信基础</a:t>
            </a:r>
          </a:p>
        </p:txBody>
      </p:sp>
      <p:pic>
        <p:nvPicPr>
          <p:cNvPr id="6" name="Picture 2" descr="1-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27" y="2238908"/>
            <a:ext cx="744451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65048" y="4471156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）双绞线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                         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）同轴电缆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                   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）光纤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5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常用传输介质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38323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无线传输介质：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299152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数据通信基础</a:t>
            </a:r>
          </a:p>
        </p:txBody>
      </p:sp>
      <p:sp>
        <p:nvSpPr>
          <p:cNvPr id="8" name="矩形 7"/>
          <p:cNvSpPr/>
          <p:nvPr/>
        </p:nvSpPr>
        <p:spPr>
          <a:xfrm>
            <a:off x="1327510" y="3507854"/>
            <a:ext cx="1518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微波线路</a:t>
            </a:r>
          </a:p>
        </p:txBody>
      </p:sp>
      <p:pic>
        <p:nvPicPr>
          <p:cNvPr id="7" name="Picture 2" descr="1-3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1710"/>
            <a:ext cx="28803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1-3-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13" y="3075806"/>
            <a:ext cx="2880320" cy="14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aoyouxit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1336"/>
            <a:ext cx="2509668" cy="166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chenglei\appdata\roaming\360se6\USERDA~1\Temp\262305~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92" y="3152348"/>
            <a:ext cx="1299297" cy="14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3362099" y="4587974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卫星传输</a:t>
            </a:r>
          </a:p>
        </p:txBody>
      </p:sp>
      <p:sp>
        <p:nvSpPr>
          <p:cNvPr id="13" name="矩形 12"/>
          <p:cNvSpPr/>
          <p:nvPr/>
        </p:nvSpPr>
        <p:spPr>
          <a:xfrm>
            <a:off x="5220072" y="3529340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红外传输</a:t>
            </a:r>
          </a:p>
        </p:txBody>
      </p:sp>
      <p:sp>
        <p:nvSpPr>
          <p:cNvPr id="14" name="矩形 13"/>
          <p:cNvSpPr/>
          <p:nvPr/>
        </p:nvSpPr>
        <p:spPr>
          <a:xfrm>
            <a:off x="7236296" y="4609460"/>
            <a:ext cx="1443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蓝牙</a:t>
            </a:r>
          </a:p>
        </p:txBody>
      </p:sp>
    </p:spTree>
    <p:extLst>
      <p:ext uri="{BB962C8B-B14F-4D97-AF65-F5344CB8AC3E}">
        <p14:creationId xmlns:p14="http://schemas.microsoft.com/office/powerpoint/2010/main" val="176168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6.1.3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数据通信的技术指标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77927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传输速率</a:t>
            </a: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β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用来衡量通信系统传输能力的主要指标，一般用比特率或波特率来表示。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差错率  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用来衡量通信系统传输质量的主要指标。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可靠性  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用来衡量通信系统传输质量的一个重要指标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带宽</a:t>
            </a: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BW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带宽是指波长、频率、速率或其他能量带的范围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299152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数据通信基础</a:t>
            </a:r>
          </a:p>
        </p:txBody>
      </p:sp>
    </p:spTree>
    <p:extLst>
      <p:ext uri="{BB962C8B-B14F-4D97-AF65-F5344CB8AC3E}">
        <p14:creationId xmlns:p14="http://schemas.microsoft.com/office/powerpoint/2010/main" val="293779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计算机网络概述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7792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计算机网络的定义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计算机网络是通过通信线路和通信设备，把地理上分散的、具有独立功能的多台计算机互相连接起来，按照共同的网络协议进行数据通信，用功能完善的网络软件实现资源共享的系统。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35059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4124959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计算机网络是</a:t>
            </a:r>
            <a:r>
              <a:rPr lang="zh-CN" altLang="zh-CN" sz="16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计算机技术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zh-CN" sz="16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通信技术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相互促进和结合的产物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6" name="Picture 9" descr="c:\users\chenglei\appdata\roaming\360se6\USERDA~1\Temp\U_9097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3446590"/>
            <a:ext cx="1440480" cy="13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3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6.2.1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计算机网络概述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1707654"/>
            <a:ext cx="7792753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计算机网络的分类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335059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计算机网络基础</a:t>
            </a:r>
          </a:p>
        </p:txBody>
      </p:sp>
      <p:sp>
        <p:nvSpPr>
          <p:cNvPr id="7" name="矩形 6"/>
          <p:cNvSpPr/>
          <p:nvPr/>
        </p:nvSpPr>
        <p:spPr>
          <a:xfrm>
            <a:off x="1250470" y="4457815"/>
            <a:ext cx="120769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局域网</a:t>
            </a:r>
          </a:p>
        </p:txBody>
      </p:sp>
      <p:pic>
        <p:nvPicPr>
          <p:cNvPr id="8" name="Picture 2" descr="1-3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4" y="2501937"/>
            <a:ext cx="2271981" cy="19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964702" y="4385807"/>
            <a:ext cx="120769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广域网</a:t>
            </a:r>
          </a:p>
        </p:txBody>
      </p:sp>
      <p:pic>
        <p:nvPicPr>
          <p:cNvPr id="10" name="Picture 4" descr="1-3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88" y="2434471"/>
            <a:ext cx="2595580" cy="197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995936" y="4408574"/>
            <a:ext cx="120769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城域网</a:t>
            </a:r>
          </a:p>
        </p:txBody>
      </p:sp>
      <p:pic>
        <p:nvPicPr>
          <p:cNvPr id="12" name="Picture 3" descr="1-3-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18" y="2501937"/>
            <a:ext cx="2696134" cy="177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82263"/>
      </p:ext>
    </p:extLst>
  </p:cSld>
  <p:clrMapOvr>
    <a:masterClrMapping/>
  </p:clrMapOvr>
</p:sld>
</file>

<file path=ppt/theme/theme1.xml><?xml version="1.0" encoding="utf-8"?>
<a:theme xmlns:a="http://schemas.openxmlformats.org/drawingml/2006/main" name="1_Network">
  <a:themeElements>
    <a:clrScheme name="Network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68E80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68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1776</Words>
  <Application>Microsoft Office PowerPoint</Application>
  <PresentationFormat>全屏显示(16:9)</PresentationFormat>
  <Paragraphs>264</Paragraphs>
  <Slides>35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华文中宋</vt:lpstr>
      <vt:lpstr>宋体</vt:lpstr>
      <vt:lpstr>微软雅黑</vt:lpstr>
      <vt:lpstr>幼圆</vt:lpstr>
      <vt:lpstr>Arial</vt:lpstr>
      <vt:lpstr>Wingdings</vt:lpstr>
      <vt:lpstr>1_Network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新侨学院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第6章 网络通信技术</dc:title>
  <dc:creator>程雷</dc:creator>
  <cp:lastModifiedBy>程雷</cp:lastModifiedBy>
  <cp:revision>139</cp:revision>
  <dcterms:created xsi:type="dcterms:W3CDTF">2009-09-13T10:47:33Z</dcterms:created>
  <dcterms:modified xsi:type="dcterms:W3CDTF">2017-09-20T09:30:15Z</dcterms:modified>
</cp:coreProperties>
</file>