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9" r:id="rId2"/>
    <p:sldMasterId id="2147483813" r:id="rId3"/>
  </p:sldMasterIdLst>
  <p:notesMasterIdLst>
    <p:notesMasterId r:id="rId51"/>
  </p:notesMasterIdLst>
  <p:handoutMasterIdLst>
    <p:handoutMasterId r:id="rId52"/>
  </p:handoutMasterIdLst>
  <p:sldIdLst>
    <p:sldId id="256" r:id="rId4"/>
    <p:sldId id="313" r:id="rId5"/>
    <p:sldId id="374" r:id="rId6"/>
    <p:sldId id="375" r:id="rId7"/>
    <p:sldId id="376" r:id="rId8"/>
    <p:sldId id="330" r:id="rId9"/>
    <p:sldId id="332" r:id="rId10"/>
    <p:sldId id="333" r:id="rId11"/>
    <p:sldId id="334" r:id="rId12"/>
    <p:sldId id="335" r:id="rId13"/>
    <p:sldId id="336" r:id="rId14"/>
    <p:sldId id="337" r:id="rId15"/>
    <p:sldId id="338" r:id="rId16"/>
    <p:sldId id="339" r:id="rId17"/>
    <p:sldId id="340" r:id="rId18"/>
    <p:sldId id="341" r:id="rId19"/>
    <p:sldId id="348" r:id="rId20"/>
    <p:sldId id="344" r:id="rId21"/>
    <p:sldId id="345" r:id="rId22"/>
    <p:sldId id="347"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73" r:id="rId48"/>
    <p:sldId id="329" r:id="rId49"/>
    <p:sldId id="377" r:id="rId50"/>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660066"/>
    <a:srgbClr val="CC3300"/>
    <a:srgbClr val="3333FF"/>
    <a:srgbClr val="333300"/>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747" autoAdjust="0"/>
    <p:restoredTop sz="94667" autoAdjust="0"/>
  </p:normalViewPr>
  <p:slideViewPr>
    <p:cSldViewPr>
      <p:cViewPr varScale="1">
        <p:scale>
          <a:sx n="84" d="100"/>
          <a:sy n="84" d="100"/>
        </p:scale>
        <p:origin x="72" y="40"/>
      </p:cViewPr>
      <p:guideLst>
        <p:guide orient="horz" pos="1620"/>
        <p:guide pos="2880"/>
      </p:guideLst>
    </p:cSldViewPr>
  </p:slideViewPr>
  <p:outlineViewPr>
    <p:cViewPr>
      <p:scale>
        <a:sx n="33" d="100"/>
        <a:sy n="33" d="100"/>
      </p:scale>
      <p:origin x="0" y="714"/>
    </p:cViewPr>
  </p:outlineViewPr>
  <p:notesTextViewPr>
    <p:cViewPr>
      <p:scale>
        <a:sx n="100" d="100"/>
        <a:sy n="100" d="100"/>
      </p:scale>
      <p:origin x="0" y="0"/>
    </p:cViewPr>
  </p:notesTextViewPr>
  <p:sorterViewPr>
    <p:cViewPr>
      <p:scale>
        <a:sx n="66" d="100"/>
        <a:sy n="66" d="100"/>
      </p:scale>
      <p:origin x="0" y="3720"/>
    </p:cViewPr>
  </p:sorterViewPr>
  <p:notesViewPr>
    <p:cSldViewPr>
      <p:cViewPr varScale="1">
        <p:scale>
          <a:sx n="68" d="100"/>
          <a:sy n="68" d="100"/>
        </p:scale>
        <p:origin x="-33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CDC6F3-55EF-432F-8E8F-5E7C4536D136}" type="datetimeFigureOut">
              <a:rPr lang="zh-CN" altLang="en-US" smtClean="0"/>
              <a:t>2017/9/20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64BC23-D39C-4B3D-847A-F5553C8C7B95}" type="slidenum">
              <a:rPr lang="zh-CN" altLang="en-US" smtClean="0"/>
              <a:t>‹#›</a:t>
            </a:fld>
            <a:endParaRPr lang="zh-CN" altLang="en-US"/>
          </a:p>
        </p:txBody>
      </p:sp>
    </p:spTree>
    <p:extLst>
      <p:ext uri="{BB962C8B-B14F-4D97-AF65-F5344CB8AC3E}">
        <p14:creationId xmlns:p14="http://schemas.microsoft.com/office/powerpoint/2010/main" val="565979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FD2D366-B228-428F-BE1E-DC4A28753DD4}" type="slidenum">
              <a:rPr lang="en-US" altLang="zh-CN"/>
              <a:pPr/>
              <a:t>‹#›</a:t>
            </a:fld>
            <a:endParaRPr lang="en-US" altLang="zh-CN"/>
          </a:p>
        </p:txBody>
      </p:sp>
    </p:spTree>
    <p:extLst>
      <p:ext uri="{BB962C8B-B14F-4D97-AF65-F5344CB8AC3E}">
        <p14:creationId xmlns:p14="http://schemas.microsoft.com/office/powerpoint/2010/main" val="7988297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pitchFamily="2" charset="-122"/>
        <a:cs typeface="+mn-cs"/>
      </a:defRPr>
    </a:lvl1pPr>
    <a:lvl2pPr marL="457200" algn="l" rtl="0" fontAlgn="base">
      <a:spcBef>
        <a:spcPct val="30000"/>
      </a:spcBef>
      <a:spcAft>
        <a:spcPct val="0"/>
      </a:spcAft>
      <a:defRPr sz="1200" kern="1200">
        <a:solidFill>
          <a:schemeClr val="tx1"/>
        </a:solidFill>
        <a:latin typeface="Arial" charset="0"/>
        <a:ea typeface="宋体" pitchFamily="2" charset="-122"/>
        <a:cs typeface="+mn-cs"/>
      </a:defRPr>
    </a:lvl2pPr>
    <a:lvl3pPr marL="914400" algn="l" rtl="0" fontAlgn="base">
      <a:spcBef>
        <a:spcPct val="30000"/>
      </a:spcBef>
      <a:spcAft>
        <a:spcPct val="0"/>
      </a:spcAft>
      <a:defRPr sz="1200" kern="1200">
        <a:solidFill>
          <a:schemeClr val="tx1"/>
        </a:solidFill>
        <a:latin typeface="Arial" charset="0"/>
        <a:ea typeface="宋体" pitchFamily="2" charset="-122"/>
        <a:cs typeface="+mn-cs"/>
      </a:defRPr>
    </a:lvl3pPr>
    <a:lvl4pPr marL="1371600" algn="l" rtl="0" fontAlgn="base">
      <a:spcBef>
        <a:spcPct val="30000"/>
      </a:spcBef>
      <a:spcAft>
        <a:spcPct val="0"/>
      </a:spcAft>
      <a:defRPr sz="1200" kern="1200">
        <a:solidFill>
          <a:schemeClr val="tx1"/>
        </a:solidFill>
        <a:latin typeface="Arial" charset="0"/>
        <a:ea typeface="宋体" pitchFamily="2" charset="-122"/>
        <a:cs typeface="+mn-cs"/>
      </a:defRPr>
    </a:lvl4pPr>
    <a:lvl5pPr marL="1828800" algn="l" rtl="0" fontAlgn="base">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11</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12</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13</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14</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15</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16</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17</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18</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19</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20</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21</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22</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23</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24</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25</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26</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27</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28</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29</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30</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4</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31</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32</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33</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34</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35</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36</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37</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38</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39</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40</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5</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41</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42</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43</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44</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solidFill>
                  <a:prstClr val="black"/>
                </a:solidFill>
              </a:rPr>
              <a:pPr/>
              <a:t>45</a:t>
            </a:fld>
            <a:endParaRPr lang="en-US" altLang="zh-CN">
              <a:solidFill>
                <a:prstClr val="black"/>
              </a:solidFill>
            </a:endParaRPr>
          </a:p>
        </p:txBody>
      </p:sp>
    </p:spTree>
    <p:extLst>
      <p:ext uri="{BB962C8B-B14F-4D97-AF65-F5344CB8AC3E}">
        <p14:creationId xmlns:p14="http://schemas.microsoft.com/office/powerpoint/2010/main" val="57800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6</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7</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8</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9</a:t>
            </a:fld>
            <a:endParaRPr lang="en-US" altLang="zh-CN"/>
          </a:p>
        </p:txBody>
      </p:sp>
    </p:spTree>
    <p:extLst>
      <p:ext uri="{BB962C8B-B14F-4D97-AF65-F5344CB8AC3E}">
        <p14:creationId xmlns:p14="http://schemas.microsoft.com/office/powerpoint/2010/main" val="57800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2D366-B228-428F-BE1E-DC4A28753DD4}" type="slidenum">
              <a:rPr lang="en-US" altLang="zh-CN" smtClean="0"/>
              <a:pPr/>
              <a:t>10</a:t>
            </a:fld>
            <a:endParaRPr lang="en-US" altLang="zh-CN"/>
          </a:p>
        </p:txBody>
      </p:sp>
    </p:spTree>
    <p:extLst>
      <p:ext uri="{BB962C8B-B14F-4D97-AF65-F5344CB8AC3E}">
        <p14:creationId xmlns:p14="http://schemas.microsoft.com/office/powerpoint/2010/main" val="578005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15913" y="350044"/>
            <a:ext cx="8169832" cy="1600200"/>
          </a:xfrm>
        </p:spPr>
        <p:txBody>
          <a:bodyPr/>
          <a:lstStyle>
            <a:lvl1pPr algn="r">
              <a:defRPr sz="4800"/>
            </a:lvl1pPr>
          </a:lstStyle>
          <a:p>
            <a:pPr lvl="0"/>
            <a:r>
              <a:rPr lang="zh-CN" altLang="en-US" noProof="0"/>
              <a:t>单击此处编辑母版标题样式</a:t>
            </a:r>
          </a:p>
        </p:txBody>
      </p:sp>
      <p:sp>
        <p:nvSpPr>
          <p:cNvPr id="14340" name="Rectangle 4"/>
          <p:cNvSpPr>
            <a:spLocks noGrp="1" noChangeArrowheads="1"/>
          </p:cNvSpPr>
          <p:nvPr>
            <p:ph type="subTitle" idx="1"/>
          </p:nvPr>
        </p:nvSpPr>
        <p:spPr>
          <a:xfrm>
            <a:off x="849313" y="2287191"/>
            <a:ext cx="6248400" cy="1771650"/>
          </a:xfrm>
        </p:spPr>
        <p:txBody>
          <a:bodyPr/>
          <a:lstStyle>
            <a:lvl1pPr marL="0" indent="0" algn="r">
              <a:buFont typeface="Wingdings" pitchFamily="2" charset="2"/>
              <a:buNone/>
              <a:defRPr sz="3200"/>
            </a:lvl1pPr>
          </a:lstStyle>
          <a:p>
            <a:pPr lvl="0"/>
            <a:r>
              <a:rPr lang="zh-CN" altLang="en-US" noProof="0"/>
              <a:t>单击此处编辑母版副标题样式</a:t>
            </a:r>
          </a:p>
        </p:txBody>
      </p:sp>
      <p:sp>
        <p:nvSpPr>
          <p:cNvPr id="14341" name="Rectangle 5"/>
          <p:cNvSpPr>
            <a:spLocks noGrp="1" noChangeArrowheads="1"/>
          </p:cNvSpPr>
          <p:nvPr>
            <p:ph type="dt" sz="half" idx="2"/>
          </p:nvPr>
        </p:nvSpPr>
        <p:spPr/>
        <p:txBody>
          <a:bodyPr/>
          <a:lstStyle>
            <a:lvl1pPr>
              <a:defRPr/>
            </a:lvl1pPr>
          </a:lstStyle>
          <a:p>
            <a:endParaRPr lang="en-US" altLang="zh-CN"/>
          </a:p>
        </p:txBody>
      </p:sp>
      <p:sp>
        <p:nvSpPr>
          <p:cNvPr id="14343" name="Rectangle 7"/>
          <p:cNvSpPr>
            <a:spLocks noGrp="1" noChangeArrowheads="1"/>
          </p:cNvSpPr>
          <p:nvPr>
            <p:ph type="sldNum" sz="quarter" idx="4"/>
          </p:nvPr>
        </p:nvSpPr>
        <p:spPr/>
        <p:txBody>
          <a:bodyPr/>
          <a:lstStyle>
            <a:lvl1pPr>
              <a:defRPr/>
            </a:lvl1pPr>
          </a:lstStyle>
          <a:p>
            <a:fld id="{EB0DA80C-94BD-4A26-AE16-A1368844B8CC}" type="slidenum">
              <a:rPr lang="en-US" altLang="zh-CN"/>
              <a:pPr/>
              <a:t>‹#›</a:t>
            </a:fld>
            <a:endParaRPr lang="en-US" altLang="zh-CN"/>
          </a:p>
        </p:txBody>
      </p:sp>
      <p:grpSp>
        <p:nvGrpSpPr>
          <p:cNvPr id="14344" name="Group 8"/>
          <p:cNvGrpSpPr>
            <a:grpSpLocks/>
          </p:cNvGrpSpPr>
          <p:nvPr/>
        </p:nvGrpSpPr>
        <p:grpSpPr bwMode="auto">
          <a:xfrm>
            <a:off x="7390843" y="2600154"/>
            <a:ext cx="1555850" cy="2358058"/>
            <a:chOff x="4704" y="1885"/>
            <a:chExt cx="843" cy="1379"/>
          </a:xfrm>
        </p:grpSpPr>
        <p:sp>
          <p:nvSpPr>
            <p:cNvPr id="14345"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46"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47"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48"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49"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0"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1"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2"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3"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4"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5"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6"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7"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8"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59"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0"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1"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2"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3"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4"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5"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6"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7"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8"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69"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0"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1"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2"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3"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4"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375"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4376" name="Line 40"/>
          <p:cNvSpPr>
            <a:spLocks noChangeShapeType="1"/>
          </p:cNvSpPr>
          <p:nvPr/>
        </p:nvSpPr>
        <p:spPr bwMode="auto">
          <a:xfrm>
            <a:off x="323850" y="1329929"/>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377" name="WordArt 41"/>
          <p:cNvSpPr>
            <a:spLocks noChangeArrowheads="1" noChangeShapeType="1" noTextEdit="1"/>
          </p:cNvSpPr>
          <p:nvPr userDrawn="1"/>
        </p:nvSpPr>
        <p:spPr bwMode="auto">
          <a:xfrm>
            <a:off x="2987824" y="4786312"/>
            <a:ext cx="3168948" cy="21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zh-CN" altLang="en-US" sz="2800" kern="10" dirty="0">
              <a:ln w="9525">
                <a:solidFill>
                  <a:srgbClr val="FF6600"/>
                </a:solidFill>
                <a:round/>
                <a:headEnd/>
                <a:tailEnd/>
              </a:ln>
              <a:solidFill>
                <a:srgbClr val="FF6600"/>
              </a:solidFill>
              <a:latin typeface="黑体"/>
              <a:ea typeface="黑体"/>
            </a:endParaRPr>
          </a:p>
        </p:txBody>
      </p:sp>
      <p:pic>
        <p:nvPicPr>
          <p:cNvPr id="41" name="Picture 46"/>
          <p:cNvPicPr>
            <a:picLocks noChangeAspect="1" noChangeArrowheads="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1144" y="3376934"/>
            <a:ext cx="1754551" cy="17317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矩形 41"/>
          <p:cNvSpPr/>
          <p:nvPr userDrawn="1"/>
        </p:nvSpPr>
        <p:spPr>
          <a:xfrm>
            <a:off x="3230087" y="4654068"/>
            <a:ext cx="2749472" cy="400110"/>
          </a:xfrm>
          <a:prstGeom prst="rect">
            <a:avLst/>
          </a:prstGeom>
          <a:noFill/>
        </p:spPr>
        <p:txBody>
          <a:bodyPr wrap="none" lIns="91440" tIns="45720" rIns="91440" bIns="45720">
            <a:spAutoFit/>
          </a:bodyPr>
          <a:lstStyle/>
          <a:p>
            <a:pPr algn="ctr"/>
            <a:r>
              <a:rPr lang="zh-CN" altLang="en-US" sz="2000" b="0" cap="all" spc="0" dirty="0">
                <a:ln w="9000" cmpd="sng">
                  <a:noFill/>
                  <a:prstDash val="solid"/>
                </a:ln>
                <a:solidFill>
                  <a:schemeClr val="tx1">
                    <a:lumMod val="65000"/>
                    <a:lumOff val="35000"/>
                  </a:schemeClr>
                </a:solidFill>
                <a:effectLst>
                  <a:reflection blurRad="12700" stA="28000" endPos="45000" dist="1000" dir="5400000" sy="-100000" algn="bl" rotWithShape="0"/>
                </a:effectLst>
                <a:latin typeface="微软雅黑" pitchFamily="34" charset="-122"/>
                <a:ea typeface="微软雅黑" pitchFamily="34" charset="-122"/>
              </a:rPr>
              <a:t>上海工商职业技术学院</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FAC66DE-4D12-4BC4-B9D4-EB2DBDD66EE0}" type="slidenum">
              <a:rPr lang="en-US" altLang="zh-CN"/>
              <a:pPr/>
              <a:t>‹#›</a:t>
            </a:fld>
            <a:endParaRPr lang="en-US" altLang="zh-CN"/>
          </a:p>
        </p:txBody>
      </p:sp>
    </p:spTree>
    <p:extLst>
      <p:ext uri="{BB962C8B-B14F-4D97-AF65-F5344CB8AC3E}">
        <p14:creationId xmlns:p14="http://schemas.microsoft.com/office/powerpoint/2010/main" val="99151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679"/>
            <a:ext cx="2057400" cy="450651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91679"/>
            <a:ext cx="6019800" cy="45065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7692C1-C41C-417A-824A-EA5EA2546E7E}" type="slidenum">
              <a:rPr lang="en-US" altLang="zh-CN"/>
              <a:pPr/>
              <a:t>‹#›</a:t>
            </a:fld>
            <a:endParaRPr lang="en-US" altLang="zh-CN"/>
          </a:p>
        </p:txBody>
      </p:sp>
    </p:spTree>
    <p:extLst>
      <p:ext uri="{BB962C8B-B14F-4D97-AF65-F5344CB8AC3E}">
        <p14:creationId xmlns:p14="http://schemas.microsoft.com/office/powerpoint/2010/main" val="407258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15913" y="350044"/>
            <a:ext cx="6781800" cy="1600200"/>
          </a:xfrm>
        </p:spPr>
        <p:txBody>
          <a:bodyPr/>
          <a:lstStyle>
            <a:lvl1pPr algn="r">
              <a:defRPr sz="4800"/>
            </a:lvl1pPr>
          </a:lstStyle>
          <a:p>
            <a:pPr lvl="0"/>
            <a:r>
              <a:rPr lang="zh-CN" altLang="en-US" noProof="0"/>
              <a:t>单击此处编辑母版标题样式</a:t>
            </a:r>
          </a:p>
        </p:txBody>
      </p:sp>
      <p:sp>
        <p:nvSpPr>
          <p:cNvPr id="14340" name="Rectangle 4"/>
          <p:cNvSpPr>
            <a:spLocks noGrp="1" noChangeArrowheads="1"/>
          </p:cNvSpPr>
          <p:nvPr>
            <p:ph type="subTitle" idx="1"/>
          </p:nvPr>
        </p:nvSpPr>
        <p:spPr>
          <a:xfrm>
            <a:off x="849313" y="2287191"/>
            <a:ext cx="6248400" cy="1771650"/>
          </a:xfrm>
        </p:spPr>
        <p:txBody>
          <a:bodyPr/>
          <a:lstStyle>
            <a:lvl1pPr marL="0" indent="0" algn="r">
              <a:buFont typeface="Wingdings" pitchFamily="2" charset="2"/>
              <a:buNone/>
              <a:defRPr sz="3200"/>
            </a:lvl1pPr>
          </a:lstStyle>
          <a:p>
            <a:pPr lvl="0"/>
            <a:r>
              <a:rPr lang="zh-CN" altLang="en-US" noProof="0"/>
              <a:t>单击此处编辑母版副标题样式</a:t>
            </a:r>
          </a:p>
        </p:txBody>
      </p:sp>
      <p:sp>
        <p:nvSpPr>
          <p:cNvPr id="14341" name="Rectangle 5"/>
          <p:cNvSpPr>
            <a:spLocks noGrp="1" noChangeArrowheads="1"/>
          </p:cNvSpPr>
          <p:nvPr>
            <p:ph type="dt" sz="half" idx="2"/>
          </p:nvPr>
        </p:nvSpPr>
        <p:spPr/>
        <p:txBody>
          <a:bodyPr/>
          <a:lstStyle>
            <a:lvl1pPr>
              <a:defRPr/>
            </a:lvl1pPr>
          </a:lstStyle>
          <a:p>
            <a:endParaRPr lang="en-US" altLang="zh-CN">
              <a:solidFill>
                <a:srgbClr val="000000"/>
              </a:solidFill>
            </a:endParaRPr>
          </a:p>
        </p:txBody>
      </p:sp>
      <p:sp>
        <p:nvSpPr>
          <p:cNvPr id="14342" name="Rectangle 6"/>
          <p:cNvSpPr>
            <a:spLocks noGrp="1" noChangeArrowheads="1"/>
          </p:cNvSpPr>
          <p:nvPr>
            <p:ph type="ftr" sz="quarter" idx="3"/>
          </p:nvPr>
        </p:nvSpPr>
        <p:spPr/>
        <p:txBody>
          <a:bodyPr/>
          <a:lstStyle>
            <a:lvl1pPr>
              <a:defRPr/>
            </a:lvl1pPr>
          </a:lstStyle>
          <a:p>
            <a:endParaRPr lang="en-US" altLang="zh-CN">
              <a:solidFill>
                <a:srgbClr val="000000"/>
              </a:solidFill>
            </a:endParaRPr>
          </a:p>
        </p:txBody>
      </p:sp>
      <p:sp>
        <p:nvSpPr>
          <p:cNvPr id="14343" name="Rectangle 7"/>
          <p:cNvSpPr>
            <a:spLocks noGrp="1" noChangeArrowheads="1"/>
          </p:cNvSpPr>
          <p:nvPr>
            <p:ph type="sldNum" sz="quarter" idx="4"/>
          </p:nvPr>
        </p:nvSpPr>
        <p:spPr/>
        <p:txBody>
          <a:bodyPr/>
          <a:lstStyle>
            <a:lvl1pPr>
              <a:defRPr/>
            </a:lvl1pPr>
          </a:lstStyle>
          <a:p>
            <a:fld id="{EB0DA80C-94BD-4A26-AE16-A1368844B8CC}" type="slidenum">
              <a:rPr lang="en-US" altLang="zh-CN">
                <a:solidFill>
                  <a:srgbClr val="000000"/>
                </a:solidFill>
              </a:rPr>
              <a:pPr/>
              <a:t>‹#›</a:t>
            </a:fld>
            <a:endParaRPr lang="en-US" altLang="zh-CN">
              <a:solidFill>
                <a:srgbClr val="000000"/>
              </a:solidFill>
            </a:endParaRPr>
          </a:p>
        </p:txBody>
      </p:sp>
      <p:grpSp>
        <p:nvGrpSpPr>
          <p:cNvPr id="14344" name="Group 8"/>
          <p:cNvGrpSpPr>
            <a:grpSpLocks/>
          </p:cNvGrpSpPr>
          <p:nvPr/>
        </p:nvGrpSpPr>
        <p:grpSpPr bwMode="auto">
          <a:xfrm>
            <a:off x="7092950" y="3003948"/>
            <a:ext cx="1627188" cy="1782365"/>
            <a:chOff x="4704" y="1885"/>
            <a:chExt cx="843" cy="1379"/>
          </a:xfrm>
        </p:grpSpPr>
        <p:sp>
          <p:nvSpPr>
            <p:cNvPr id="14345"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6"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7"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8"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9"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0"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1"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2"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3"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4"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5"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6"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7"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8"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9"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0"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1"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2"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3"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4"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5"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6"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7"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8"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9"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0"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1"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2"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3"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4"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5"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grpSp>
      <p:sp>
        <p:nvSpPr>
          <p:cNvPr id="14376" name="Line 40"/>
          <p:cNvSpPr>
            <a:spLocks noChangeShapeType="1"/>
          </p:cNvSpPr>
          <p:nvPr/>
        </p:nvSpPr>
        <p:spPr bwMode="auto">
          <a:xfrm>
            <a:off x="323850" y="1329929"/>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
        <p:nvSpPr>
          <p:cNvPr id="14377" name="WordArt 41"/>
          <p:cNvSpPr>
            <a:spLocks noChangeArrowheads="1" noChangeShapeType="1" noTextEdit="1"/>
          </p:cNvSpPr>
          <p:nvPr userDrawn="1"/>
        </p:nvSpPr>
        <p:spPr bwMode="auto">
          <a:xfrm>
            <a:off x="2987824" y="4786312"/>
            <a:ext cx="3168948" cy="21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zh-CN" altLang="en-US" sz="2800" kern="10" dirty="0">
                <a:ln w="9525">
                  <a:solidFill>
                    <a:srgbClr val="FF6600"/>
                  </a:solidFill>
                  <a:round/>
                  <a:headEnd/>
                  <a:tailEnd/>
                </a:ln>
                <a:solidFill>
                  <a:srgbClr val="FF6600"/>
                </a:solidFill>
                <a:latin typeface="黑体"/>
                <a:ea typeface="黑体"/>
              </a:rPr>
              <a:t>上海新侨职业技术学院</a:t>
            </a:r>
          </a:p>
        </p:txBody>
      </p:sp>
      <p:pic>
        <p:nvPicPr>
          <p:cNvPr id="41" name="Picture 46" descr="C:\Users\Administrator\Desktop\logo.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556" y="3651870"/>
            <a:ext cx="2011164" cy="14474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76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5616" y="141480"/>
            <a:ext cx="7499350" cy="971550"/>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12"/>
          </p:nvPr>
        </p:nvSpPr>
        <p:spPr/>
        <p:txBody>
          <a:bodyPr/>
          <a:lstStyle>
            <a:lvl1pPr>
              <a:defRPr/>
            </a:lvl1pPr>
          </a:lstStyle>
          <a:p>
            <a:fld id="{4710A2DF-8E5D-4422-B186-7EAA913BDAB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3716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9091E5E-80F3-4943-AB91-C67301A9C5B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0402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21AEF785-81A0-46BB-B135-124519A73E8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34334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052556D8-AB10-420B-9166-E907AB22F5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8048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FCF5490C-1FA4-4013-A958-A5DE6BA0887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8032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C0008F14-57AC-47CD-BC3B-4C4C959A09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18503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3AB51BC-C12A-4FF7-94AF-A52829DC2DD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996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5616" y="141480"/>
            <a:ext cx="7499350" cy="971550"/>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12"/>
          </p:nvPr>
        </p:nvSpPr>
        <p:spPr/>
        <p:txBody>
          <a:bodyPr/>
          <a:lstStyle>
            <a:lvl1pPr>
              <a:defRPr/>
            </a:lvl1pPr>
          </a:lstStyle>
          <a:p>
            <a:fld id="{4710A2DF-8E5D-4422-B186-7EAA913BDABE}" type="slidenum">
              <a:rPr lang="en-US" altLang="zh-CN"/>
              <a:pPr/>
              <a:t>‹#›</a:t>
            </a:fld>
            <a:endParaRPr lang="en-US" altLang="zh-CN"/>
          </a:p>
        </p:txBody>
      </p:sp>
    </p:spTree>
    <p:extLst>
      <p:ext uri="{BB962C8B-B14F-4D97-AF65-F5344CB8AC3E}">
        <p14:creationId xmlns:p14="http://schemas.microsoft.com/office/powerpoint/2010/main" val="15874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CA4E1071-1111-4C2E-AB4A-716EFFC0C1E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048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FAC66DE-4D12-4BC4-B9D4-EB2DBDD66E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65452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679"/>
            <a:ext cx="2057400" cy="450651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91679"/>
            <a:ext cx="6019800" cy="45065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A7692C1-C41C-417A-824A-EA5EA2546E7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4923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15913" y="350044"/>
            <a:ext cx="6781800" cy="1600200"/>
          </a:xfrm>
        </p:spPr>
        <p:txBody>
          <a:bodyPr/>
          <a:lstStyle>
            <a:lvl1pPr algn="r">
              <a:defRPr sz="4800"/>
            </a:lvl1pPr>
          </a:lstStyle>
          <a:p>
            <a:pPr lvl="0"/>
            <a:r>
              <a:rPr lang="zh-CN" altLang="en-US" noProof="0"/>
              <a:t>单击此处编辑母版标题样式</a:t>
            </a:r>
          </a:p>
        </p:txBody>
      </p:sp>
      <p:sp>
        <p:nvSpPr>
          <p:cNvPr id="14340" name="Rectangle 4"/>
          <p:cNvSpPr>
            <a:spLocks noGrp="1" noChangeArrowheads="1"/>
          </p:cNvSpPr>
          <p:nvPr>
            <p:ph type="subTitle" idx="1"/>
          </p:nvPr>
        </p:nvSpPr>
        <p:spPr>
          <a:xfrm>
            <a:off x="849313" y="2287191"/>
            <a:ext cx="6248400" cy="1771650"/>
          </a:xfrm>
        </p:spPr>
        <p:txBody>
          <a:bodyPr/>
          <a:lstStyle>
            <a:lvl1pPr marL="0" indent="0" algn="r">
              <a:buFont typeface="Wingdings" pitchFamily="2" charset="2"/>
              <a:buNone/>
              <a:defRPr sz="3200"/>
            </a:lvl1pPr>
          </a:lstStyle>
          <a:p>
            <a:pPr lvl="0"/>
            <a:r>
              <a:rPr lang="zh-CN" altLang="en-US" noProof="0"/>
              <a:t>单击此处编辑母版副标题样式</a:t>
            </a:r>
          </a:p>
        </p:txBody>
      </p:sp>
      <p:sp>
        <p:nvSpPr>
          <p:cNvPr id="14341" name="Rectangle 5"/>
          <p:cNvSpPr>
            <a:spLocks noGrp="1" noChangeArrowheads="1"/>
          </p:cNvSpPr>
          <p:nvPr>
            <p:ph type="dt" sz="half" idx="2"/>
          </p:nvPr>
        </p:nvSpPr>
        <p:spPr/>
        <p:txBody>
          <a:bodyPr/>
          <a:lstStyle>
            <a:lvl1pPr>
              <a:defRPr/>
            </a:lvl1pPr>
          </a:lstStyle>
          <a:p>
            <a:endParaRPr lang="en-US" altLang="zh-CN">
              <a:solidFill>
                <a:srgbClr val="000000"/>
              </a:solidFill>
            </a:endParaRPr>
          </a:p>
        </p:txBody>
      </p:sp>
      <p:sp>
        <p:nvSpPr>
          <p:cNvPr id="14342" name="Rectangle 6"/>
          <p:cNvSpPr>
            <a:spLocks noGrp="1" noChangeArrowheads="1"/>
          </p:cNvSpPr>
          <p:nvPr>
            <p:ph type="ftr" sz="quarter" idx="3"/>
          </p:nvPr>
        </p:nvSpPr>
        <p:spPr/>
        <p:txBody>
          <a:bodyPr/>
          <a:lstStyle>
            <a:lvl1pPr>
              <a:defRPr/>
            </a:lvl1pPr>
          </a:lstStyle>
          <a:p>
            <a:endParaRPr lang="en-US" altLang="zh-CN">
              <a:solidFill>
                <a:srgbClr val="000000"/>
              </a:solidFill>
            </a:endParaRPr>
          </a:p>
        </p:txBody>
      </p:sp>
      <p:sp>
        <p:nvSpPr>
          <p:cNvPr id="14343" name="Rectangle 7"/>
          <p:cNvSpPr>
            <a:spLocks noGrp="1" noChangeArrowheads="1"/>
          </p:cNvSpPr>
          <p:nvPr>
            <p:ph type="sldNum" sz="quarter" idx="4"/>
          </p:nvPr>
        </p:nvSpPr>
        <p:spPr/>
        <p:txBody>
          <a:bodyPr/>
          <a:lstStyle>
            <a:lvl1pPr>
              <a:defRPr/>
            </a:lvl1pPr>
          </a:lstStyle>
          <a:p>
            <a:fld id="{EB0DA80C-94BD-4A26-AE16-A1368844B8CC}" type="slidenum">
              <a:rPr lang="en-US" altLang="zh-CN">
                <a:solidFill>
                  <a:srgbClr val="000000"/>
                </a:solidFill>
              </a:rPr>
              <a:pPr/>
              <a:t>‹#›</a:t>
            </a:fld>
            <a:endParaRPr lang="en-US" altLang="zh-CN">
              <a:solidFill>
                <a:srgbClr val="000000"/>
              </a:solidFill>
            </a:endParaRPr>
          </a:p>
        </p:txBody>
      </p:sp>
      <p:grpSp>
        <p:nvGrpSpPr>
          <p:cNvPr id="14344" name="Group 8"/>
          <p:cNvGrpSpPr>
            <a:grpSpLocks/>
          </p:cNvGrpSpPr>
          <p:nvPr/>
        </p:nvGrpSpPr>
        <p:grpSpPr bwMode="auto">
          <a:xfrm>
            <a:off x="7092950" y="3003948"/>
            <a:ext cx="1627188" cy="1782365"/>
            <a:chOff x="4704" y="1885"/>
            <a:chExt cx="843" cy="1379"/>
          </a:xfrm>
        </p:grpSpPr>
        <p:sp>
          <p:nvSpPr>
            <p:cNvPr id="14345"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6"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7"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8"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49"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0"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1"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2"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3"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4"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5"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6"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7"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8"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59"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0"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1"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2"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3"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4"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5"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6"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7"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8"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69"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0"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1"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2"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3"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4"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4375"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grpSp>
      <p:sp>
        <p:nvSpPr>
          <p:cNvPr id="14376" name="Line 40"/>
          <p:cNvSpPr>
            <a:spLocks noChangeShapeType="1"/>
          </p:cNvSpPr>
          <p:nvPr/>
        </p:nvSpPr>
        <p:spPr bwMode="auto">
          <a:xfrm>
            <a:off x="323850" y="1329929"/>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
        <p:nvSpPr>
          <p:cNvPr id="14377" name="WordArt 41"/>
          <p:cNvSpPr>
            <a:spLocks noChangeArrowheads="1" noChangeShapeType="1" noTextEdit="1"/>
          </p:cNvSpPr>
          <p:nvPr userDrawn="1"/>
        </p:nvSpPr>
        <p:spPr bwMode="auto">
          <a:xfrm>
            <a:off x="2987824" y="4786312"/>
            <a:ext cx="3168948" cy="21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zh-CN" altLang="en-US" sz="2800" kern="10" dirty="0">
                <a:ln w="9525">
                  <a:solidFill>
                    <a:srgbClr val="FF6600"/>
                  </a:solidFill>
                  <a:round/>
                  <a:headEnd/>
                  <a:tailEnd/>
                </a:ln>
                <a:solidFill>
                  <a:srgbClr val="FF6600"/>
                </a:solidFill>
                <a:latin typeface="黑体"/>
                <a:ea typeface="黑体"/>
              </a:rPr>
              <a:t>上海新侨职业技术学院</a:t>
            </a:r>
          </a:p>
        </p:txBody>
      </p:sp>
      <p:pic>
        <p:nvPicPr>
          <p:cNvPr id="41" name="Picture 46" descr="C:\Users\Administrator\Desktop\logo.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556" y="3651870"/>
            <a:ext cx="2011164" cy="14474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8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5616" y="141480"/>
            <a:ext cx="7499350" cy="971550"/>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12"/>
          </p:nvPr>
        </p:nvSpPr>
        <p:spPr/>
        <p:txBody>
          <a:bodyPr/>
          <a:lstStyle>
            <a:lvl1pPr>
              <a:defRPr/>
            </a:lvl1pPr>
          </a:lstStyle>
          <a:p>
            <a:fld id="{4710A2DF-8E5D-4422-B186-7EAA913BDAB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5961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9091E5E-80F3-4943-AB91-C67301A9C5B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93407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21AEF785-81A0-46BB-B135-124519A73E8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7807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052556D8-AB10-420B-9166-E907AB22F50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75868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FCF5490C-1FA4-4013-A958-A5DE6BA0887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53545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C0008F14-57AC-47CD-BC3B-4C4C959A09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8354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9091E5E-80F3-4943-AB91-C67301A9C5BA}" type="slidenum">
              <a:rPr lang="en-US" altLang="zh-CN"/>
              <a:pPr/>
              <a:t>‹#›</a:t>
            </a:fld>
            <a:endParaRPr lang="en-US" altLang="zh-CN"/>
          </a:p>
        </p:txBody>
      </p:sp>
    </p:spTree>
    <p:extLst>
      <p:ext uri="{BB962C8B-B14F-4D97-AF65-F5344CB8AC3E}">
        <p14:creationId xmlns:p14="http://schemas.microsoft.com/office/powerpoint/2010/main" val="142598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3AB51BC-C12A-4FF7-94AF-A52829DC2DD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0498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CA4E1071-1111-4C2E-AB4A-716EFFC0C1E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8554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FAC66DE-4D12-4BC4-B9D4-EB2DBDD66E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7229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679"/>
            <a:ext cx="2057400" cy="450651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91679"/>
            <a:ext cx="6019800" cy="45065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A7692C1-C41C-417A-824A-EA5EA2546E7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2549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89447"/>
            <a:ext cx="4038600" cy="3308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21AEF785-81A0-46BB-B135-124519A73E8D}" type="slidenum">
              <a:rPr lang="en-US" altLang="zh-CN"/>
              <a:pPr/>
              <a:t>‹#›</a:t>
            </a:fld>
            <a:endParaRPr lang="en-US" altLang="zh-CN"/>
          </a:p>
        </p:txBody>
      </p:sp>
    </p:spTree>
    <p:extLst>
      <p:ext uri="{BB962C8B-B14F-4D97-AF65-F5344CB8AC3E}">
        <p14:creationId xmlns:p14="http://schemas.microsoft.com/office/powerpoint/2010/main" val="216387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052556D8-AB10-420B-9166-E907AB22F506}" type="slidenum">
              <a:rPr lang="en-US" altLang="zh-CN"/>
              <a:pPr/>
              <a:t>‹#›</a:t>
            </a:fld>
            <a:endParaRPr lang="en-US" altLang="zh-CN"/>
          </a:p>
        </p:txBody>
      </p:sp>
    </p:spTree>
    <p:extLst>
      <p:ext uri="{BB962C8B-B14F-4D97-AF65-F5344CB8AC3E}">
        <p14:creationId xmlns:p14="http://schemas.microsoft.com/office/powerpoint/2010/main" val="250990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FCF5490C-1FA4-4013-A958-A5DE6BA08874}" type="slidenum">
              <a:rPr lang="en-US" altLang="zh-CN"/>
              <a:pPr/>
              <a:t>‹#›</a:t>
            </a:fld>
            <a:endParaRPr lang="en-US" altLang="zh-CN"/>
          </a:p>
        </p:txBody>
      </p:sp>
    </p:spTree>
    <p:extLst>
      <p:ext uri="{BB962C8B-B14F-4D97-AF65-F5344CB8AC3E}">
        <p14:creationId xmlns:p14="http://schemas.microsoft.com/office/powerpoint/2010/main" val="182268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C0008F14-57AC-47CD-BC3B-4C4C959A098C}" type="slidenum">
              <a:rPr lang="en-US" altLang="zh-CN"/>
              <a:pPr/>
              <a:t>‹#›</a:t>
            </a:fld>
            <a:endParaRPr lang="en-US" altLang="zh-CN"/>
          </a:p>
        </p:txBody>
      </p:sp>
    </p:spTree>
    <p:extLst>
      <p:ext uri="{BB962C8B-B14F-4D97-AF65-F5344CB8AC3E}">
        <p14:creationId xmlns:p14="http://schemas.microsoft.com/office/powerpoint/2010/main" val="53919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3AB51BC-C12A-4FF7-94AF-A52829DC2DDF}" type="slidenum">
              <a:rPr lang="en-US" altLang="zh-CN"/>
              <a:pPr/>
              <a:t>‹#›</a:t>
            </a:fld>
            <a:endParaRPr lang="en-US" altLang="zh-CN"/>
          </a:p>
        </p:txBody>
      </p:sp>
    </p:spTree>
    <p:extLst>
      <p:ext uri="{BB962C8B-B14F-4D97-AF65-F5344CB8AC3E}">
        <p14:creationId xmlns:p14="http://schemas.microsoft.com/office/powerpoint/2010/main" val="337011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CA4E1071-1111-4C2E-AB4A-716EFFC0C1E9}" type="slidenum">
              <a:rPr lang="en-US" altLang="zh-CN"/>
              <a:pPr/>
              <a:t>‹#›</a:t>
            </a:fld>
            <a:endParaRPr lang="en-US" altLang="zh-CN"/>
          </a:p>
        </p:txBody>
      </p:sp>
    </p:spTree>
    <p:extLst>
      <p:ext uri="{BB962C8B-B14F-4D97-AF65-F5344CB8AC3E}">
        <p14:creationId xmlns:p14="http://schemas.microsoft.com/office/powerpoint/2010/main" val="592057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Line 2"/>
          <p:cNvSpPr>
            <a:spLocks noChangeShapeType="1"/>
          </p:cNvSpPr>
          <p:nvPr/>
        </p:nvSpPr>
        <p:spPr bwMode="auto">
          <a:xfrm flipH="1">
            <a:off x="7956550" y="114300"/>
            <a:ext cx="6350" cy="1160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315" name="Rectangle 3"/>
          <p:cNvSpPr>
            <a:spLocks noGrp="1" noChangeArrowheads="1"/>
          </p:cNvSpPr>
          <p:nvPr>
            <p:ph type="title"/>
          </p:nvPr>
        </p:nvSpPr>
        <p:spPr bwMode="auto">
          <a:xfrm>
            <a:off x="457200" y="91678"/>
            <a:ext cx="74993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3316" name="Rectangle 4"/>
          <p:cNvSpPr>
            <a:spLocks noGrp="1" noChangeArrowheads="1"/>
          </p:cNvSpPr>
          <p:nvPr>
            <p:ph type="body" idx="1"/>
          </p:nvPr>
        </p:nvSpPr>
        <p:spPr bwMode="auto">
          <a:xfrm>
            <a:off x="457200" y="1289447"/>
            <a:ext cx="8229600" cy="330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17" name="Rectangle 5"/>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zh-CN"/>
          </a:p>
        </p:txBody>
      </p:sp>
      <p:sp>
        <p:nvSpPr>
          <p:cNvPr id="13318" name="Rectangle 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zh-CN"/>
          </a:p>
        </p:txBody>
      </p:sp>
      <p:sp>
        <p:nvSpPr>
          <p:cNvPr id="13319" name="Rectangle 7"/>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FDCB2F9F-40EB-4829-B361-9B40415C6BA7}" type="slidenum">
              <a:rPr lang="en-US" altLang="zh-CN"/>
              <a:pPr/>
              <a:t>‹#›</a:t>
            </a:fld>
            <a:endParaRPr lang="en-US" altLang="zh-CN"/>
          </a:p>
        </p:txBody>
      </p:sp>
      <p:grpSp>
        <p:nvGrpSpPr>
          <p:cNvPr id="13320" name="Group 8"/>
          <p:cNvGrpSpPr>
            <a:grpSpLocks/>
          </p:cNvGrpSpPr>
          <p:nvPr/>
        </p:nvGrpSpPr>
        <p:grpSpPr bwMode="auto">
          <a:xfrm>
            <a:off x="8172450" y="141685"/>
            <a:ext cx="628650" cy="783431"/>
            <a:chOff x="5136" y="960"/>
            <a:chExt cx="528" cy="864"/>
          </a:xfrm>
        </p:grpSpPr>
        <p:sp>
          <p:nvSpPr>
            <p:cNvPr id="13321"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2"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3"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4"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5"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6"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7"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8"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29"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0"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1"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2"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3"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4"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5"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6"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7"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8"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39"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0"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1"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2"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3"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4"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5"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6"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7"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8"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49"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50"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51"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13352" name="Picture 40" descr="PE01561_"/>
          <p:cNvPicPr>
            <a:picLocks noChangeAspect="1" noChangeArrowheads="1"/>
          </p:cNvPicPr>
          <p:nvPr userDrawn="1"/>
        </p:nvPicPr>
        <p:blipFill>
          <a:blip r:embed="rId13" cstate="print">
            <a:lum bright="90000" contrast="-90000"/>
            <a:extLst>
              <a:ext uri="{28A0092B-C50C-407E-A947-70E740481C1C}">
                <a14:useLocalDpi xmlns:a14="http://schemas.microsoft.com/office/drawing/2010/main" val="0"/>
              </a:ext>
            </a:extLst>
          </a:blip>
          <a:srcRect/>
          <a:stretch>
            <a:fillRect/>
          </a:stretch>
        </p:blipFill>
        <p:spPr bwMode="auto">
          <a:xfrm>
            <a:off x="250826" y="1221582"/>
            <a:ext cx="8569325" cy="392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3" name="Picture 41" descr="j033812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8220" y="62133"/>
            <a:ext cx="1141412" cy="971550"/>
          </a:xfrm>
          <a:prstGeom prst="rect">
            <a:avLst/>
          </a:prstGeom>
          <a:noFill/>
          <a:extLst>
            <a:ext uri="{909E8E84-426E-40DD-AFC4-6F175D3DCCD1}">
              <a14:hiddenFill xmlns:a14="http://schemas.microsoft.com/office/drawing/2010/main">
                <a:solidFill>
                  <a:srgbClr val="FFFFFF"/>
                </a:solidFill>
              </a14:hiddenFill>
            </a:ext>
          </a:extLst>
        </p:spPr>
      </p:pic>
      <p:sp>
        <p:nvSpPr>
          <p:cNvPr id="13354" name="Line 42"/>
          <p:cNvSpPr>
            <a:spLocks noChangeShapeType="1"/>
          </p:cNvSpPr>
          <p:nvPr userDrawn="1"/>
        </p:nvSpPr>
        <p:spPr bwMode="auto">
          <a:xfrm>
            <a:off x="395289" y="1113235"/>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charset="0"/>
          <a:ea typeface="宋体" pitchFamily="2" charset="-122"/>
        </a:defRPr>
      </a:lvl2pPr>
      <a:lvl3pPr algn="l" rtl="0" fontAlgn="base">
        <a:spcBef>
          <a:spcPct val="0"/>
        </a:spcBef>
        <a:spcAft>
          <a:spcPct val="0"/>
        </a:spcAft>
        <a:defRPr sz="3900" b="1">
          <a:solidFill>
            <a:schemeClr val="tx2"/>
          </a:solidFill>
          <a:latin typeface="Arial" charset="0"/>
          <a:ea typeface="宋体" pitchFamily="2" charset="-122"/>
        </a:defRPr>
      </a:lvl3pPr>
      <a:lvl4pPr algn="l" rtl="0" fontAlgn="base">
        <a:spcBef>
          <a:spcPct val="0"/>
        </a:spcBef>
        <a:spcAft>
          <a:spcPct val="0"/>
        </a:spcAft>
        <a:defRPr sz="3900" b="1">
          <a:solidFill>
            <a:schemeClr val="tx2"/>
          </a:solidFill>
          <a:latin typeface="Arial" charset="0"/>
          <a:ea typeface="宋体" pitchFamily="2" charset="-122"/>
        </a:defRPr>
      </a:lvl4pPr>
      <a:lvl5pPr algn="l" rtl="0" fontAlgn="base">
        <a:spcBef>
          <a:spcPct val="0"/>
        </a:spcBef>
        <a:spcAft>
          <a:spcPct val="0"/>
        </a:spcAft>
        <a:defRPr sz="3900" b="1">
          <a:solidFill>
            <a:schemeClr val="tx2"/>
          </a:solidFill>
          <a:latin typeface="Arial" charset="0"/>
          <a:ea typeface="宋体" pitchFamily="2" charset="-122"/>
        </a:defRPr>
      </a:lvl5pPr>
      <a:lvl6pPr marL="457200" algn="l" rtl="0" fontAlgn="base">
        <a:spcBef>
          <a:spcPct val="0"/>
        </a:spcBef>
        <a:spcAft>
          <a:spcPct val="0"/>
        </a:spcAft>
        <a:defRPr sz="3900" b="1">
          <a:solidFill>
            <a:schemeClr val="tx2"/>
          </a:solidFill>
          <a:latin typeface="Arial" charset="0"/>
          <a:ea typeface="宋体" pitchFamily="2" charset="-122"/>
        </a:defRPr>
      </a:lvl6pPr>
      <a:lvl7pPr marL="914400" algn="l" rtl="0" fontAlgn="base">
        <a:spcBef>
          <a:spcPct val="0"/>
        </a:spcBef>
        <a:spcAft>
          <a:spcPct val="0"/>
        </a:spcAft>
        <a:defRPr sz="3900" b="1">
          <a:solidFill>
            <a:schemeClr val="tx2"/>
          </a:solidFill>
          <a:latin typeface="Arial" charset="0"/>
          <a:ea typeface="宋体" pitchFamily="2" charset="-122"/>
        </a:defRPr>
      </a:lvl7pPr>
      <a:lvl8pPr marL="1371600" algn="l" rtl="0" fontAlgn="base">
        <a:spcBef>
          <a:spcPct val="0"/>
        </a:spcBef>
        <a:spcAft>
          <a:spcPct val="0"/>
        </a:spcAft>
        <a:defRPr sz="3900" b="1">
          <a:solidFill>
            <a:schemeClr val="tx2"/>
          </a:solidFill>
          <a:latin typeface="Arial" charset="0"/>
          <a:ea typeface="宋体" pitchFamily="2" charset="-122"/>
        </a:defRPr>
      </a:lvl8pPr>
      <a:lvl9pPr marL="1828800" algn="l" rtl="0" fontAlgn="base">
        <a:spcBef>
          <a:spcPct val="0"/>
        </a:spcBef>
        <a:spcAft>
          <a:spcPct val="0"/>
        </a:spcAft>
        <a:defRPr sz="3900" b="1">
          <a:solidFill>
            <a:schemeClr val="tx2"/>
          </a:solidFill>
          <a:latin typeface="Arial" charset="0"/>
          <a:ea typeface="宋体" pitchFamily="2" charset="-122"/>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Line 2"/>
          <p:cNvSpPr>
            <a:spLocks noChangeShapeType="1"/>
          </p:cNvSpPr>
          <p:nvPr/>
        </p:nvSpPr>
        <p:spPr bwMode="auto">
          <a:xfrm flipH="1">
            <a:off x="7956550" y="114300"/>
            <a:ext cx="6350" cy="1160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
        <p:nvSpPr>
          <p:cNvPr id="13315" name="Rectangle 3"/>
          <p:cNvSpPr>
            <a:spLocks noGrp="1" noChangeArrowheads="1"/>
          </p:cNvSpPr>
          <p:nvPr>
            <p:ph type="title"/>
          </p:nvPr>
        </p:nvSpPr>
        <p:spPr bwMode="auto">
          <a:xfrm>
            <a:off x="457200" y="91678"/>
            <a:ext cx="74993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3316" name="Rectangle 4"/>
          <p:cNvSpPr>
            <a:spLocks noGrp="1" noChangeArrowheads="1"/>
          </p:cNvSpPr>
          <p:nvPr>
            <p:ph type="body" idx="1"/>
          </p:nvPr>
        </p:nvSpPr>
        <p:spPr bwMode="auto">
          <a:xfrm>
            <a:off x="457200" y="1289447"/>
            <a:ext cx="8229600" cy="330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17" name="Rectangle 5"/>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zh-CN">
              <a:solidFill>
                <a:srgbClr val="000000"/>
              </a:solidFill>
            </a:endParaRPr>
          </a:p>
        </p:txBody>
      </p:sp>
      <p:sp>
        <p:nvSpPr>
          <p:cNvPr id="13318" name="Rectangle 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zh-CN">
              <a:solidFill>
                <a:srgbClr val="000000"/>
              </a:solidFill>
            </a:endParaRPr>
          </a:p>
        </p:txBody>
      </p:sp>
      <p:sp>
        <p:nvSpPr>
          <p:cNvPr id="13319" name="Rectangle 7"/>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FDCB2F9F-40EB-4829-B361-9B40415C6BA7}" type="slidenum">
              <a:rPr lang="en-US" altLang="zh-CN">
                <a:solidFill>
                  <a:srgbClr val="000000"/>
                </a:solidFill>
              </a:rPr>
              <a:pPr/>
              <a:t>‹#›</a:t>
            </a:fld>
            <a:endParaRPr lang="en-US" altLang="zh-CN">
              <a:solidFill>
                <a:srgbClr val="000000"/>
              </a:solidFill>
            </a:endParaRPr>
          </a:p>
        </p:txBody>
      </p:sp>
      <p:grpSp>
        <p:nvGrpSpPr>
          <p:cNvPr id="13320" name="Group 8"/>
          <p:cNvGrpSpPr>
            <a:grpSpLocks/>
          </p:cNvGrpSpPr>
          <p:nvPr/>
        </p:nvGrpSpPr>
        <p:grpSpPr bwMode="auto">
          <a:xfrm>
            <a:off x="8172450" y="141685"/>
            <a:ext cx="628650" cy="783431"/>
            <a:chOff x="5136" y="960"/>
            <a:chExt cx="528" cy="864"/>
          </a:xfrm>
        </p:grpSpPr>
        <p:sp>
          <p:nvSpPr>
            <p:cNvPr id="13321"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2"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3"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4"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5"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6"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7"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8"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9"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0"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1"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2"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3"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4"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5"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6"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7"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8"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9"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0"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1"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2"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3"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4"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5"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6"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7"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8"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9"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50"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51"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grpSp>
      <p:pic>
        <p:nvPicPr>
          <p:cNvPr id="13352" name="Picture 40" descr="PE01561_"/>
          <p:cNvPicPr>
            <a:picLocks noChangeAspect="1" noChangeArrowheads="1"/>
          </p:cNvPicPr>
          <p:nvPr userDrawn="1"/>
        </p:nvPicPr>
        <p:blipFill>
          <a:blip r:embed="rId13" cstate="print">
            <a:lum bright="90000" contrast="-90000"/>
            <a:extLst>
              <a:ext uri="{28A0092B-C50C-407E-A947-70E740481C1C}">
                <a14:useLocalDpi xmlns:a14="http://schemas.microsoft.com/office/drawing/2010/main" val="0"/>
              </a:ext>
            </a:extLst>
          </a:blip>
          <a:srcRect/>
          <a:stretch>
            <a:fillRect/>
          </a:stretch>
        </p:blipFill>
        <p:spPr bwMode="auto">
          <a:xfrm>
            <a:off x="250826" y="1221582"/>
            <a:ext cx="8569325" cy="392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3" name="Picture 41" descr="j033812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8220" y="62133"/>
            <a:ext cx="1141412" cy="971550"/>
          </a:xfrm>
          <a:prstGeom prst="rect">
            <a:avLst/>
          </a:prstGeom>
          <a:noFill/>
          <a:extLst>
            <a:ext uri="{909E8E84-426E-40DD-AFC4-6F175D3DCCD1}">
              <a14:hiddenFill xmlns:a14="http://schemas.microsoft.com/office/drawing/2010/main">
                <a:solidFill>
                  <a:srgbClr val="FFFFFF"/>
                </a:solidFill>
              </a14:hiddenFill>
            </a:ext>
          </a:extLst>
        </p:spPr>
      </p:pic>
      <p:sp>
        <p:nvSpPr>
          <p:cNvPr id="13354" name="Line 42"/>
          <p:cNvSpPr>
            <a:spLocks noChangeShapeType="1"/>
          </p:cNvSpPr>
          <p:nvPr userDrawn="1"/>
        </p:nvSpPr>
        <p:spPr bwMode="auto">
          <a:xfrm>
            <a:off x="395289" y="1113235"/>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Tree>
    <p:extLst>
      <p:ext uri="{BB962C8B-B14F-4D97-AF65-F5344CB8AC3E}">
        <p14:creationId xmlns:p14="http://schemas.microsoft.com/office/powerpoint/2010/main" val="12535261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charset="0"/>
          <a:ea typeface="宋体" pitchFamily="2" charset="-122"/>
        </a:defRPr>
      </a:lvl2pPr>
      <a:lvl3pPr algn="l" rtl="0" fontAlgn="base">
        <a:spcBef>
          <a:spcPct val="0"/>
        </a:spcBef>
        <a:spcAft>
          <a:spcPct val="0"/>
        </a:spcAft>
        <a:defRPr sz="3900" b="1">
          <a:solidFill>
            <a:schemeClr val="tx2"/>
          </a:solidFill>
          <a:latin typeface="Arial" charset="0"/>
          <a:ea typeface="宋体" pitchFamily="2" charset="-122"/>
        </a:defRPr>
      </a:lvl3pPr>
      <a:lvl4pPr algn="l" rtl="0" fontAlgn="base">
        <a:spcBef>
          <a:spcPct val="0"/>
        </a:spcBef>
        <a:spcAft>
          <a:spcPct val="0"/>
        </a:spcAft>
        <a:defRPr sz="3900" b="1">
          <a:solidFill>
            <a:schemeClr val="tx2"/>
          </a:solidFill>
          <a:latin typeface="Arial" charset="0"/>
          <a:ea typeface="宋体" pitchFamily="2" charset="-122"/>
        </a:defRPr>
      </a:lvl4pPr>
      <a:lvl5pPr algn="l" rtl="0" fontAlgn="base">
        <a:spcBef>
          <a:spcPct val="0"/>
        </a:spcBef>
        <a:spcAft>
          <a:spcPct val="0"/>
        </a:spcAft>
        <a:defRPr sz="3900" b="1">
          <a:solidFill>
            <a:schemeClr val="tx2"/>
          </a:solidFill>
          <a:latin typeface="Arial" charset="0"/>
          <a:ea typeface="宋体" pitchFamily="2" charset="-122"/>
        </a:defRPr>
      </a:lvl5pPr>
      <a:lvl6pPr marL="457200" algn="l" rtl="0" fontAlgn="base">
        <a:spcBef>
          <a:spcPct val="0"/>
        </a:spcBef>
        <a:spcAft>
          <a:spcPct val="0"/>
        </a:spcAft>
        <a:defRPr sz="3900" b="1">
          <a:solidFill>
            <a:schemeClr val="tx2"/>
          </a:solidFill>
          <a:latin typeface="Arial" charset="0"/>
          <a:ea typeface="宋体" pitchFamily="2" charset="-122"/>
        </a:defRPr>
      </a:lvl6pPr>
      <a:lvl7pPr marL="914400" algn="l" rtl="0" fontAlgn="base">
        <a:spcBef>
          <a:spcPct val="0"/>
        </a:spcBef>
        <a:spcAft>
          <a:spcPct val="0"/>
        </a:spcAft>
        <a:defRPr sz="3900" b="1">
          <a:solidFill>
            <a:schemeClr val="tx2"/>
          </a:solidFill>
          <a:latin typeface="Arial" charset="0"/>
          <a:ea typeface="宋体" pitchFamily="2" charset="-122"/>
        </a:defRPr>
      </a:lvl7pPr>
      <a:lvl8pPr marL="1371600" algn="l" rtl="0" fontAlgn="base">
        <a:spcBef>
          <a:spcPct val="0"/>
        </a:spcBef>
        <a:spcAft>
          <a:spcPct val="0"/>
        </a:spcAft>
        <a:defRPr sz="3900" b="1">
          <a:solidFill>
            <a:schemeClr val="tx2"/>
          </a:solidFill>
          <a:latin typeface="Arial" charset="0"/>
          <a:ea typeface="宋体" pitchFamily="2" charset="-122"/>
        </a:defRPr>
      </a:lvl8pPr>
      <a:lvl9pPr marL="1828800" algn="l" rtl="0" fontAlgn="base">
        <a:spcBef>
          <a:spcPct val="0"/>
        </a:spcBef>
        <a:spcAft>
          <a:spcPct val="0"/>
        </a:spcAft>
        <a:defRPr sz="3900" b="1">
          <a:solidFill>
            <a:schemeClr val="tx2"/>
          </a:solidFill>
          <a:latin typeface="Arial" charset="0"/>
          <a:ea typeface="宋体" pitchFamily="2" charset="-122"/>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Line 2"/>
          <p:cNvSpPr>
            <a:spLocks noChangeShapeType="1"/>
          </p:cNvSpPr>
          <p:nvPr/>
        </p:nvSpPr>
        <p:spPr bwMode="auto">
          <a:xfrm flipH="1">
            <a:off x="7956550" y="114300"/>
            <a:ext cx="6350" cy="1160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
        <p:nvSpPr>
          <p:cNvPr id="13315" name="Rectangle 3"/>
          <p:cNvSpPr>
            <a:spLocks noGrp="1" noChangeArrowheads="1"/>
          </p:cNvSpPr>
          <p:nvPr>
            <p:ph type="title"/>
          </p:nvPr>
        </p:nvSpPr>
        <p:spPr bwMode="auto">
          <a:xfrm>
            <a:off x="457200" y="91678"/>
            <a:ext cx="74993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3316" name="Rectangle 4"/>
          <p:cNvSpPr>
            <a:spLocks noGrp="1" noChangeArrowheads="1"/>
          </p:cNvSpPr>
          <p:nvPr>
            <p:ph type="body" idx="1"/>
          </p:nvPr>
        </p:nvSpPr>
        <p:spPr bwMode="auto">
          <a:xfrm>
            <a:off x="457200" y="1289447"/>
            <a:ext cx="8229600" cy="330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17" name="Rectangle 5"/>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zh-CN">
              <a:solidFill>
                <a:srgbClr val="000000"/>
              </a:solidFill>
            </a:endParaRPr>
          </a:p>
        </p:txBody>
      </p:sp>
      <p:sp>
        <p:nvSpPr>
          <p:cNvPr id="13318" name="Rectangle 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zh-CN">
              <a:solidFill>
                <a:srgbClr val="000000"/>
              </a:solidFill>
            </a:endParaRPr>
          </a:p>
        </p:txBody>
      </p:sp>
      <p:sp>
        <p:nvSpPr>
          <p:cNvPr id="13319" name="Rectangle 7"/>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FDCB2F9F-40EB-4829-B361-9B40415C6BA7}" type="slidenum">
              <a:rPr lang="en-US" altLang="zh-CN">
                <a:solidFill>
                  <a:srgbClr val="000000"/>
                </a:solidFill>
              </a:rPr>
              <a:pPr/>
              <a:t>‹#›</a:t>
            </a:fld>
            <a:endParaRPr lang="en-US" altLang="zh-CN">
              <a:solidFill>
                <a:srgbClr val="000000"/>
              </a:solidFill>
            </a:endParaRPr>
          </a:p>
        </p:txBody>
      </p:sp>
      <p:grpSp>
        <p:nvGrpSpPr>
          <p:cNvPr id="13320" name="Group 8"/>
          <p:cNvGrpSpPr>
            <a:grpSpLocks/>
          </p:cNvGrpSpPr>
          <p:nvPr/>
        </p:nvGrpSpPr>
        <p:grpSpPr bwMode="auto">
          <a:xfrm>
            <a:off x="8172450" y="141685"/>
            <a:ext cx="628650" cy="783431"/>
            <a:chOff x="5136" y="960"/>
            <a:chExt cx="528" cy="864"/>
          </a:xfrm>
        </p:grpSpPr>
        <p:sp>
          <p:nvSpPr>
            <p:cNvPr id="13321"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2" name="Oval 10"/>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3" name="Oval 11"/>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4" name="Oval 12"/>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5" name="Oval 13"/>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6" name="Oval 14"/>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7" name="Oval 15"/>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8" name="Oval 16"/>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29" name="Oval 17"/>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0" name="Oval 18"/>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1" name="Oval 19"/>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2" name="Oval 20"/>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3"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4" name="Oval 22"/>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5" name="Oval 23"/>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6" name="Oval 24"/>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7"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8" name="Oval 26"/>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39" name="Oval 27"/>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0" name="Oval 28"/>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1"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2" name="Oval 30"/>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3" name="Oval 31"/>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4" name="Oval 32"/>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5" name="Oval 33"/>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6" name="Oval 34"/>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7" name="Oval 35"/>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8" name="Oval 36"/>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49" name="Oval 37"/>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50" name="Oval 38"/>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3351" name="Oval 39"/>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grpSp>
      <p:pic>
        <p:nvPicPr>
          <p:cNvPr id="13352" name="Picture 40" descr="PE01561_"/>
          <p:cNvPicPr>
            <a:picLocks noChangeAspect="1" noChangeArrowheads="1"/>
          </p:cNvPicPr>
          <p:nvPr userDrawn="1"/>
        </p:nvPicPr>
        <p:blipFill>
          <a:blip r:embed="rId13" cstate="print">
            <a:lum bright="90000" contrast="-90000"/>
            <a:extLst>
              <a:ext uri="{28A0092B-C50C-407E-A947-70E740481C1C}">
                <a14:useLocalDpi xmlns:a14="http://schemas.microsoft.com/office/drawing/2010/main" val="0"/>
              </a:ext>
            </a:extLst>
          </a:blip>
          <a:srcRect/>
          <a:stretch>
            <a:fillRect/>
          </a:stretch>
        </p:blipFill>
        <p:spPr bwMode="auto">
          <a:xfrm>
            <a:off x="250826" y="1221582"/>
            <a:ext cx="8569325" cy="392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3" name="Picture 41" descr="j033812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8220" y="62133"/>
            <a:ext cx="1141412" cy="971550"/>
          </a:xfrm>
          <a:prstGeom prst="rect">
            <a:avLst/>
          </a:prstGeom>
          <a:noFill/>
          <a:extLst>
            <a:ext uri="{909E8E84-426E-40DD-AFC4-6F175D3DCCD1}">
              <a14:hiddenFill xmlns:a14="http://schemas.microsoft.com/office/drawing/2010/main">
                <a:solidFill>
                  <a:srgbClr val="FFFFFF"/>
                </a:solidFill>
              </a14:hiddenFill>
            </a:ext>
          </a:extLst>
        </p:spPr>
      </p:pic>
      <p:sp>
        <p:nvSpPr>
          <p:cNvPr id="13354" name="Line 42"/>
          <p:cNvSpPr>
            <a:spLocks noChangeShapeType="1"/>
          </p:cNvSpPr>
          <p:nvPr userDrawn="1"/>
        </p:nvSpPr>
        <p:spPr bwMode="auto">
          <a:xfrm>
            <a:off x="395289" y="1113235"/>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000000"/>
              </a:solidFill>
            </a:endParaRPr>
          </a:p>
        </p:txBody>
      </p:sp>
    </p:spTree>
    <p:extLst>
      <p:ext uri="{BB962C8B-B14F-4D97-AF65-F5344CB8AC3E}">
        <p14:creationId xmlns:p14="http://schemas.microsoft.com/office/powerpoint/2010/main" val="297072553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rtl="0" fontAlgn="base">
        <a:spcBef>
          <a:spcPct val="0"/>
        </a:spcBef>
        <a:spcAft>
          <a:spcPct val="0"/>
        </a:spcAft>
        <a:defRPr sz="3900" b="1">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charset="0"/>
          <a:ea typeface="宋体" pitchFamily="2" charset="-122"/>
        </a:defRPr>
      </a:lvl2pPr>
      <a:lvl3pPr algn="l" rtl="0" fontAlgn="base">
        <a:spcBef>
          <a:spcPct val="0"/>
        </a:spcBef>
        <a:spcAft>
          <a:spcPct val="0"/>
        </a:spcAft>
        <a:defRPr sz="3900" b="1">
          <a:solidFill>
            <a:schemeClr val="tx2"/>
          </a:solidFill>
          <a:latin typeface="Arial" charset="0"/>
          <a:ea typeface="宋体" pitchFamily="2" charset="-122"/>
        </a:defRPr>
      </a:lvl3pPr>
      <a:lvl4pPr algn="l" rtl="0" fontAlgn="base">
        <a:spcBef>
          <a:spcPct val="0"/>
        </a:spcBef>
        <a:spcAft>
          <a:spcPct val="0"/>
        </a:spcAft>
        <a:defRPr sz="3900" b="1">
          <a:solidFill>
            <a:schemeClr val="tx2"/>
          </a:solidFill>
          <a:latin typeface="Arial" charset="0"/>
          <a:ea typeface="宋体" pitchFamily="2" charset="-122"/>
        </a:defRPr>
      </a:lvl4pPr>
      <a:lvl5pPr algn="l" rtl="0" fontAlgn="base">
        <a:spcBef>
          <a:spcPct val="0"/>
        </a:spcBef>
        <a:spcAft>
          <a:spcPct val="0"/>
        </a:spcAft>
        <a:defRPr sz="3900" b="1">
          <a:solidFill>
            <a:schemeClr val="tx2"/>
          </a:solidFill>
          <a:latin typeface="Arial" charset="0"/>
          <a:ea typeface="宋体" pitchFamily="2" charset="-122"/>
        </a:defRPr>
      </a:lvl5pPr>
      <a:lvl6pPr marL="457200" algn="l" rtl="0" fontAlgn="base">
        <a:spcBef>
          <a:spcPct val="0"/>
        </a:spcBef>
        <a:spcAft>
          <a:spcPct val="0"/>
        </a:spcAft>
        <a:defRPr sz="3900" b="1">
          <a:solidFill>
            <a:schemeClr val="tx2"/>
          </a:solidFill>
          <a:latin typeface="Arial" charset="0"/>
          <a:ea typeface="宋体" pitchFamily="2" charset="-122"/>
        </a:defRPr>
      </a:lvl6pPr>
      <a:lvl7pPr marL="914400" algn="l" rtl="0" fontAlgn="base">
        <a:spcBef>
          <a:spcPct val="0"/>
        </a:spcBef>
        <a:spcAft>
          <a:spcPct val="0"/>
        </a:spcAft>
        <a:defRPr sz="3900" b="1">
          <a:solidFill>
            <a:schemeClr val="tx2"/>
          </a:solidFill>
          <a:latin typeface="Arial" charset="0"/>
          <a:ea typeface="宋体" pitchFamily="2" charset="-122"/>
        </a:defRPr>
      </a:lvl7pPr>
      <a:lvl8pPr marL="1371600" algn="l" rtl="0" fontAlgn="base">
        <a:spcBef>
          <a:spcPct val="0"/>
        </a:spcBef>
        <a:spcAft>
          <a:spcPct val="0"/>
        </a:spcAft>
        <a:defRPr sz="3900" b="1">
          <a:solidFill>
            <a:schemeClr val="tx2"/>
          </a:solidFill>
          <a:latin typeface="Arial" charset="0"/>
          <a:ea typeface="宋体" pitchFamily="2" charset="-122"/>
        </a:defRPr>
      </a:lvl8pPr>
      <a:lvl9pPr marL="1828800" algn="l" rtl="0" fontAlgn="base">
        <a:spcBef>
          <a:spcPct val="0"/>
        </a:spcBef>
        <a:spcAft>
          <a:spcPct val="0"/>
        </a:spcAft>
        <a:defRPr sz="3900" b="1">
          <a:solidFill>
            <a:schemeClr val="tx2"/>
          </a:solidFill>
          <a:latin typeface="Arial" charset="0"/>
          <a:ea typeface="宋体" pitchFamily="2" charset="-122"/>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gif"/><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9.gif"/><Relationship Id="rId4" Type="http://schemas.openxmlformats.org/officeDocument/2006/relationships/image" Target="../media/image68.gif"/></Relationships>
</file>

<file path=ppt/slides/_rels/slide3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72.gif"/><Relationship Id="rId4"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6.gif"/></Relationships>
</file>

<file path=ppt/slides/_rels/slide43.xml.rels><?xml version="1.0" encoding="UTF-8" standalone="yes"?>
<Relationships xmlns="http://schemas.openxmlformats.org/package/2006/relationships"><Relationship Id="rId3" Type="http://schemas.openxmlformats.org/officeDocument/2006/relationships/image" Target="../media/image77.gif"/><Relationship Id="rId7" Type="http://schemas.openxmlformats.org/officeDocument/2006/relationships/image" Target="../media/image81.gif"/><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78.gif"/></Relationships>
</file>

<file path=ppt/slides/_rels/slide4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s>
</file>

<file path=ppt/slides/_rels/slide4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j03381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3995"/>
            <a:ext cx="1139825" cy="1025129"/>
          </a:xfrm>
          <a:prstGeom prst="rect">
            <a:avLst/>
          </a:prstGeom>
          <a:noFill/>
          <a:extLst>
            <a:ext uri="{909E8E84-426E-40DD-AFC4-6F175D3DCCD1}">
              <a14:hiddenFill xmlns:a14="http://schemas.microsoft.com/office/drawing/2010/main">
                <a:solidFill>
                  <a:srgbClr val="FFFFFF"/>
                </a:solidFill>
              </a14:hiddenFill>
            </a:ext>
          </a:extLst>
        </p:spPr>
      </p:pic>
      <p:sp>
        <p:nvSpPr>
          <p:cNvPr id="2060" name="Rectangle 12"/>
          <p:cNvSpPr>
            <a:spLocks noChangeArrowheads="1"/>
          </p:cNvSpPr>
          <p:nvPr/>
        </p:nvSpPr>
        <p:spPr bwMode="auto">
          <a:xfrm>
            <a:off x="467544" y="1555887"/>
            <a:ext cx="8136904" cy="51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633413">
              <a:defRPr>
                <a:solidFill>
                  <a:schemeClr val="tx1"/>
                </a:solidFill>
                <a:latin typeface="Arial" charset="0"/>
                <a:ea typeface="宋体" pitchFamily="2" charset="-122"/>
              </a:defRPr>
            </a:lvl1pPr>
            <a:lvl2pPr marL="812800">
              <a:defRPr>
                <a:solidFill>
                  <a:schemeClr val="tx1"/>
                </a:solidFill>
                <a:latin typeface="Arial" charset="0"/>
                <a:ea typeface="宋体" pitchFamily="2" charset="-122"/>
              </a:defRPr>
            </a:lvl2pPr>
            <a:lvl3pPr marL="992188">
              <a:defRPr>
                <a:solidFill>
                  <a:schemeClr val="tx1"/>
                </a:solidFill>
                <a:latin typeface="Arial" charset="0"/>
                <a:ea typeface="宋体" pitchFamily="2" charset="-122"/>
              </a:defRPr>
            </a:lvl3pPr>
            <a:lvl4pPr>
              <a:defRPr>
                <a:solidFill>
                  <a:schemeClr val="tx1"/>
                </a:solidFill>
                <a:latin typeface="Arial" charset="0"/>
                <a:ea typeface="宋体" pitchFamily="2" charset="-122"/>
              </a:defRPr>
            </a:lvl4pPr>
            <a:lvl5pPr>
              <a:defRPr>
                <a:solidFill>
                  <a:schemeClr val="tx1"/>
                </a:solidFill>
                <a:latin typeface="Arial" charset="0"/>
                <a:ea typeface="宋体" pitchFamily="2" charset="-122"/>
              </a:defRPr>
            </a:lvl5pPr>
            <a:lvl6pPr fontAlgn="base">
              <a:spcBef>
                <a:spcPct val="0"/>
              </a:spcBef>
              <a:spcAft>
                <a:spcPct val="0"/>
              </a:spcAft>
              <a:defRPr>
                <a:solidFill>
                  <a:schemeClr val="tx1"/>
                </a:solidFill>
                <a:latin typeface="Arial" charset="0"/>
                <a:ea typeface="宋体" pitchFamily="2" charset="-122"/>
              </a:defRPr>
            </a:lvl6pPr>
            <a:lvl7pPr fontAlgn="base">
              <a:spcBef>
                <a:spcPct val="0"/>
              </a:spcBef>
              <a:spcAft>
                <a:spcPct val="0"/>
              </a:spcAft>
              <a:defRPr>
                <a:solidFill>
                  <a:schemeClr val="tx1"/>
                </a:solidFill>
                <a:latin typeface="Arial" charset="0"/>
                <a:ea typeface="宋体" pitchFamily="2" charset="-122"/>
              </a:defRPr>
            </a:lvl7pPr>
            <a:lvl8pPr fontAlgn="base">
              <a:spcBef>
                <a:spcPct val="0"/>
              </a:spcBef>
              <a:spcAft>
                <a:spcPct val="0"/>
              </a:spcAft>
              <a:defRPr>
                <a:solidFill>
                  <a:schemeClr val="tx1"/>
                </a:solidFill>
                <a:latin typeface="Arial" charset="0"/>
                <a:ea typeface="宋体" pitchFamily="2" charset="-122"/>
              </a:defRPr>
            </a:lvl8pPr>
            <a:lvl9pPr fontAlgn="base">
              <a:spcBef>
                <a:spcPct val="0"/>
              </a:spcBef>
              <a:spcAft>
                <a:spcPct val="0"/>
              </a:spcAft>
              <a:defRPr>
                <a:solidFill>
                  <a:schemeClr val="tx1"/>
                </a:solidFill>
                <a:latin typeface="Arial" charset="0"/>
                <a:ea typeface="宋体" pitchFamily="2" charset="-122"/>
              </a:defRPr>
            </a:lvl9pPr>
          </a:lstStyle>
          <a:p>
            <a:pPr indent="0" algn="ctr">
              <a:lnSpc>
                <a:spcPct val="125000"/>
              </a:lnSpc>
            </a:pPr>
            <a:r>
              <a:rPr kumimoji="1" lang="zh-CN" altLang="en-US" sz="2400" dirty="0">
                <a:solidFill>
                  <a:srgbClr val="FFC000"/>
                </a:solidFill>
                <a:latin typeface="微软雅黑" pitchFamily="34" charset="-122"/>
                <a:ea typeface="微软雅黑" pitchFamily="34" charset="-122"/>
              </a:rPr>
              <a:t>思考：多媒体技术的发展改变了计算机的使用领域</a:t>
            </a:r>
          </a:p>
        </p:txBody>
      </p:sp>
      <p:sp>
        <p:nvSpPr>
          <p:cNvPr id="2062" name="Text Box 14"/>
          <p:cNvSpPr txBox="1">
            <a:spLocks noChangeArrowheads="1"/>
          </p:cNvSpPr>
          <p:nvPr/>
        </p:nvSpPr>
        <p:spPr bwMode="auto">
          <a:xfrm>
            <a:off x="2519772" y="2211710"/>
            <a:ext cx="403244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宋体" pitchFamily="2" charset="-122"/>
              </a:defRPr>
            </a:lvl1pPr>
            <a:lvl2pPr marL="536575">
              <a:defRPr>
                <a:solidFill>
                  <a:schemeClr val="tx1"/>
                </a:solidFill>
                <a:latin typeface="Arial" charset="0"/>
                <a:ea typeface="宋体" pitchFamily="2" charset="-122"/>
              </a:defRPr>
            </a:lvl2pPr>
            <a:lvl3pPr marL="1960563" indent="-342900">
              <a:defRPr>
                <a:solidFill>
                  <a:schemeClr val="tx1"/>
                </a:solidFill>
                <a:latin typeface="Arial" charset="0"/>
                <a:ea typeface="宋体" pitchFamily="2" charset="-122"/>
              </a:defRPr>
            </a:lvl3pPr>
            <a:lvl4pPr marL="2482850" indent="-342900">
              <a:defRPr>
                <a:solidFill>
                  <a:schemeClr val="tx1"/>
                </a:solidFill>
                <a:latin typeface="Arial" charset="0"/>
                <a:ea typeface="宋体" pitchFamily="2" charset="-122"/>
              </a:defRPr>
            </a:lvl4pPr>
            <a:lvl5pPr marL="3005138" indent="-342900">
              <a:defRPr>
                <a:solidFill>
                  <a:schemeClr val="tx1"/>
                </a:solidFill>
                <a:latin typeface="Arial" charset="0"/>
                <a:ea typeface="宋体" pitchFamily="2" charset="-122"/>
              </a:defRPr>
            </a:lvl5pPr>
            <a:lvl6pPr marL="3462338" indent="-342900" fontAlgn="base">
              <a:spcBef>
                <a:spcPct val="0"/>
              </a:spcBef>
              <a:spcAft>
                <a:spcPct val="0"/>
              </a:spcAft>
              <a:defRPr>
                <a:solidFill>
                  <a:schemeClr val="tx1"/>
                </a:solidFill>
                <a:latin typeface="Arial" charset="0"/>
                <a:ea typeface="宋体" pitchFamily="2" charset="-122"/>
              </a:defRPr>
            </a:lvl6pPr>
            <a:lvl7pPr marL="3919538" indent="-342900" fontAlgn="base">
              <a:spcBef>
                <a:spcPct val="0"/>
              </a:spcBef>
              <a:spcAft>
                <a:spcPct val="0"/>
              </a:spcAft>
              <a:defRPr>
                <a:solidFill>
                  <a:schemeClr val="tx1"/>
                </a:solidFill>
                <a:latin typeface="Arial" charset="0"/>
                <a:ea typeface="宋体" pitchFamily="2" charset="-122"/>
              </a:defRPr>
            </a:lvl7pPr>
            <a:lvl8pPr marL="4376738" indent="-342900" fontAlgn="base">
              <a:spcBef>
                <a:spcPct val="0"/>
              </a:spcBef>
              <a:spcAft>
                <a:spcPct val="0"/>
              </a:spcAft>
              <a:defRPr>
                <a:solidFill>
                  <a:schemeClr val="tx1"/>
                </a:solidFill>
                <a:latin typeface="Arial" charset="0"/>
                <a:ea typeface="宋体" pitchFamily="2" charset="-122"/>
              </a:defRPr>
            </a:lvl8pPr>
            <a:lvl9pPr marL="4833938" indent="-342900" fontAlgn="base">
              <a:spcBef>
                <a:spcPct val="0"/>
              </a:spcBef>
              <a:spcAft>
                <a:spcPct val="0"/>
              </a:spcAft>
              <a:defRPr>
                <a:solidFill>
                  <a:schemeClr val="tx1"/>
                </a:solidFill>
                <a:latin typeface="Arial" charset="0"/>
                <a:ea typeface="宋体" pitchFamily="2" charset="-122"/>
              </a:defRPr>
            </a:lvl9pPr>
          </a:lstStyle>
          <a:p>
            <a:pPr>
              <a:lnSpc>
                <a:spcPct val="150000"/>
              </a:lnSpc>
              <a:buClr>
                <a:schemeClr val="folHlink"/>
              </a:buClr>
              <a:buSzPct val="90000"/>
            </a:pPr>
            <a:r>
              <a:rPr lang="en-US" altLang="zh-CN" sz="2400" dirty="0">
                <a:solidFill>
                  <a:schemeClr val="tx1">
                    <a:lumMod val="65000"/>
                    <a:lumOff val="35000"/>
                  </a:schemeClr>
                </a:solidFill>
                <a:latin typeface="微软雅黑" pitchFamily="34" charset="-122"/>
                <a:ea typeface="微软雅黑" pitchFamily="34" charset="-122"/>
              </a:rPr>
              <a:t>5.1 </a:t>
            </a:r>
            <a:r>
              <a:rPr lang="zh-CN" altLang="en-US" sz="2400" dirty="0">
                <a:solidFill>
                  <a:schemeClr val="tx1">
                    <a:lumMod val="65000"/>
                    <a:lumOff val="35000"/>
                  </a:schemeClr>
                </a:solidFill>
                <a:latin typeface="微软雅黑" pitchFamily="34" charset="-122"/>
                <a:ea typeface="微软雅黑" pitchFamily="34" charset="-122"/>
              </a:rPr>
              <a:t>多媒体技术概述</a:t>
            </a:r>
            <a:endParaRPr lang="en-US" altLang="zh-CN" sz="2400" dirty="0">
              <a:solidFill>
                <a:schemeClr val="tx1">
                  <a:lumMod val="65000"/>
                  <a:lumOff val="35000"/>
                </a:schemeClr>
              </a:solidFill>
              <a:latin typeface="微软雅黑" pitchFamily="34" charset="-122"/>
              <a:ea typeface="微软雅黑" pitchFamily="34" charset="-122"/>
            </a:endParaRPr>
          </a:p>
          <a:p>
            <a:pPr>
              <a:lnSpc>
                <a:spcPct val="150000"/>
              </a:lnSpc>
              <a:buClr>
                <a:schemeClr val="folHlink"/>
              </a:buClr>
              <a:buSzPct val="90000"/>
            </a:pPr>
            <a:r>
              <a:rPr lang="en-US" altLang="zh-CN" sz="2400" dirty="0">
                <a:solidFill>
                  <a:schemeClr val="tx1">
                    <a:lumMod val="65000"/>
                    <a:lumOff val="35000"/>
                  </a:schemeClr>
                </a:solidFill>
                <a:latin typeface="微软雅黑" pitchFamily="34" charset="-122"/>
                <a:ea typeface="微软雅黑" pitchFamily="34" charset="-122"/>
              </a:rPr>
              <a:t>5.2 </a:t>
            </a:r>
            <a:r>
              <a:rPr lang="zh-CN" altLang="en-US" sz="2400" dirty="0">
                <a:solidFill>
                  <a:schemeClr val="tx1">
                    <a:lumMod val="65000"/>
                    <a:lumOff val="35000"/>
                  </a:schemeClr>
                </a:solidFill>
                <a:latin typeface="微软雅黑" pitchFamily="34" charset="-122"/>
                <a:ea typeface="微软雅黑" pitchFamily="34" charset="-122"/>
              </a:rPr>
              <a:t>音频处理</a:t>
            </a:r>
            <a:endParaRPr lang="en-US" altLang="zh-CN" sz="2400" dirty="0">
              <a:solidFill>
                <a:schemeClr val="tx1">
                  <a:lumMod val="65000"/>
                  <a:lumOff val="35000"/>
                </a:schemeClr>
              </a:solidFill>
              <a:latin typeface="微软雅黑" pitchFamily="34" charset="-122"/>
              <a:ea typeface="微软雅黑" pitchFamily="34" charset="-122"/>
            </a:endParaRPr>
          </a:p>
          <a:p>
            <a:pPr>
              <a:lnSpc>
                <a:spcPct val="150000"/>
              </a:lnSpc>
              <a:buClr>
                <a:schemeClr val="folHlink"/>
              </a:buClr>
              <a:buSzPct val="90000"/>
            </a:pPr>
            <a:r>
              <a:rPr lang="en-US" altLang="zh-CN" sz="2400" dirty="0">
                <a:solidFill>
                  <a:schemeClr val="tx1">
                    <a:lumMod val="65000"/>
                    <a:lumOff val="35000"/>
                  </a:schemeClr>
                </a:solidFill>
                <a:latin typeface="微软雅黑" pitchFamily="34" charset="-122"/>
                <a:ea typeface="微软雅黑" pitchFamily="34" charset="-122"/>
              </a:rPr>
              <a:t>5.3 </a:t>
            </a:r>
            <a:r>
              <a:rPr lang="zh-CN" altLang="en-US" sz="2400" dirty="0">
                <a:solidFill>
                  <a:schemeClr val="tx1">
                    <a:lumMod val="65000"/>
                    <a:lumOff val="35000"/>
                  </a:schemeClr>
                </a:solidFill>
                <a:latin typeface="微软雅黑" pitchFamily="34" charset="-122"/>
                <a:ea typeface="微软雅黑" pitchFamily="34" charset="-122"/>
              </a:rPr>
              <a:t>图像处理</a:t>
            </a:r>
            <a:endParaRPr lang="en-US" altLang="zh-CN" sz="2400" dirty="0">
              <a:solidFill>
                <a:schemeClr val="tx1">
                  <a:lumMod val="65000"/>
                  <a:lumOff val="35000"/>
                </a:schemeClr>
              </a:solidFill>
              <a:latin typeface="微软雅黑" pitchFamily="34" charset="-122"/>
              <a:ea typeface="微软雅黑" pitchFamily="34" charset="-122"/>
            </a:endParaRPr>
          </a:p>
          <a:p>
            <a:pPr>
              <a:lnSpc>
                <a:spcPct val="150000"/>
              </a:lnSpc>
              <a:buClr>
                <a:schemeClr val="folHlink"/>
              </a:buClr>
              <a:buSzPct val="90000"/>
            </a:pPr>
            <a:r>
              <a:rPr lang="en-US" altLang="zh-CN" sz="2400" dirty="0">
                <a:solidFill>
                  <a:schemeClr val="tx1">
                    <a:lumMod val="65000"/>
                    <a:lumOff val="35000"/>
                  </a:schemeClr>
                </a:solidFill>
                <a:latin typeface="微软雅黑" pitchFamily="34" charset="-122"/>
                <a:ea typeface="微软雅黑" pitchFamily="34" charset="-122"/>
              </a:rPr>
              <a:t>5.4 </a:t>
            </a:r>
            <a:r>
              <a:rPr lang="zh-CN" altLang="en-US" sz="2400" dirty="0">
                <a:solidFill>
                  <a:schemeClr val="tx1">
                    <a:lumMod val="65000"/>
                    <a:lumOff val="35000"/>
                  </a:schemeClr>
                </a:solidFill>
                <a:latin typeface="微软雅黑" pitchFamily="34" charset="-122"/>
                <a:ea typeface="微软雅黑" pitchFamily="34" charset="-122"/>
              </a:rPr>
              <a:t>动画处理</a:t>
            </a:r>
          </a:p>
        </p:txBody>
      </p:sp>
      <p:sp>
        <p:nvSpPr>
          <p:cNvPr id="6" name="矩形 5"/>
          <p:cNvSpPr/>
          <p:nvPr/>
        </p:nvSpPr>
        <p:spPr>
          <a:xfrm>
            <a:off x="2164074" y="372601"/>
            <a:ext cx="5072222" cy="830997"/>
          </a:xfrm>
          <a:prstGeom prst="rect">
            <a:avLst/>
          </a:prstGeom>
          <a:noFill/>
        </p:spPr>
        <p:txBody>
          <a:bodyPr wrap="none" lIns="91440" tIns="45720" rIns="91440" bIns="45720">
            <a:spAutoFit/>
          </a:bodyPr>
          <a:lstStyle/>
          <a:p>
            <a:pPr algn="ctr"/>
            <a:r>
              <a:rPr lang="zh-CN" altLang="en-US" sz="4800" b="1" kern="10" cap="all" dirty="0">
                <a:ln w="9000" cmpd="sng">
                  <a:noFill/>
                  <a:prstDash val="solid"/>
                </a:ln>
                <a:solidFill>
                  <a:srgbClr val="0070C0"/>
                </a:solidFill>
                <a:effectLst>
                  <a:reflection blurRad="12700" stA="28000" endPos="45000" dist="1000" dir="5400000" sy="-100000" algn="bl" rotWithShape="0"/>
                </a:effectLst>
                <a:latin typeface="华文中宋" pitchFamily="2" charset="-122"/>
                <a:ea typeface="华文中宋" pitchFamily="2" charset="-122"/>
              </a:rPr>
              <a:t>第</a:t>
            </a:r>
            <a:r>
              <a:rPr lang="en-US" altLang="zh-CN" sz="4800" b="1" kern="10" cap="all" dirty="0">
                <a:ln w="9000" cmpd="sng">
                  <a:noFill/>
                  <a:prstDash val="solid"/>
                </a:ln>
                <a:solidFill>
                  <a:srgbClr val="0070C0"/>
                </a:solidFill>
                <a:effectLst>
                  <a:reflection blurRad="12700" stA="28000" endPos="45000" dist="1000" dir="5400000" sy="-100000" algn="bl" rotWithShape="0"/>
                </a:effectLst>
                <a:latin typeface="华文中宋" pitchFamily="2" charset="-122"/>
                <a:ea typeface="华文中宋" pitchFamily="2" charset="-122"/>
              </a:rPr>
              <a:t>5</a:t>
            </a:r>
            <a:r>
              <a:rPr lang="zh-CN" altLang="en-US" sz="4800" b="1" kern="10" cap="all" dirty="0">
                <a:ln w="9000" cmpd="sng">
                  <a:noFill/>
                  <a:prstDash val="solid"/>
                </a:ln>
                <a:solidFill>
                  <a:srgbClr val="0070C0"/>
                </a:solidFill>
                <a:effectLst>
                  <a:reflection blurRad="12700" stA="28000" endPos="45000" dist="1000" dir="5400000" sy="-100000" algn="bl" rotWithShape="0"/>
                </a:effectLst>
                <a:latin typeface="华文中宋" pitchFamily="2" charset="-122"/>
                <a:ea typeface="华文中宋" pitchFamily="2" charset="-122"/>
              </a:rPr>
              <a:t>章 多媒体技术</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5.2.3 </a:t>
            </a:r>
            <a:r>
              <a:rPr lang="zh-CN" altLang="en-US" sz="2000" dirty="0">
                <a:solidFill>
                  <a:schemeClr val="tx1">
                    <a:lumMod val="85000"/>
                    <a:lumOff val="15000"/>
                  </a:schemeClr>
                </a:solidFill>
                <a:latin typeface="微软雅黑" pitchFamily="34" charset="-122"/>
                <a:ea typeface="微软雅黑" pitchFamily="34" charset="-122"/>
              </a:rPr>
              <a:t>音频处理技术</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11560" y="1950009"/>
            <a:ext cx="3528392" cy="2709973"/>
          </a:xfrm>
          <a:prstGeom prst="rect">
            <a:avLst/>
          </a:prstGeom>
        </p:spPr>
        <p:txBody>
          <a:bodyPr wrap="square">
            <a:spAutoFit/>
          </a:bodyPr>
          <a:lstStyle/>
          <a:p>
            <a:pPr algn="just">
              <a:lnSpc>
                <a:spcPct val="135000"/>
              </a:lnSpc>
            </a:pPr>
            <a:r>
              <a:rPr lang="en-US" altLang="zh-CN" dirty="0">
                <a:solidFill>
                  <a:srgbClr val="000000"/>
                </a:solidFill>
                <a:latin typeface="幼圆" panose="02010509060101010101" pitchFamily="49" charset="-122"/>
                <a:ea typeface="幼圆" panose="02010509060101010101" pitchFamily="49" charset="-122"/>
              </a:rPr>
              <a:t>    </a:t>
            </a:r>
            <a:r>
              <a:rPr lang="en-US" altLang="zh-CN" dirty="0">
                <a:solidFill>
                  <a:schemeClr val="bg1">
                    <a:lumMod val="50000"/>
                  </a:schemeClr>
                </a:solidFill>
                <a:latin typeface="微软雅黑" pitchFamily="34" charset="-122"/>
                <a:ea typeface="微软雅黑" pitchFamily="34" charset="-122"/>
              </a:rPr>
              <a:t>Adobe Audition</a:t>
            </a:r>
            <a:r>
              <a:rPr lang="zh-CN" altLang="en-US" dirty="0">
                <a:solidFill>
                  <a:schemeClr val="bg1">
                    <a:lumMod val="50000"/>
                  </a:schemeClr>
                </a:solidFill>
                <a:latin typeface="微软雅黑" pitchFamily="34" charset="-122"/>
                <a:ea typeface="微软雅黑" pitchFamily="34" charset="-122"/>
              </a:rPr>
              <a:t>是一款功能强大的专业数字音频处理软件。专为在照相室、广播设备和后期制作设备方面工作的音频和视频专业人员设计，可提供先进的音频混合、编辑、控制和效果处理等功能。</a:t>
            </a:r>
            <a:endParaRPr lang="en-US" altLang="zh-CN" dirty="0">
              <a:solidFill>
                <a:schemeClr val="bg1">
                  <a:lumMod val="50000"/>
                </a:schemeClr>
              </a:solidFill>
              <a:latin typeface="微软雅黑" pitchFamily="34" charset="-122"/>
              <a:ea typeface="微软雅黑" pitchFamily="34" charset="-122"/>
            </a:endParaRPr>
          </a:p>
        </p:txBody>
      </p:sp>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a:xfrm>
            <a:off x="4355976" y="2067694"/>
            <a:ext cx="4176464" cy="2376264"/>
          </a:xfrm>
          <a:prstGeom prst="rect">
            <a:avLst/>
          </a:prstGeom>
        </p:spPr>
      </p:pic>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5.2 </a:t>
            </a:r>
            <a:r>
              <a:rPr lang="zh-CN" altLang="en-US" sz="2800" b="1" dirty="0">
                <a:solidFill>
                  <a:srgbClr val="FF6600"/>
                </a:solidFill>
                <a:latin typeface="微软雅黑" pitchFamily="34" charset="-122"/>
                <a:ea typeface="微软雅黑" pitchFamily="34" charset="-122"/>
              </a:rPr>
              <a:t>音频处理</a:t>
            </a:r>
          </a:p>
        </p:txBody>
      </p:sp>
    </p:spTree>
    <p:extLst>
      <p:ext uri="{BB962C8B-B14F-4D97-AF65-F5344CB8AC3E}">
        <p14:creationId xmlns:p14="http://schemas.microsoft.com/office/powerpoint/2010/main" val="1576522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5.3.1 </a:t>
            </a:r>
            <a:r>
              <a:rPr lang="zh-CN" altLang="en-US" sz="2000" dirty="0">
                <a:solidFill>
                  <a:schemeClr val="tx1">
                    <a:lumMod val="85000"/>
                    <a:lumOff val="15000"/>
                  </a:schemeClr>
                </a:solidFill>
                <a:latin typeface="微软雅黑" pitchFamily="34" charset="-122"/>
                <a:ea typeface="微软雅黑" pitchFamily="34" charset="-122"/>
              </a:rPr>
              <a:t>图像的基本概念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79662"/>
            <a:ext cx="5040658" cy="2003625"/>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像素与图像分辨率</a:t>
            </a:r>
            <a:endParaRPr lang="en-US" altLang="zh-CN" sz="2000" dirty="0">
              <a:solidFill>
                <a:srgbClr val="00B0F0"/>
              </a:solidFill>
              <a:latin typeface="微软雅黑" pitchFamily="34" charset="-122"/>
              <a:ea typeface="微软雅黑" pitchFamily="34" charset="-122"/>
            </a:endParaRPr>
          </a:p>
          <a:p>
            <a:pPr>
              <a:lnSpc>
                <a:spcPct val="135000"/>
              </a:lnSpc>
            </a:pPr>
            <a:r>
              <a:rPr lang="zh-CN" altLang="en-US" dirty="0">
                <a:solidFill>
                  <a:srgbClr val="000000"/>
                </a:solidFill>
                <a:latin typeface="幼圆" panose="02010509060101010101" pitchFamily="49" charset="-122"/>
                <a:ea typeface="幼圆" panose="02010509060101010101" pitchFamily="49" charset="-122"/>
              </a:rPr>
              <a:t>   </a:t>
            </a:r>
            <a:r>
              <a:rPr lang="zh-CN" altLang="en-US" dirty="0">
                <a:solidFill>
                  <a:srgbClr val="00B0F0"/>
                </a:solidFill>
                <a:latin typeface="微软雅黑" pitchFamily="34" charset="-122"/>
                <a:ea typeface="微软雅黑" pitchFamily="34" charset="-122"/>
              </a:rPr>
              <a:t>图像</a:t>
            </a:r>
            <a:r>
              <a:rPr lang="zh-CN" altLang="en-US" dirty="0">
                <a:solidFill>
                  <a:schemeClr val="bg1">
                    <a:lumMod val="50000"/>
                  </a:schemeClr>
                </a:solidFill>
                <a:latin typeface="微软雅黑" pitchFamily="34" charset="-122"/>
                <a:ea typeface="微软雅黑" pitchFamily="34" charset="-122"/>
              </a:rPr>
              <a:t>是由很多像素组成。像素是一个正方形的颜色块，是构成图像的基本单位。每一个像素都有不同的颜色值，单位面积上像素越多，图像效果就越清晰。</a:t>
            </a:r>
            <a:endParaRPr lang="en-US" altLang="zh-CN" dirty="0">
              <a:solidFill>
                <a:schemeClr val="bg1">
                  <a:lumMod val="50000"/>
                </a:schemeClr>
              </a:solidFill>
              <a:latin typeface="微软雅黑" pitchFamily="34" charset="-122"/>
              <a:ea typeface="微软雅黑" pitchFamily="34" charset="-122"/>
            </a:endParaRPr>
          </a:p>
        </p:txBody>
      </p:sp>
      <p:pic>
        <p:nvPicPr>
          <p:cNvPr id="13" name="图片 12"/>
          <p:cNvPicPr/>
          <p:nvPr/>
        </p:nvPicPr>
        <p:blipFill>
          <a:blip r:embed="rId3">
            <a:extLst>
              <a:ext uri="{28A0092B-C50C-407E-A947-70E740481C1C}">
                <a14:useLocalDpi xmlns:a14="http://schemas.microsoft.com/office/drawing/2010/main" val="0"/>
              </a:ext>
            </a:extLst>
          </a:blip>
          <a:stretch>
            <a:fillRect/>
          </a:stretch>
        </p:blipFill>
        <p:spPr>
          <a:xfrm>
            <a:off x="5868144" y="1904545"/>
            <a:ext cx="2726252" cy="1753858"/>
          </a:xfrm>
          <a:prstGeom prst="rect">
            <a:avLst/>
          </a:prstGeom>
        </p:spPr>
      </p:pic>
      <p:sp>
        <p:nvSpPr>
          <p:cNvPr id="14" name="矩形 13"/>
          <p:cNvSpPr/>
          <p:nvPr/>
        </p:nvSpPr>
        <p:spPr>
          <a:xfrm>
            <a:off x="683568" y="3867894"/>
            <a:ext cx="7910828" cy="840230"/>
          </a:xfrm>
          <a:prstGeom prst="rect">
            <a:avLst/>
          </a:prstGeom>
        </p:spPr>
        <p:txBody>
          <a:bodyPr wrap="square">
            <a:spAutoFit/>
          </a:bodyPr>
          <a:lstStyle/>
          <a:p>
            <a:pPr>
              <a:lnSpc>
                <a:spcPct val="135000"/>
              </a:lnSpc>
            </a:pPr>
            <a:r>
              <a:rPr lang="zh-CN" altLang="en-US" dirty="0">
                <a:solidFill>
                  <a:srgbClr val="00B0F0"/>
                </a:solidFill>
                <a:latin typeface="微软雅黑" pitchFamily="34" charset="-122"/>
                <a:ea typeface="微软雅黑" pitchFamily="34" charset="-122"/>
              </a:rPr>
              <a:t>    图像分辨率</a:t>
            </a:r>
            <a:r>
              <a:rPr lang="zh-CN" altLang="en-US" dirty="0">
                <a:solidFill>
                  <a:schemeClr val="bg1">
                    <a:lumMod val="50000"/>
                  </a:schemeClr>
                </a:solidFill>
                <a:latin typeface="微软雅黑" pitchFamily="34" charset="-122"/>
                <a:ea typeface="微软雅黑" pitchFamily="34" charset="-122"/>
              </a:rPr>
              <a:t>是用于度量图像内数据量多少的一个参数，可用</a:t>
            </a:r>
            <a:r>
              <a:rPr lang="en-US" altLang="zh-CN" dirty="0">
                <a:solidFill>
                  <a:schemeClr val="bg1">
                    <a:lumMod val="50000"/>
                  </a:schemeClr>
                </a:solidFill>
                <a:latin typeface="微软雅黑" pitchFamily="34" charset="-122"/>
                <a:ea typeface="微软雅黑" pitchFamily="34" charset="-122"/>
              </a:rPr>
              <a:t>dpi</a:t>
            </a:r>
            <a:r>
              <a:rPr lang="zh-CN" altLang="en-US" dirty="0">
                <a:solidFill>
                  <a:schemeClr val="bg1">
                    <a:lumMod val="50000"/>
                  </a:schemeClr>
                </a:solidFill>
                <a:latin typeface="微软雅黑" pitchFamily="34" charset="-122"/>
                <a:ea typeface="微软雅黑" pitchFamily="34" charset="-122"/>
              </a:rPr>
              <a:t>（每英寸像素数）或图像长和宽像素的数量来表示。</a:t>
            </a:r>
            <a:endParaRPr lang="en-US" altLang="zh-CN" dirty="0">
              <a:solidFill>
                <a:schemeClr val="bg1">
                  <a:lumMod val="50000"/>
                </a:schemeClr>
              </a:solidFill>
              <a:latin typeface="微软雅黑" pitchFamily="34" charset="-122"/>
              <a:ea typeface="微软雅黑" pitchFamily="34" charset="-122"/>
            </a:endParaRPr>
          </a:p>
        </p:txBody>
      </p:sp>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1774670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518" y="2715766"/>
            <a:ext cx="1784960" cy="2101791"/>
          </a:xfrm>
          <a:prstGeom prst="rect">
            <a:avLst/>
          </a:prstGeom>
        </p:spPr>
      </p:pic>
      <p:sp>
        <p:nvSpPr>
          <p:cNvPr id="10" name="矩形 9"/>
          <p:cNvSpPr/>
          <p:nvPr/>
        </p:nvSpPr>
        <p:spPr>
          <a:xfrm>
            <a:off x="683568" y="1761344"/>
            <a:ext cx="4680520" cy="253146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图像与图形</a:t>
            </a:r>
            <a:endParaRPr lang="en-US" altLang="zh-CN" sz="2000" dirty="0">
              <a:solidFill>
                <a:srgbClr val="00B0F0"/>
              </a:solidFill>
              <a:latin typeface="微软雅黑" pitchFamily="34" charset="-122"/>
              <a:ea typeface="微软雅黑" pitchFamily="34" charset="-122"/>
            </a:endParaRPr>
          </a:p>
          <a:p>
            <a:pPr>
              <a:lnSpc>
                <a:spcPct val="135000"/>
              </a:lnSpc>
              <a:spcBef>
                <a:spcPts val="1200"/>
              </a:spcBef>
            </a:pPr>
            <a:r>
              <a:rPr lang="zh-CN" altLang="en-US" dirty="0">
                <a:solidFill>
                  <a:srgbClr val="000000"/>
                </a:solidFill>
                <a:latin typeface="微软雅黑" pitchFamily="34" charset="-122"/>
                <a:ea typeface="微软雅黑" pitchFamily="34" charset="-122"/>
              </a:rPr>
              <a:t>     </a:t>
            </a:r>
            <a:r>
              <a:rPr lang="zh-CN" altLang="en-US" dirty="0">
                <a:solidFill>
                  <a:srgbClr val="00B0F0"/>
                </a:solidFill>
                <a:latin typeface="微软雅黑" pitchFamily="34" charset="-122"/>
                <a:ea typeface="微软雅黑" pitchFamily="34" charset="-122"/>
              </a:rPr>
              <a:t>图形</a:t>
            </a:r>
            <a:r>
              <a:rPr lang="zh-CN" altLang="en-US" dirty="0">
                <a:solidFill>
                  <a:schemeClr val="bg1">
                    <a:lumMod val="50000"/>
                  </a:schemeClr>
                </a:solidFill>
                <a:latin typeface="微软雅黑" pitchFamily="34" charset="-122"/>
                <a:ea typeface="微软雅黑" pitchFamily="34" charset="-122"/>
              </a:rPr>
              <a:t>是由图元（直线、圆、圆弧、矩形、任意曲线等）组成的矢量图。</a:t>
            </a:r>
            <a:endParaRPr lang="en-US" altLang="zh-CN" dirty="0">
              <a:solidFill>
                <a:schemeClr val="bg1">
                  <a:lumMod val="50000"/>
                </a:schemeClr>
              </a:solidFill>
              <a:latin typeface="微软雅黑" pitchFamily="34" charset="-122"/>
              <a:ea typeface="微软雅黑" pitchFamily="34" charset="-122"/>
            </a:endParaRPr>
          </a:p>
          <a:p>
            <a:pPr>
              <a:lnSpc>
                <a:spcPct val="135000"/>
              </a:lnSpc>
            </a:pPr>
            <a:endParaRPr lang="en-US" altLang="zh-CN" dirty="0">
              <a:solidFill>
                <a:schemeClr val="bg1">
                  <a:lumMod val="50000"/>
                </a:schemeClr>
              </a:solidFill>
              <a:latin typeface="微软雅黑" pitchFamily="34" charset="-122"/>
              <a:ea typeface="微软雅黑" pitchFamily="34" charset="-122"/>
            </a:endParaRPr>
          </a:p>
          <a:p>
            <a:pPr>
              <a:lnSpc>
                <a:spcPct val="135000"/>
              </a:lnSpc>
            </a:pPr>
            <a:r>
              <a:rPr lang="zh-CN" altLang="en-US" dirty="0">
                <a:solidFill>
                  <a:srgbClr val="000000"/>
                </a:solidFill>
                <a:latin typeface="微软雅黑" pitchFamily="34" charset="-122"/>
                <a:ea typeface="微软雅黑" pitchFamily="34" charset="-122"/>
              </a:rPr>
              <a:t>     </a:t>
            </a:r>
            <a:r>
              <a:rPr lang="zh-CN" altLang="en-US" dirty="0">
                <a:solidFill>
                  <a:srgbClr val="00B0F0"/>
                </a:solidFill>
                <a:latin typeface="微软雅黑" pitchFamily="34" charset="-122"/>
                <a:ea typeface="微软雅黑" pitchFamily="34" charset="-122"/>
              </a:rPr>
              <a:t>图像</a:t>
            </a:r>
            <a:r>
              <a:rPr lang="zh-CN" altLang="en-US" dirty="0">
                <a:solidFill>
                  <a:schemeClr val="bg1">
                    <a:lumMod val="50000"/>
                  </a:schemeClr>
                </a:solidFill>
                <a:latin typeface="微软雅黑" pitchFamily="34" charset="-122"/>
                <a:ea typeface="微软雅黑" pitchFamily="34" charset="-122"/>
              </a:rPr>
              <a:t>是由像素组成的位图，是纵横交叉点（像素）构成的数字信息（如照片）。</a:t>
            </a:r>
            <a:r>
              <a:rPr lang="zh-CN" altLang="en-US" dirty="0">
                <a:solidFill>
                  <a:srgbClr val="000000"/>
                </a:solidFill>
                <a:latin typeface="微软雅黑" pitchFamily="34" charset="-122"/>
                <a:ea typeface="微软雅黑" pitchFamily="34" charset="-122"/>
              </a:rPr>
              <a:t> </a:t>
            </a:r>
            <a:endParaRPr lang="en-US" altLang="zh-CN" b="1" dirty="0">
              <a:solidFill>
                <a:srgbClr val="FF0000"/>
              </a:solidFill>
              <a:latin typeface="微软雅黑" pitchFamily="34" charset="-122"/>
              <a:ea typeface="微软雅黑" pitchFamily="34" charset="-122"/>
            </a:endParaRPr>
          </a:p>
        </p:txBody>
      </p:sp>
      <p:pic>
        <p:nvPicPr>
          <p:cNvPr id="13314" name="Picture 2" descr="C:\Users\chenglei\AppData\Local\Microsoft\Windows\Temporary Internet Files\Content.IE5\NN0EGXQ5\MP900398849[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09" t="7788" r="30443" b="16646"/>
          <a:stretch/>
        </p:blipFill>
        <p:spPr bwMode="auto">
          <a:xfrm>
            <a:off x="5508838" y="1946229"/>
            <a:ext cx="1496928" cy="12254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5.3.1 </a:t>
            </a:r>
            <a:r>
              <a:rPr lang="zh-CN" altLang="en-US" sz="2000" dirty="0">
                <a:solidFill>
                  <a:schemeClr val="tx1">
                    <a:lumMod val="85000"/>
                    <a:lumOff val="15000"/>
                  </a:schemeClr>
                </a:solidFill>
                <a:latin typeface="微软雅黑" pitchFamily="34" charset="-122"/>
                <a:ea typeface="微软雅黑" pitchFamily="34" charset="-122"/>
              </a:rPr>
              <a:t>图像的基本概念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3887394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2215991"/>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图像的色彩和色彩模式</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rgbClr val="000000"/>
                </a:solidFill>
                <a:latin typeface="微软雅黑" pitchFamily="34" charset="-122"/>
                <a:ea typeface="微软雅黑" pitchFamily="34" charset="-122"/>
              </a:rPr>
              <a:t>     </a:t>
            </a:r>
            <a:r>
              <a:rPr lang="zh-CN" altLang="en-US" dirty="0">
                <a:solidFill>
                  <a:srgbClr val="00B0F0"/>
                </a:solidFill>
                <a:latin typeface="微软雅黑" pitchFamily="34" charset="-122"/>
                <a:ea typeface="微软雅黑" pitchFamily="34" charset="-122"/>
              </a:rPr>
              <a:t>图像色彩</a:t>
            </a:r>
            <a:r>
              <a:rPr lang="zh-CN" altLang="en-US" dirty="0">
                <a:solidFill>
                  <a:schemeClr val="bg1">
                    <a:lumMod val="50000"/>
                  </a:schemeClr>
                </a:solidFill>
                <a:latin typeface="微软雅黑" pitchFamily="34" charset="-122"/>
                <a:ea typeface="微软雅黑" pitchFamily="34" charset="-122"/>
              </a:rPr>
              <a:t>是用色相、亮度、饱和度以及对比度和色调来描述的。</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zh-CN" altLang="en-US" dirty="0">
                <a:solidFill>
                  <a:srgbClr val="000000"/>
                </a:solidFill>
                <a:latin typeface="微软雅黑" pitchFamily="34" charset="-122"/>
                <a:ea typeface="微软雅黑" pitchFamily="34" charset="-122"/>
              </a:rPr>
              <a:t>     </a:t>
            </a:r>
            <a:r>
              <a:rPr lang="zh-CN" altLang="en-US" dirty="0">
                <a:solidFill>
                  <a:srgbClr val="00B0F0"/>
                </a:solidFill>
                <a:latin typeface="微软雅黑" pitchFamily="34" charset="-122"/>
                <a:ea typeface="微软雅黑" pitchFamily="34" charset="-122"/>
              </a:rPr>
              <a:t>色彩模式</a:t>
            </a:r>
            <a:r>
              <a:rPr lang="zh-CN" altLang="en-US" dirty="0">
                <a:solidFill>
                  <a:schemeClr val="bg1">
                    <a:lumMod val="50000"/>
                  </a:schemeClr>
                </a:solidFill>
                <a:latin typeface="微软雅黑" pitchFamily="34" charset="-122"/>
                <a:ea typeface="微软雅黑" pitchFamily="34" charset="-122"/>
              </a:rPr>
              <a:t>决定了一幅数字图像用于计算机屏幕上显示或打印输出的颜色模型。</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 </a:t>
            </a:r>
            <a:r>
              <a:rPr lang="en-US" altLang="zh-CN" dirty="0">
                <a:solidFill>
                  <a:schemeClr val="bg1">
                    <a:lumMod val="50000"/>
                  </a:schemeClr>
                </a:solidFill>
                <a:latin typeface="微软雅黑" pitchFamily="34" charset="-122"/>
                <a:ea typeface="微软雅黑" pitchFamily="34" charset="-122"/>
              </a:rPr>
              <a:t>RGB</a:t>
            </a:r>
            <a:r>
              <a:rPr lang="zh-CN" altLang="en-US" dirty="0">
                <a:solidFill>
                  <a:schemeClr val="bg1">
                    <a:lumMod val="50000"/>
                  </a:schemeClr>
                </a:solidFill>
                <a:latin typeface="微软雅黑" pitchFamily="34" charset="-122"/>
                <a:ea typeface="微软雅黑" pitchFamily="34" charset="-122"/>
              </a:rPr>
              <a:t>模式、</a:t>
            </a:r>
            <a:r>
              <a:rPr lang="en-US" altLang="zh-CN" dirty="0">
                <a:solidFill>
                  <a:schemeClr val="bg1">
                    <a:lumMod val="50000"/>
                  </a:schemeClr>
                </a:solidFill>
                <a:latin typeface="微软雅黑" pitchFamily="34" charset="-122"/>
                <a:ea typeface="微软雅黑" pitchFamily="34" charset="-122"/>
              </a:rPr>
              <a:t> HSB</a:t>
            </a:r>
            <a:r>
              <a:rPr lang="zh-CN" altLang="zh-CN" dirty="0">
                <a:solidFill>
                  <a:schemeClr val="bg1">
                    <a:lumMod val="50000"/>
                  </a:schemeClr>
                </a:solidFill>
                <a:latin typeface="微软雅黑" pitchFamily="34" charset="-122"/>
                <a:ea typeface="微软雅黑" pitchFamily="34" charset="-122"/>
              </a:rPr>
              <a:t>模式</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 CMYK</a:t>
            </a:r>
            <a:r>
              <a:rPr lang="zh-CN" altLang="zh-CN" dirty="0">
                <a:solidFill>
                  <a:schemeClr val="bg1">
                    <a:lumMod val="50000"/>
                  </a:schemeClr>
                </a:solidFill>
                <a:latin typeface="微软雅黑" pitchFamily="34" charset="-122"/>
                <a:ea typeface="微软雅黑" pitchFamily="34" charset="-122"/>
              </a:rPr>
              <a:t>模式</a:t>
            </a:r>
            <a:endParaRPr lang="en-US" altLang="zh-CN" dirty="0">
              <a:solidFill>
                <a:schemeClr val="bg1">
                  <a:lumMod val="50000"/>
                </a:schemeClr>
              </a:solidFill>
              <a:latin typeface="微软雅黑" pitchFamily="34" charset="-122"/>
              <a:ea typeface="微软雅黑" pitchFamily="34" charset="-122"/>
            </a:endParaRPr>
          </a:p>
        </p:txBody>
      </p:sp>
      <p:sp>
        <p:nvSpPr>
          <p:cNvPr id="5"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5.3.1 </a:t>
            </a:r>
            <a:r>
              <a:rPr lang="zh-CN" altLang="en-US" sz="2000" dirty="0">
                <a:solidFill>
                  <a:schemeClr val="tx1">
                    <a:lumMod val="85000"/>
                    <a:lumOff val="15000"/>
                  </a:schemeClr>
                </a:solidFill>
                <a:latin typeface="微软雅黑" pitchFamily="34" charset="-122"/>
                <a:ea typeface="微软雅黑" pitchFamily="34" charset="-122"/>
              </a:rPr>
              <a:t>图像的基本概念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4111763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1384995"/>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数字图像的压缩</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chemeClr val="bg1">
                    <a:lumMod val="50000"/>
                  </a:schemeClr>
                </a:solidFill>
                <a:latin typeface="微软雅黑" pitchFamily="34" charset="-122"/>
                <a:ea typeface="微软雅黑" pitchFamily="34" charset="-122"/>
              </a:rPr>
              <a:t>     高分辨率的图像占用的存储空间很大，因此通常需要对其进行压缩来减少图像存储时的数据量。图像压缩方法大致可分为两种：</a:t>
            </a:r>
            <a:r>
              <a:rPr lang="zh-CN" altLang="en-US" dirty="0">
                <a:solidFill>
                  <a:srgbClr val="00B0F0"/>
                </a:solidFill>
                <a:latin typeface="微软雅黑" pitchFamily="34" charset="-122"/>
                <a:ea typeface="微软雅黑" pitchFamily="34" charset="-122"/>
              </a:rPr>
              <a:t>无损压缩</a:t>
            </a:r>
            <a:r>
              <a:rPr lang="zh-CN" altLang="en-US" dirty="0">
                <a:solidFill>
                  <a:schemeClr val="bg1">
                    <a:lumMod val="50000"/>
                  </a:schemeClr>
                </a:solidFill>
                <a:latin typeface="微软雅黑" pitchFamily="34" charset="-122"/>
                <a:ea typeface="微软雅黑" pitchFamily="34" charset="-122"/>
              </a:rPr>
              <a:t>和</a:t>
            </a:r>
            <a:r>
              <a:rPr lang="zh-CN" altLang="en-US" dirty="0">
                <a:solidFill>
                  <a:srgbClr val="00B0F0"/>
                </a:solidFill>
                <a:latin typeface="微软雅黑" pitchFamily="34" charset="-122"/>
                <a:ea typeface="微软雅黑" pitchFamily="34" charset="-122"/>
              </a:rPr>
              <a:t>有损压缩</a:t>
            </a:r>
            <a:r>
              <a:rPr lang="zh-CN" altLang="en-US" dirty="0">
                <a:solidFill>
                  <a:srgbClr val="000000"/>
                </a:solidFill>
                <a:latin typeface="微软雅黑" pitchFamily="34" charset="-122"/>
                <a:ea typeface="微软雅黑" pitchFamily="34" charset="-122"/>
              </a:rPr>
              <a:t>。</a:t>
            </a:r>
            <a:endParaRPr lang="en-US" altLang="zh-CN" dirty="0">
              <a:solidFill>
                <a:srgbClr val="000000"/>
              </a:solidFill>
              <a:latin typeface="微软雅黑" pitchFamily="34" charset="-122"/>
              <a:ea typeface="微软雅黑" pitchFamily="34" charset="-122"/>
            </a:endParaRPr>
          </a:p>
        </p:txBody>
      </p:sp>
      <p:sp>
        <p:nvSpPr>
          <p:cNvPr id="5" name="矩形 4"/>
          <p:cNvSpPr/>
          <p:nvPr/>
        </p:nvSpPr>
        <p:spPr>
          <a:xfrm>
            <a:off x="683568" y="3537178"/>
            <a:ext cx="7848872" cy="881780"/>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图像的常见格式</a:t>
            </a:r>
            <a:endParaRPr lang="en-US" altLang="zh-CN" sz="2000" dirty="0">
              <a:solidFill>
                <a:srgbClr val="00B0F0"/>
              </a:solidFill>
              <a:latin typeface="微软雅黑" pitchFamily="34" charset="-122"/>
              <a:ea typeface="微软雅黑" pitchFamily="34" charset="-122"/>
            </a:endParaRPr>
          </a:p>
          <a:p>
            <a:pPr>
              <a:lnSpc>
                <a:spcPct val="135000"/>
              </a:lnSpc>
            </a:pPr>
            <a:r>
              <a:rPr lang="zh-CN" altLang="en-US" dirty="0">
                <a:solidFill>
                  <a:srgbClr val="000000"/>
                </a:solidFill>
                <a:latin typeface="微软雅黑" pitchFamily="34" charset="-122"/>
                <a:ea typeface="微软雅黑" pitchFamily="34" charset="-122"/>
              </a:rPr>
              <a:t>     </a:t>
            </a:r>
            <a:r>
              <a:rPr lang="en-US" altLang="zh-CN" dirty="0">
                <a:solidFill>
                  <a:schemeClr val="bg1">
                    <a:lumMod val="50000"/>
                  </a:schemeClr>
                </a:solidFill>
                <a:latin typeface="微软雅黑" pitchFamily="34" charset="-122"/>
                <a:ea typeface="微软雅黑" pitchFamily="34" charset="-122"/>
              </a:rPr>
              <a:t>BMP</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GIF</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JPEG</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PNG</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PSD</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TIFF</a:t>
            </a:r>
            <a:r>
              <a:rPr lang="zh-CN" altLang="en-US" dirty="0">
                <a:solidFill>
                  <a:schemeClr val="bg1">
                    <a:lumMod val="50000"/>
                  </a:schemeClr>
                </a:solidFill>
                <a:latin typeface="微软雅黑" pitchFamily="34" charset="-122"/>
                <a:ea typeface="微软雅黑" pitchFamily="34" charset="-122"/>
              </a:rPr>
              <a:t>格式等。</a:t>
            </a:r>
            <a:endParaRPr lang="en-US" altLang="zh-CN" dirty="0">
              <a:solidFill>
                <a:schemeClr val="bg1">
                  <a:lumMod val="50000"/>
                </a:schemeClr>
              </a:solidFill>
              <a:latin typeface="微软雅黑" pitchFamily="34" charset="-122"/>
              <a:ea typeface="微软雅黑" pitchFamily="34" charset="-122"/>
            </a:endParaRPr>
          </a:p>
        </p:txBody>
      </p:sp>
      <p:sp>
        <p:nvSpPr>
          <p:cNvPr id="6"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5.3.1 </a:t>
            </a:r>
            <a:r>
              <a:rPr lang="zh-CN" altLang="en-US" sz="2000" dirty="0">
                <a:solidFill>
                  <a:schemeClr val="tx1">
                    <a:lumMod val="85000"/>
                    <a:lumOff val="15000"/>
                  </a:schemeClr>
                </a:solidFill>
                <a:latin typeface="微软雅黑" pitchFamily="34" charset="-122"/>
                <a:ea typeface="微软雅黑" pitchFamily="34" charset="-122"/>
              </a:rPr>
              <a:t>图像的基本概念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998357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9" y="1857795"/>
            <a:ext cx="3168352" cy="2585323"/>
          </a:xfrm>
          <a:prstGeom prst="rect">
            <a:avLst/>
          </a:prstGeom>
        </p:spPr>
        <p:txBody>
          <a:bodyPr wrap="square">
            <a:spAutoFit/>
          </a:bodyPr>
          <a:lstStyle/>
          <a:p>
            <a:pPr algn="just">
              <a:lnSpc>
                <a:spcPct val="150000"/>
              </a:lnSpc>
            </a:pPr>
            <a:r>
              <a:rPr lang="en-US" altLang="zh-CN" dirty="0">
                <a:solidFill>
                  <a:srgbClr val="000000"/>
                </a:solidFill>
                <a:latin typeface="幼圆" panose="02010509060101010101" pitchFamily="49" charset="-122"/>
                <a:ea typeface="幼圆" panose="02010509060101010101" pitchFamily="49" charset="-122"/>
              </a:rPr>
              <a:t>    </a:t>
            </a:r>
            <a:r>
              <a:rPr lang="en-US" altLang="zh-CN" dirty="0">
                <a:solidFill>
                  <a:schemeClr val="bg1">
                    <a:lumMod val="50000"/>
                  </a:schemeClr>
                </a:solidFill>
                <a:latin typeface="微软雅黑" pitchFamily="34" charset="-122"/>
                <a:ea typeface="微软雅黑" pitchFamily="34" charset="-122"/>
              </a:rPr>
              <a:t>Photoshop CS4</a:t>
            </a:r>
            <a:r>
              <a:rPr lang="zh-CN" altLang="en-US" dirty="0">
                <a:solidFill>
                  <a:schemeClr val="bg1">
                    <a:lumMod val="50000"/>
                  </a:schemeClr>
                </a:solidFill>
                <a:latin typeface="微软雅黑" pitchFamily="34" charset="-122"/>
                <a:ea typeface="微软雅黑" pitchFamily="34" charset="-122"/>
              </a:rPr>
              <a:t>是一个专业化的图形图像处理软件，是</a:t>
            </a:r>
            <a:r>
              <a:rPr lang="en-US" altLang="zh-CN" dirty="0">
                <a:solidFill>
                  <a:schemeClr val="bg1">
                    <a:lumMod val="50000"/>
                  </a:schemeClr>
                </a:solidFill>
                <a:latin typeface="微软雅黑" pitchFamily="34" charset="-122"/>
                <a:ea typeface="微软雅黑" pitchFamily="34" charset="-122"/>
              </a:rPr>
              <a:t>Adobe</a:t>
            </a:r>
            <a:r>
              <a:rPr lang="zh-CN" altLang="en-US" dirty="0">
                <a:solidFill>
                  <a:schemeClr val="bg1">
                    <a:lumMod val="50000"/>
                  </a:schemeClr>
                </a:solidFill>
                <a:latin typeface="微软雅黑" pitchFamily="34" charset="-122"/>
                <a:ea typeface="微软雅黑" pitchFamily="34" charset="-122"/>
              </a:rPr>
              <a:t>公司开发的用于印刷和网络出版的设计环境，其功能强大，界面友好且提供了许多实用工具</a:t>
            </a:r>
            <a:endParaRPr lang="en-US" altLang="zh-CN" dirty="0">
              <a:solidFill>
                <a:schemeClr val="bg1">
                  <a:lumMod val="50000"/>
                </a:schemeClr>
              </a:solidFill>
              <a:latin typeface="微软雅黑" pitchFamily="34" charset="-122"/>
              <a:ea typeface="微软雅黑" pitchFamily="34" charset="-122"/>
            </a:endParaRPr>
          </a:p>
        </p:txBody>
      </p:sp>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4014356" y="1779662"/>
            <a:ext cx="4641864" cy="2958453"/>
          </a:xfrm>
          <a:prstGeom prst="rect">
            <a:avLst/>
          </a:prstGeom>
        </p:spPr>
      </p:pic>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8520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图像文件的基本操作</a:t>
            </a:r>
            <a:endParaRPr lang="en-US" altLang="zh-CN" sz="2000" dirty="0">
              <a:solidFill>
                <a:srgbClr val="00B0F0"/>
              </a:solidFill>
              <a:latin typeface="微软雅黑" pitchFamily="34" charset="-122"/>
              <a:ea typeface="微软雅黑" pitchFamily="34" charset="-122"/>
            </a:endParaRPr>
          </a:p>
        </p:txBody>
      </p:sp>
      <p:sp>
        <p:nvSpPr>
          <p:cNvPr id="12" name="矩形 11"/>
          <p:cNvSpPr/>
          <p:nvPr/>
        </p:nvSpPr>
        <p:spPr>
          <a:xfrm>
            <a:off x="1043608" y="2247715"/>
            <a:ext cx="7992888" cy="466281"/>
          </a:xfrm>
          <a:prstGeom prst="rect">
            <a:avLst/>
          </a:prstGeom>
        </p:spPr>
        <p:txBody>
          <a:bodyPr wrap="square">
            <a:spAutoFit/>
          </a:bodyPr>
          <a:lstStyle/>
          <a:p>
            <a:pPr>
              <a:lnSpc>
                <a:spcPct val="135000"/>
              </a:lnSpc>
            </a:pPr>
            <a:r>
              <a:rPr lang="zh-CN" altLang="en-US" dirty="0">
                <a:solidFill>
                  <a:schemeClr val="bg1">
                    <a:lumMod val="50000"/>
                  </a:schemeClr>
                </a:solidFill>
                <a:latin typeface="微软雅黑" pitchFamily="34" charset="-122"/>
                <a:ea typeface="微软雅黑" pitchFamily="34" charset="-122"/>
              </a:rPr>
              <a:t>新建图像文件、打开图像文件、保存图像文件（</a:t>
            </a:r>
            <a:r>
              <a:rPr lang="en-US" altLang="zh-CN" dirty="0" err="1">
                <a:solidFill>
                  <a:schemeClr val="bg1">
                    <a:lumMod val="50000"/>
                  </a:schemeClr>
                </a:solidFill>
                <a:latin typeface="微软雅黑" pitchFamily="34" charset="-122"/>
                <a:ea typeface="微软雅黑" pitchFamily="34" charset="-122"/>
              </a:rPr>
              <a:t>psd</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jpg</a:t>
            </a:r>
            <a:r>
              <a:rPr lang="zh-CN" altLang="en-US" dirty="0">
                <a:solidFill>
                  <a:schemeClr val="bg1">
                    <a:lumMod val="50000"/>
                  </a:schemeClr>
                </a:solidFill>
                <a:latin typeface="微软雅黑" pitchFamily="34" charset="-122"/>
                <a:ea typeface="微软雅黑" pitchFamily="34" charset="-122"/>
              </a:rPr>
              <a:t>）</a:t>
            </a:r>
            <a:endParaRPr lang="en-US" altLang="zh-CN" dirty="0">
              <a:solidFill>
                <a:schemeClr val="bg1">
                  <a:lumMod val="50000"/>
                </a:schemeClr>
              </a:solidFill>
              <a:latin typeface="微软雅黑" pitchFamily="34" charset="-122"/>
              <a:ea typeface="微软雅黑" pitchFamily="34" charset="-122"/>
            </a:endParaRPr>
          </a:p>
        </p:txBody>
      </p:sp>
      <p:sp>
        <p:nvSpPr>
          <p:cNvPr id="13" name="矩形 12"/>
          <p:cNvSpPr/>
          <p:nvPr/>
        </p:nvSpPr>
        <p:spPr>
          <a:xfrm>
            <a:off x="683568" y="2733769"/>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图像的基本编辑</a:t>
            </a:r>
            <a:endParaRPr lang="en-US" altLang="zh-CN" sz="2000" dirty="0">
              <a:solidFill>
                <a:srgbClr val="00B0F0"/>
              </a:solidFill>
              <a:latin typeface="微软雅黑" pitchFamily="34" charset="-122"/>
              <a:ea typeface="微软雅黑" pitchFamily="34" charset="-122"/>
            </a:endParaRPr>
          </a:p>
        </p:txBody>
      </p:sp>
      <p:sp>
        <p:nvSpPr>
          <p:cNvPr id="15" name="矩形 14"/>
          <p:cNvSpPr/>
          <p:nvPr/>
        </p:nvSpPr>
        <p:spPr>
          <a:xfrm>
            <a:off x="1043608" y="3176967"/>
            <a:ext cx="2808312" cy="923330"/>
          </a:xfrm>
          <a:prstGeom prst="rect">
            <a:avLst/>
          </a:prstGeom>
        </p:spPr>
        <p:txBody>
          <a:bodyPr wrap="square">
            <a:spAutoFit/>
          </a:bodyPr>
          <a:lstStyle/>
          <a:p>
            <a:pPr>
              <a:lnSpc>
                <a:spcPct val="150000"/>
              </a:lnSpc>
            </a:pPr>
            <a:r>
              <a:rPr lang="zh-CN" altLang="en-US" dirty="0">
                <a:solidFill>
                  <a:schemeClr val="bg1">
                    <a:lumMod val="50000"/>
                  </a:schemeClr>
                </a:solidFill>
                <a:latin typeface="微软雅黑" pitchFamily="34" charset="-122"/>
                <a:ea typeface="微软雅黑" pitchFamily="34" charset="-122"/>
              </a:rPr>
              <a:t>更改图像的色彩、更改图像的大小</a:t>
            </a:r>
          </a:p>
        </p:txBody>
      </p:sp>
      <p:sp>
        <p:nvSpPr>
          <p:cNvPr id="11"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pic>
        <p:nvPicPr>
          <p:cNvPr id="14" name="图片 13"/>
          <p:cNvPicPr/>
          <p:nvPr/>
        </p:nvPicPr>
        <p:blipFill>
          <a:blip r:embed="rId3">
            <a:extLst>
              <a:ext uri="{28A0092B-C50C-407E-A947-70E740481C1C}">
                <a14:useLocalDpi xmlns:a14="http://schemas.microsoft.com/office/drawing/2010/main" val="0"/>
              </a:ext>
            </a:extLst>
          </a:blip>
          <a:stretch>
            <a:fillRect/>
          </a:stretch>
        </p:blipFill>
        <p:spPr>
          <a:xfrm>
            <a:off x="3990156" y="2859782"/>
            <a:ext cx="4686300" cy="1981835"/>
          </a:xfrm>
          <a:prstGeom prst="rect">
            <a:avLst/>
          </a:prstGeom>
        </p:spPr>
      </p:pic>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42663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51821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b="1" dirty="0">
                <a:solidFill>
                  <a:srgbClr val="00B0F0"/>
                </a:solidFill>
                <a:latin typeface="微软雅黑" pitchFamily="34" charset="-122"/>
                <a:ea typeface="微软雅黑" pitchFamily="34" charset="-122"/>
              </a:rPr>
              <a:t>选区的操作</a:t>
            </a:r>
          </a:p>
        </p:txBody>
      </p:sp>
      <p:sp>
        <p:nvSpPr>
          <p:cNvPr id="12" name="矩形 11"/>
          <p:cNvSpPr/>
          <p:nvPr/>
        </p:nvSpPr>
        <p:spPr>
          <a:xfrm>
            <a:off x="1043608" y="2247714"/>
            <a:ext cx="7488832" cy="2215991"/>
          </a:xfrm>
          <a:prstGeom prst="rect">
            <a:avLst/>
          </a:prstGeom>
        </p:spPr>
        <p:txBody>
          <a:bodyPr wrap="square">
            <a:spAutoFit/>
          </a:bodyPr>
          <a:lstStyle/>
          <a:p>
            <a:pPr>
              <a:lnSpc>
                <a:spcPct val="150000"/>
              </a:lnSpc>
            </a:pPr>
            <a:r>
              <a:rPr lang="zh-CN" altLang="en-US" dirty="0">
                <a:solidFill>
                  <a:srgbClr val="00B0F0"/>
                </a:solidFill>
                <a:latin typeface="微软雅黑" pitchFamily="34" charset="-122"/>
                <a:ea typeface="微软雅黑" pitchFamily="34" charset="-122"/>
                <a:sym typeface="Wingdings"/>
              </a:rPr>
              <a:t> </a:t>
            </a:r>
            <a:r>
              <a:rPr lang="zh-CN" altLang="en-US" dirty="0">
                <a:solidFill>
                  <a:srgbClr val="00B0F0"/>
                </a:solidFill>
                <a:latin typeface="微软雅黑" pitchFamily="34" charset="-122"/>
                <a:ea typeface="微软雅黑" pitchFamily="34" charset="-122"/>
              </a:rPr>
              <a:t>选区的建立：</a:t>
            </a:r>
            <a:r>
              <a:rPr lang="zh-CN" altLang="en-US" dirty="0">
                <a:solidFill>
                  <a:schemeClr val="bg1">
                    <a:lumMod val="50000"/>
                  </a:schemeClr>
                </a:solidFill>
                <a:latin typeface="微软雅黑" pitchFamily="34" charset="-122"/>
                <a:ea typeface="微软雅黑" pitchFamily="34" charset="-122"/>
              </a:rPr>
              <a:t>选框工具</a:t>
            </a:r>
            <a:r>
              <a:rPr lang="zh-CN" altLang="en-US" dirty="0">
                <a:solidFill>
                  <a:schemeClr val="bg1">
                    <a:lumMod val="50000"/>
                  </a:schemeClr>
                </a:solidFill>
                <a:latin typeface="微软雅黑" pitchFamily="34" charset="-122"/>
                <a:ea typeface="微软雅黑" pitchFamily="34" charset="-122"/>
                <a:sym typeface="Wingdings"/>
              </a:rPr>
              <a:t>、</a:t>
            </a:r>
            <a:r>
              <a:rPr lang="zh-CN" altLang="en-US" dirty="0">
                <a:solidFill>
                  <a:schemeClr val="bg1">
                    <a:lumMod val="50000"/>
                  </a:schemeClr>
                </a:solidFill>
                <a:latin typeface="微软雅黑" pitchFamily="34" charset="-122"/>
                <a:ea typeface="微软雅黑" pitchFamily="34" charset="-122"/>
              </a:rPr>
              <a:t>套索工具、魔棒工具、</a:t>
            </a:r>
            <a:r>
              <a:rPr lang="zh-CN" altLang="en-US" dirty="0">
                <a:solidFill>
                  <a:schemeClr val="bg1">
                    <a:lumMod val="50000"/>
                  </a:schemeClr>
                </a:solidFill>
                <a:latin typeface="微软雅黑" pitchFamily="34" charset="-122"/>
                <a:ea typeface="微软雅黑" pitchFamily="34" charset="-122"/>
                <a:sym typeface="Wingdings"/>
              </a:rPr>
              <a:t> </a:t>
            </a:r>
            <a:r>
              <a:rPr lang="zh-CN" altLang="en-US" dirty="0">
                <a:solidFill>
                  <a:schemeClr val="bg1">
                    <a:lumMod val="50000"/>
                  </a:schemeClr>
                </a:solidFill>
                <a:latin typeface="微软雅黑" pitchFamily="34" charset="-122"/>
                <a:ea typeface="微软雅黑" pitchFamily="34" charset="-122"/>
              </a:rPr>
              <a:t>文字蒙版工具等（包括“选择”→ 全选、反向、取消选择）</a:t>
            </a:r>
          </a:p>
          <a:p>
            <a:pPr marL="342900" indent="-342900">
              <a:lnSpc>
                <a:spcPct val="150000"/>
              </a:lnSpc>
              <a:buFont typeface="Wingdings"/>
              <a:buChar char="S"/>
            </a:pPr>
            <a:r>
              <a:rPr lang="zh-CN" altLang="en-US" dirty="0">
                <a:solidFill>
                  <a:srgbClr val="00B0F0"/>
                </a:solidFill>
                <a:latin typeface="微软雅黑" pitchFamily="34" charset="-122"/>
                <a:ea typeface="微软雅黑" pitchFamily="34" charset="-122"/>
                <a:sym typeface="Wingdings"/>
              </a:rPr>
              <a:t>选区的操作：</a:t>
            </a:r>
            <a:endParaRPr lang="en-US" altLang="zh-CN" dirty="0">
              <a:solidFill>
                <a:srgbClr val="00B0F0"/>
              </a:solidFill>
              <a:latin typeface="微软雅黑" pitchFamily="34" charset="-122"/>
              <a:ea typeface="微软雅黑" pitchFamily="34" charset="-122"/>
              <a:sym typeface="Wingdings"/>
            </a:endParaRPr>
          </a:p>
          <a:p>
            <a:pPr>
              <a:lnSpc>
                <a:spcPct val="150000"/>
              </a:lnSpc>
            </a:pPr>
            <a:r>
              <a:rPr lang="en-US" altLang="zh-CN" dirty="0">
                <a:solidFill>
                  <a:srgbClr val="7030A0"/>
                </a:solidFill>
                <a:latin typeface="微软雅黑" pitchFamily="34" charset="-122"/>
                <a:ea typeface="微软雅黑" pitchFamily="34" charset="-122"/>
                <a:sym typeface="Wingdings"/>
              </a:rPr>
              <a:t>    </a:t>
            </a:r>
            <a:r>
              <a:rPr lang="zh-CN" altLang="en-US" dirty="0">
                <a:solidFill>
                  <a:schemeClr val="bg1">
                    <a:lumMod val="50000"/>
                  </a:schemeClr>
                </a:solidFill>
                <a:latin typeface="微软雅黑" pitchFamily="34" charset="-122"/>
                <a:ea typeface="微软雅黑" pitchFamily="34" charset="-122"/>
                <a:sym typeface="Wingdings"/>
              </a:rPr>
              <a:t>填充（油漆桶或渐变）、</a:t>
            </a:r>
            <a:endParaRPr lang="en-US" altLang="zh-CN" dirty="0">
              <a:solidFill>
                <a:schemeClr val="bg1">
                  <a:lumMod val="50000"/>
                </a:schemeClr>
              </a:solidFill>
              <a:latin typeface="微软雅黑" pitchFamily="34" charset="-122"/>
              <a:ea typeface="微软雅黑" pitchFamily="34" charset="-122"/>
              <a:sym typeface="Wingdings"/>
            </a:endParaRPr>
          </a:p>
          <a:p>
            <a:pPr>
              <a:lnSpc>
                <a:spcPct val="150000"/>
              </a:lnSpc>
            </a:pPr>
            <a:r>
              <a:rPr lang="en-US" altLang="zh-CN" dirty="0">
                <a:solidFill>
                  <a:schemeClr val="bg1">
                    <a:lumMod val="50000"/>
                  </a:schemeClr>
                </a:solidFill>
                <a:latin typeface="微软雅黑" pitchFamily="34" charset="-122"/>
                <a:ea typeface="微软雅黑" pitchFamily="34" charset="-122"/>
                <a:sym typeface="Wingdings"/>
              </a:rPr>
              <a:t>    </a:t>
            </a:r>
            <a:r>
              <a:rPr lang="zh-CN" altLang="en-US" dirty="0">
                <a:solidFill>
                  <a:schemeClr val="bg1">
                    <a:lumMod val="50000"/>
                  </a:schemeClr>
                </a:solidFill>
                <a:latin typeface="微软雅黑" pitchFamily="34" charset="-122"/>
                <a:ea typeface="微软雅黑" pitchFamily="34" charset="-122"/>
                <a:sym typeface="Wingdings"/>
              </a:rPr>
              <a:t>描边、羽化、扩展等。</a:t>
            </a:r>
            <a:endParaRPr lang="en-US" altLang="zh-CN" dirty="0">
              <a:solidFill>
                <a:schemeClr val="bg1">
                  <a:lumMod val="50000"/>
                </a:schemeClr>
              </a:solidFill>
              <a:latin typeface="微软雅黑" pitchFamily="34" charset="-122"/>
              <a:ea typeface="微软雅黑" pitchFamily="34" charset="-122"/>
            </a:endParaRPr>
          </a:p>
        </p:txBody>
      </p:sp>
      <p:pic>
        <p:nvPicPr>
          <p:cNvPr id="14"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217210"/>
            <a:ext cx="4248472" cy="18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369841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图层的操作</a:t>
            </a:r>
            <a:endParaRPr lang="en-US" altLang="zh-CN" sz="2000" dirty="0">
              <a:solidFill>
                <a:srgbClr val="00B0F0"/>
              </a:solidFill>
              <a:latin typeface="微软雅黑" pitchFamily="34" charset="-122"/>
              <a:ea typeface="微软雅黑" pitchFamily="34" charset="-122"/>
            </a:endParaRPr>
          </a:p>
        </p:txBody>
      </p:sp>
      <p:sp>
        <p:nvSpPr>
          <p:cNvPr id="13" name="矩形 12"/>
          <p:cNvSpPr/>
          <p:nvPr/>
        </p:nvSpPr>
        <p:spPr>
          <a:xfrm>
            <a:off x="901426" y="2163568"/>
            <a:ext cx="7631014" cy="840230"/>
          </a:xfrm>
          <a:prstGeom prst="rect">
            <a:avLst/>
          </a:prstGeom>
        </p:spPr>
        <p:txBody>
          <a:bodyPr wrap="square">
            <a:spAutoFit/>
          </a:bodyPr>
          <a:lstStyle/>
          <a:p>
            <a:pPr>
              <a:lnSpc>
                <a:spcPct val="135000"/>
              </a:lnSpc>
            </a:pPr>
            <a:r>
              <a:rPr lang="zh-CN" altLang="en-US" dirty="0">
                <a:solidFill>
                  <a:srgbClr val="000000"/>
                </a:solidFill>
                <a:latin typeface="幼圆" panose="02010509060101010101" pitchFamily="49" charset="-122"/>
                <a:ea typeface="幼圆" panose="02010509060101010101" pitchFamily="49" charset="-122"/>
              </a:rPr>
              <a:t>    </a:t>
            </a:r>
            <a:r>
              <a:rPr lang="zh-CN" altLang="en-US" dirty="0">
                <a:solidFill>
                  <a:schemeClr val="bg1">
                    <a:lumMod val="50000"/>
                  </a:schemeClr>
                </a:solidFill>
                <a:latin typeface="微软雅黑" pitchFamily="34" charset="-122"/>
                <a:ea typeface="微软雅黑" pitchFamily="34" charset="-122"/>
              </a:rPr>
              <a:t>图层就像是一张透明纸，可以在这张透明纸上画画，多个图层叠放在一起就是一个完整的图像。</a:t>
            </a:r>
            <a:endParaRPr lang="en-US" altLang="zh-CN" dirty="0">
              <a:solidFill>
                <a:schemeClr val="bg1">
                  <a:lumMod val="50000"/>
                </a:schemeClr>
              </a:solidFill>
              <a:latin typeface="微软雅黑" pitchFamily="34" charset="-122"/>
              <a:ea typeface="微软雅黑" pitchFamily="34" charset="-122"/>
            </a:endParaRPr>
          </a:p>
        </p:txBody>
      </p:sp>
      <p:sp>
        <p:nvSpPr>
          <p:cNvPr id="8" name="矩形 7"/>
          <p:cNvSpPr/>
          <p:nvPr/>
        </p:nvSpPr>
        <p:spPr>
          <a:xfrm>
            <a:off x="901426" y="3003798"/>
            <a:ext cx="7631014" cy="840230"/>
          </a:xfrm>
          <a:prstGeom prst="rect">
            <a:avLst/>
          </a:prstGeom>
        </p:spPr>
        <p:txBody>
          <a:bodyPr wrap="square">
            <a:spAutoFit/>
          </a:bodyPr>
          <a:lstStyle/>
          <a:p>
            <a:pPr marL="342900" indent="-342900">
              <a:lnSpc>
                <a:spcPct val="135000"/>
              </a:lnSpc>
              <a:buFont typeface="Wingdings"/>
              <a:buChar char="S"/>
            </a:pPr>
            <a:r>
              <a:rPr lang="zh-CN" altLang="en-US" dirty="0">
                <a:solidFill>
                  <a:srgbClr val="00B0F0"/>
                </a:solidFill>
                <a:latin typeface="微软雅黑" pitchFamily="34" charset="-122"/>
                <a:ea typeface="微软雅黑" pitchFamily="34" charset="-122"/>
                <a:sym typeface="Wingdings"/>
              </a:rPr>
              <a:t>基本操作：</a:t>
            </a:r>
            <a:r>
              <a:rPr lang="zh-CN" altLang="en-US" dirty="0">
                <a:solidFill>
                  <a:schemeClr val="bg1">
                    <a:lumMod val="50000"/>
                  </a:schemeClr>
                </a:solidFill>
                <a:latin typeface="微软雅黑" pitchFamily="34" charset="-122"/>
                <a:ea typeface="微软雅黑" pitchFamily="34" charset="-122"/>
                <a:sym typeface="Wingdings"/>
              </a:rPr>
              <a:t>新建图层、复制图层、删除图层、移动图层、合并图层等。</a:t>
            </a:r>
            <a:endParaRPr lang="en-US" altLang="zh-CN" dirty="0">
              <a:solidFill>
                <a:schemeClr val="bg1">
                  <a:lumMod val="50000"/>
                </a:schemeClr>
              </a:solidFill>
              <a:latin typeface="微软雅黑" pitchFamily="34" charset="-122"/>
              <a:ea typeface="微软雅黑" pitchFamily="34" charset="-122"/>
              <a:sym typeface="Wingdings"/>
            </a:endParaRPr>
          </a:p>
          <a:p>
            <a:pPr marL="342900" indent="-342900">
              <a:lnSpc>
                <a:spcPct val="135000"/>
              </a:lnSpc>
              <a:buFont typeface="Wingdings"/>
              <a:buChar char="S"/>
            </a:pPr>
            <a:r>
              <a:rPr lang="zh-CN" altLang="en-US" dirty="0">
                <a:solidFill>
                  <a:srgbClr val="00B0F0"/>
                </a:solidFill>
                <a:latin typeface="微软雅黑" pitchFamily="34" charset="-122"/>
                <a:ea typeface="微软雅黑" pitchFamily="34" charset="-122"/>
                <a:sym typeface="Wingdings"/>
              </a:rPr>
              <a:t>图片合并：</a:t>
            </a:r>
            <a:endParaRPr lang="en-US" altLang="zh-CN" dirty="0">
              <a:solidFill>
                <a:srgbClr val="00B0F0"/>
              </a:solidFill>
              <a:latin typeface="微软雅黑" pitchFamily="34" charset="-122"/>
              <a:ea typeface="微软雅黑" pitchFamily="34" charset="-122"/>
              <a:sym typeface="Wingdings"/>
            </a:endParaRPr>
          </a:p>
        </p:txBody>
      </p:sp>
      <p:sp>
        <p:nvSpPr>
          <p:cNvPr id="14" name="矩形 13"/>
          <p:cNvSpPr/>
          <p:nvPr/>
        </p:nvSpPr>
        <p:spPr>
          <a:xfrm>
            <a:off x="6372200" y="3723878"/>
            <a:ext cx="2260781" cy="757130"/>
          </a:xfrm>
          <a:prstGeom prst="rect">
            <a:avLst/>
          </a:prstGeom>
        </p:spPr>
        <p:txBody>
          <a:bodyPr wrap="square">
            <a:spAutoFit/>
          </a:bodyPr>
          <a:lstStyle/>
          <a:p>
            <a:pPr>
              <a:lnSpc>
                <a:spcPct val="135000"/>
              </a:lnSpc>
            </a:pPr>
            <a:r>
              <a:rPr lang="zh-CN" altLang="en-US" sz="1600" dirty="0">
                <a:solidFill>
                  <a:schemeClr val="bg1">
                    <a:lumMod val="50000"/>
                  </a:schemeClr>
                </a:solidFill>
                <a:latin typeface="微软雅黑" pitchFamily="34" charset="-122"/>
                <a:ea typeface="微软雅黑" pitchFamily="34" charset="-122"/>
              </a:rPr>
              <a:t>对某图层上对象的修改，不会影响到其他图层。</a:t>
            </a:r>
            <a:endParaRPr lang="en-US" altLang="zh-CN" sz="1600" dirty="0">
              <a:solidFill>
                <a:schemeClr val="bg1">
                  <a:lumMod val="50000"/>
                </a:schemeClr>
              </a:solidFill>
              <a:latin typeface="微软雅黑" pitchFamily="34" charset="-122"/>
              <a:ea typeface="微软雅黑" pitchFamily="34" charset="-122"/>
            </a:endParaRPr>
          </a:p>
        </p:txBody>
      </p:sp>
      <p:sp>
        <p:nvSpPr>
          <p:cNvPr id="11"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pic>
        <p:nvPicPr>
          <p:cNvPr id="15" name="图片 14"/>
          <p:cNvPicPr/>
          <p:nvPr/>
        </p:nvPicPr>
        <p:blipFill>
          <a:blip r:embed="rId3">
            <a:extLst>
              <a:ext uri="{28A0092B-C50C-407E-A947-70E740481C1C}">
                <a14:useLocalDpi xmlns:a14="http://schemas.microsoft.com/office/drawing/2010/main" val="0"/>
              </a:ext>
            </a:extLst>
          </a:blip>
          <a:stretch>
            <a:fillRect/>
          </a:stretch>
        </p:blipFill>
        <p:spPr>
          <a:xfrm>
            <a:off x="2742043" y="3507854"/>
            <a:ext cx="3372577" cy="1419622"/>
          </a:xfrm>
          <a:prstGeom prst="rect">
            <a:avLst/>
          </a:prstGeom>
        </p:spPr>
      </p:pic>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71190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70253"/>
            <a:ext cx="7920880" cy="108952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tx1">
                    <a:lumMod val="65000"/>
                    <a:lumOff val="35000"/>
                  </a:schemeClr>
                </a:solidFill>
                <a:latin typeface="微软雅黑" pitchFamily="34" charset="-122"/>
                <a:ea typeface="微软雅黑" pitchFamily="34" charset="-122"/>
              </a:rPr>
              <a:t>常用工具的使用：</a:t>
            </a:r>
            <a:endParaRPr lang="en-US" altLang="zh-CN" sz="1600" dirty="0">
              <a:solidFill>
                <a:schemeClr val="tx1">
                  <a:lumMod val="65000"/>
                  <a:lumOff val="35000"/>
                </a:schemeClr>
              </a:solidFill>
              <a:latin typeface="微软雅黑" pitchFamily="34" charset="-122"/>
              <a:ea typeface="微软雅黑" pitchFamily="34" charset="-122"/>
            </a:endParaRPr>
          </a:p>
          <a:p>
            <a:pPr marL="342900" indent="-342900">
              <a:lnSpc>
                <a:spcPct val="135000"/>
              </a:lnSpc>
              <a:buFont typeface="Wingdings" panose="05000000000000000000" pitchFamily="2" charset="2"/>
              <a:buChar char="l"/>
            </a:pPr>
            <a:r>
              <a:rPr lang="zh-CN" altLang="en-US" sz="1600" dirty="0">
                <a:solidFill>
                  <a:schemeClr val="tx1">
                    <a:lumMod val="65000"/>
                    <a:lumOff val="35000"/>
                  </a:schemeClr>
                </a:solidFill>
                <a:latin typeface="微软雅黑" pitchFamily="34" charset="-122"/>
                <a:ea typeface="微软雅黑" pitchFamily="34" charset="-122"/>
              </a:rPr>
              <a:t>文字工具的使用：</a:t>
            </a:r>
            <a:endParaRPr lang="en-US" altLang="zh-CN" sz="1600" dirty="0">
              <a:solidFill>
                <a:schemeClr val="tx1">
                  <a:lumMod val="65000"/>
                  <a:lumOff val="35000"/>
                </a:schemeClr>
              </a:solidFill>
              <a:latin typeface="微软雅黑" pitchFamily="34" charset="-122"/>
              <a:ea typeface="微软雅黑" pitchFamily="34" charset="-122"/>
            </a:endParaRPr>
          </a:p>
          <a:p>
            <a:pPr marL="342900" indent="-342900">
              <a:lnSpc>
                <a:spcPct val="135000"/>
              </a:lnSpc>
              <a:buFont typeface="Wingdings" panose="05000000000000000000" pitchFamily="2" charset="2"/>
              <a:buChar char="l"/>
            </a:pPr>
            <a:r>
              <a:rPr lang="zh-CN" altLang="en-US" sz="1600" dirty="0">
                <a:solidFill>
                  <a:schemeClr val="tx1">
                    <a:lumMod val="65000"/>
                    <a:lumOff val="35000"/>
                  </a:schemeClr>
                </a:solidFill>
                <a:latin typeface="微软雅黑" pitchFamily="34" charset="-122"/>
                <a:ea typeface="微软雅黑" pitchFamily="34" charset="-122"/>
              </a:rPr>
              <a:t>图像色彩的调整：</a:t>
            </a:r>
            <a:endParaRPr lang="en-US" altLang="zh-CN" sz="1600" dirty="0">
              <a:solidFill>
                <a:schemeClr val="tx1">
                  <a:lumMod val="65000"/>
                  <a:lumOff val="35000"/>
                </a:schemeClr>
              </a:solidFill>
              <a:latin typeface="微软雅黑" pitchFamily="34" charset="-122"/>
              <a:ea typeface="微软雅黑" pitchFamily="34" charset="-122"/>
            </a:endParaRPr>
          </a:p>
        </p:txBody>
      </p:sp>
      <p:sp>
        <p:nvSpPr>
          <p:cNvPr id="8" name="Rectangle 2"/>
          <p:cNvSpPr>
            <a:spLocks noGrp="1" noChangeArrowheads="1"/>
          </p:cNvSpPr>
          <p:nvPr>
            <p:ph type="title"/>
          </p:nvPr>
        </p:nvSpPr>
        <p:spPr>
          <a:xfrm>
            <a:off x="432495" y="1221879"/>
            <a:ext cx="2172369"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上机实践一</a:t>
            </a:r>
          </a:p>
        </p:txBody>
      </p:sp>
      <p:sp>
        <p:nvSpPr>
          <p:cNvPr id="14" name="Rectangle 10"/>
          <p:cNvSpPr>
            <a:spLocks noChangeArrowheads="1"/>
          </p:cNvSpPr>
          <p:nvPr/>
        </p:nvSpPr>
        <p:spPr bwMode="auto">
          <a:xfrm>
            <a:off x="3203849" y="2062911"/>
            <a:ext cx="5328592" cy="50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35000"/>
              </a:lnSpc>
            </a:pPr>
            <a:r>
              <a:rPr lang="zh-CN" altLang="en-US" sz="2000" dirty="0">
                <a:solidFill>
                  <a:srgbClr val="808080"/>
                </a:solidFill>
                <a:latin typeface="幼圆" pitchFamily="49" charset="-122"/>
                <a:ea typeface="幼圆" pitchFamily="49" charset="-122"/>
                <a:sym typeface="Webdings" pitchFamily="18" charset="2"/>
              </a:rPr>
              <a:t>   </a:t>
            </a:r>
            <a:r>
              <a:rPr lang="zh-CN" altLang="en-US" sz="1600" dirty="0">
                <a:solidFill>
                  <a:schemeClr val="bg1">
                    <a:lumMod val="50000"/>
                  </a:schemeClr>
                </a:solidFill>
                <a:latin typeface="微软雅黑" pitchFamily="34" charset="-122"/>
                <a:ea typeface="微软雅黑" pitchFamily="34" charset="-122"/>
                <a:sym typeface="Webdings" pitchFamily="18" charset="2"/>
              </a:rPr>
              <a:t>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》P73-P79</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pic>
        <p:nvPicPr>
          <p:cNvPr id="11" name="图片 10"/>
          <p:cNvPicPr/>
          <p:nvPr/>
        </p:nvPicPr>
        <p:blipFill>
          <a:blip r:embed="rId3" cstate="print">
            <a:extLst>
              <a:ext uri="{28A0092B-C50C-407E-A947-70E740481C1C}">
                <a14:useLocalDpi xmlns:a14="http://schemas.microsoft.com/office/drawing/2010/main" val="0"/>
              </a:ext>
            </a:extLst>
          </a:blip>
          <a:stretch>
            <a:fillRect/>
          </a:stretch>
        </p:blipFill>
        <p:spPr>
          <a:xfrm>
            <a:off x="755576" y="2934734"/>
            <a:ext cx="2304256" cy="1423317"/>
          </a:xfrm>
          <a:prstGeom prst="rect">
            <a:avLst/>
          </a:prstGeom>
        </p:spPr>
      </p:pic>
      <p:pic>
        <p:nvPicPr>
          <p:cNvPr id="13" name="图片 12"/>
          <p:cNvPicPr/>
          <p:nvPr/>
        </p:nvPicPr>
        <p:blipFill>
          <a:blip r:embed="rId4" cstate="print">
            <a:extLst>
              <a:ext uri="{28A0092B-C50C-407E-A947-70E740481C1C}">
                <a14:useLocalDpi xmlns:a14="http://schemas.microsoft.com/office/drawing/2010/main" val="0"/>
              </a:ext>
            </a:extLst>
          </a:blip>
          <a:stretch>
            <a:fillRect/>
          </a:stretch>
        </p:blipFill>
        <p:spPr>
          <a:xfrm>
            <a:off x="2218078" y="3703696"/>
            <a:ext cx="2210254" cy="1316326"/>
          </a:xfrm>
          <a:prstGeom prst="rect">
            <a:avLst/>
          </a:prstGeom>
        </p:spPr>
      </p:pic>
      <p:pic>
        <p:nvPicPr>
          <p:cNvPr id="15" name="图片 14"/>
          <p:cNvPicPr/>
          <p:nvPr/>
        </p:nvPicPr>
        <p:blipFill>
          <a:blip r:embed="rId5" cstate="print">
            <a:extLst>
              <a:ext uri="{28A0092B-C50C-407E-A947-70E740481C1C}">
                <a14:useLocalDpi xmlns:a14="http://schemas.microsoft.com/office/drawing/2010/main" val="0"/>
              </a:ext>
            </a:extLst>
          </a:blip>
          <a:stretch>
            <a:fillRect/>
          </a:stretch>
        </p:blipFill>
        <p:spPr>
          <a:xfrm>
            <a:off x="4211960" y="2934734"/>
            <a:ext cx="2304256" cy="1446090"/>
          </a:xfrm>
          <a:prstGeom prst="rect">
            <a:avLst/>
          </a:prstGeom>
        </p:spPr>
      </p:pic>
      <p:pic>
        <p:nvPicPr>
          <p:cNvPr id="16" name="图片 15"/>
          <p:cNvPicPr/>
          <p:nvPr/>
        </p:nvPicPr>
        <p:blipFill>
          <a:blip r:embed="rId6" cstate="print">
            <a:extLst>
              <a:ext uri="{28A0092B-C50C-407E-A947-70E740481C1C}">
                <a14:useLocalDpi xmlns:a14="http://schemas.microsoft.com/office/drawing/2010/main" val="0"/>
              </a:ext>
            </a:extLst>
          </a:blip>
          <a:stretch>
            <a:fillRect/>
          </a:stretch>
        </p:blipFill>
        <p:spPr>
          <a:xfrm>
            <a:off x="6299698" y="3501526"/>
            <a:ext cx="2304256" cy="1512168"/>
          </a:xfrm>
          <a:prstGeom prst="rect">
            <a:avLst/>
          </a:prstGeom>
        </p:spPr>
      </p:pic>
      <p:sp>
        <p:nvSpPr>
          <p:cNvPr id="18" name="矩形 1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424602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79662"/>
            <a:ext cx="7848872" cy="2585323"/>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dirty="0">
                <a:solidFill>
                  <a:srgbClr val="00B0F0"/>
                </a:solidFill>
                <a:latin typeface="微软雅黑" pitchFamily="34" charset="-122"/>
                <a:ea typeface="微软雅黑" pitchFamily="34" charset="-122"/>
              </a:rPr>
              <a:t>媒体：</a:t>
            </a:r>
            <a:r>
              <a:rPr lang="zh-CN" altLang="en-US" dirty="0">
                <a:solidFill>
                  <a:schemeClr val="bg1">
                    <a:lumMod val="50000"/>
                  </a:schemeClr>
                </a:solidFill>
                <a:latin typeface="微软雅黑" pitchFamily="34" charset="-122"/>
                <a:ea typeface="微软雅黑" pitchFamily="34" charset="-122"/>
              </a:rPr>
              <a:t>传播信息的媒介，通俗的说就是宣传的载体或平台，能为信息的传播提供平台的就可以称为媒体。</a:t>
            </a:r>
            <a:endParaRPr lang="en-US" altLang="zh-CN" dirty="0">
              <a:solidFill>
                <a:schemeClr val="bg1">
                  <a:lumMod val="50000"/>
                </a:schemeClr>
              </a:solidFill>
              <a:latin typeface="微软雅黑" pitchFamily="34" charset="-122"/>
              <a:ea typeface="微软雅黑" pitchFamily="34" charset="-122"/>
            </a:endParaRPr>
          </a:p>
          <a:p>
            <a:pPr marL="342900" indent="-342900">
              <a:lnSpc>
                <a:spcPct val="150000"/>
              </a:lnSpc>
              <a:buFont typeface="Wingdings" panose="05000000000000000000" pitchFamily="2" charset="2"/>
              <a:buChar char="l"/>
            </a:pPr>
            <a:r>
              <a:rPr lang="zh-CN" altLang="en-US" dirty="0">
                <a:solidFill>
                  <a:srgbClr val="00B0F0"/>
                </a:solidFill>
                <a:latin typeface="微软雅黑" pitchFamily="34" charset="-122"/>
                <a:ea typeface="微软雅黑" pitchFamily="34" charset="-122"/>
              </a:rPr>
              <a:t>多媒体：</a:t>
            </a:r>
            <a:r>
              <a:rPr lang="zh-CN" altLang="en-US" dirty="0">
                <a:solidFill>
                  <a:schemeClr val="bg1">
                    <a:lumMod val="50000"/>
                  </a:schemeClr>
                </a:solidFill>
                <a:latin typeface="微软雅黑" pitchFamily="34" charset="-122"/>
                <a:ea typeface="微软雅黑" pitchFamily="34" charset="-122"/>
              </a:rPr>
              <a:t>由两个或两个以上单媒体组合而成，是把多种媒体（文字、声音、图形、图像、动画、视频等）集成在一起而产生的一种传播和表现信息的载体。</a:t>
            </a:r>
            <a:endParaRPr lang="en-US" altLang="zh-CN" dirty="0">
              <a:solidFill>
                <a:schemeClr val="bg1">
                  <a:lumMod val="50000"/>
                </a:schemeClr>
              </a:solidFill>
              <a:latin typeface="微软雅黑" pitchFamily="34" charset="-122"/>
              <a:ea typeface="微软雅黑" pitchFamily="34" charset="-122"/>
            </a:endParaRPr>
          </a:p>
          <a:p>
            <a:pPr marL="342900" indent="-342900">
              <a:lnSpc>
                <a:spcPct val="150000"/>
              </a:lnSpc>
              <a:buFont typeface="Wingdings" panose="05000000000000000000" pitchFamily="2" charset="2"/>
              <a:buChar char="l"/>
            </a:pPr>
            <a:r>
              <a:rPr lang="zh-CN" altLang="en-US" dirty="0">
                <a:solidFill>
                  <a:srgbClr val="00B0F0"/>
                </a:solidFill>
                <a:latin typeface="微软雅黑" pitchFamily="34" charset="-122"/>
                <a:ea typeface="微软雅黑" pitchFamily="34" charset="-122"/>
              </a:rPr>
              <a:t>多媒体技术：</a:t>
            </a:r>
            <a:r>
              <a:rPr lang="zh-CN" altLang="en-US" dirty="0">
                <a:solidFill>
                  <a:schemeClr val="bg1">
                    <a:lumMod val="50000"/>
                  </a:schemeClr>
                </a:solidFill>
                <a:latin typeface="微软雅黑" pitchFamily="34" charset="-122"/>
                <a:ea typeface="微软雅黑" pitchFamily="34" charset="-122"/>
              </a:rPr>
              <a:t>利用计算机综合处理图、文、声、像等信息的技术。</a:t>
            </a:r>
          </a:p>
        </p:txBody>
      </p:sp>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5.1.1 </a:t>
            </a:r>
            <a:r>
              <a:rPr lang="zh-CN" altLang="en-US" sz="2000" dirty="0">
                <a:solidFill>
                  <a:schemeClr val="tx1">
                    <a:lumMod val="85000"/>
                    <a:lumOff val="15000"/>
                  </a:schemeClr>
                </a:solidFill>
                <a:latin typeface="微软雅黑" pitchFamily="34" charset="-122"/>
                <a:ea typeface="微软雅黑" pitchFamily="34" charset="-122"/>
              </a:rPr>
              <a:t>多媒体与多媒体技术</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5" name="矩形 4"/>
          <p:cNvSpPr/>
          <p:nvPr/>
        </p:nvSpPr>
        <p:spPr>
          <a:xfrm>
            <a:off x="1355290" y="271267"/>
            <a:ext cx="3350597"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5.1 </a:t>
            </a:r>
            <a:r>
              <a:rPr lang="zh-CN" altLang="en-US" sz="2800" b="1" dirty="0">
                <a:solidFill>
                  <a:srgbClr val="FF6600"/>
                </a:solidFill>
                <a:latin typeface="微软雅黑" pitchFamily="34" charset="-122"/>
                <a:ea typeface="微软雅黑" pitchFamily="34" charset="-122"/>
              </a:rPr>
              <a:t>多媒体技术概述</a:t>
            </a:r>
          </a:p>
        </p:txBody>
      </p:sp>
    </p:spTree>
    <p:extLst>
      <p:ext uri="{BB962C8B-B14F-4D97-AF65-F5344CB8AC3E}">
        <p14:creationId xmlns:p14="http://schemas.microsoft.com/office/powerpoint/2010/main" val="1663393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434232"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实验拓展一</a:t>
            </a:r>
          </a:p>
        </p:txBody>
      </p:sp>
      <p:sp>
        <p:nvSpPr>
          <p:cNvPr id="14" name="Rectangle 10"/>
          <p:cNvSpPr>
            <a:spLocks noChangeArrowheads="1"/>
          </p:cNvSpPr>
          <p:nvPr/>
        </p:nvSpPr>
        <p:spPr bwMode="auto">
          <a:xfrm>
            <a:off x="755576" y="1635308"/>
            <a:ext cx="6694117"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》P79-80</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1" name="Rectangle 10"/>
          <p:cNvSpPr>
            <a:spLocks noChangeArrowheads="1"/>
          </p:cNvSpPr>
          <p:nvPr/>
        </p:nvSpPr>
        <p:spPr bwMode="auto">
          <a:xfrm>
            <a:off x="3528131" y="2582324"/>
            <a:ext cx="2160240"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将台阶上的人去除。</a:t>
            </a:r>
          </a:p>
        </p:txBody>
      </p:sp>
      <p:sp>
        <p:nvSpPr>
          <p:cNvPr id="13" name="Rectangle 10"/>
          <p:cNvSpPr>
            <a:spLocks noChangeArrowheads="1"/>
          </p:cNvSpPr>
          <p:nvPr/>
        </p:nvSpPr>
        <p:spPr bwMode="auto">
          <a:xfrm>
            <a:off x="5382090" y="3520239"/>
            <a:ext cx="342038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2000" dirty="0">
                <a:solidFill>
                  <a:schemeClr val="tx1">
                    <a:lumMod val="75000"/>
                    <a:lumOff val="25000"/>
                  </a:schemeClr>
                </a:solidFill>
                <a:latin typeface="幼圆" pitchFamily="49" charset="-122"/>
                <a:ea typeface="幼圆" pitchFamily="49" charset="-122"/>
                <a:sym typeface="Webdings" pitchFamily="18" charset="2"/>
              </a:rPr>
              <a:t>    </a:t>
            </a:r>
            <a:r>
              <a:rPr lang="zh-CN" altLang="en-US" sz="1600" dirty="0">
                <a:solidFill>
                  <a:schemeClr val="bg1">
                    <a:lumMod val="50000"/>
                  </a:schemeClr>
                </a:solidFill>
                <a:latin typeface="微软雅黑" pitchFamily="34" charset="-122"/>
                <a:ea typeface="微软雅黑" pitchFamily="34" charset="-122"/>
                <a:sym typeface="Webdings" pitchFamily="18" charset="2"/>
              </a:rPr>
              <a:t>利用各类工具和图层合成图像</a:t>
            </a:r>
          </a:p>
        </p:txBody>
      </p:sp>
      <p:sp>
        <p:nvSpPr>
          <p:cNvPr id="15" name="Rectangle 10"/>
          <p:cNvSpPr>
            <a:spLocks noChangeArrowheads="1"/>
          </p:cNvSpPr>
          <p:nvPr/>
        </p:nvSpPr>
        <p:spPr bwMode="auto">
          <a:xfrm>
            <a:off x="971600" y="3939902"/>
            <a:ext cx="2016224" cy="78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合成图像，并更改车身颜色</a:t>
            </a:r>
          </a:p>
        </p:txBody>
      </p:sp>
      <p:pic>
        <p:nvPicPr>
          <p:cNvPr id="17" name="图片 16"/>
          <p:cNvPicPr/>
          <p:nvPr/>
        </p:nvPicPr>
        <p:blipFill>
          <a:blip r:embed="rId3" cstate="print">
            <a:extLst>
              <a:ext uri="{28A0092B-C50C-407E-A947-70E740481C1C}">
                <a14:useLocalDpi xmlns:a14="http://schemas.microsoft.com/office/drawing/2010/main" val="0"/>
              </a:ext>
            </a:extLst>
          </a:blip>
          <a:stretch>
            <a:fillRect/>
          </a:stretch>
        </p:blipFill>
        <p:spPr>
          <a:xfrm>
            <a:off x="798505" y="2091333"/>
            <a:ext cx="2549359" cy="1419668"/>
          </a:xfrm>
          <a:prstGeom prst="rect">
            <a:avLst/>
          </a:prstGeom>
        </p:spPr>
      </p:pic>
      <p:pic>
        <p:nvPicPr>
          <p:cNvPr id="18" name="图片 17"/>
          <p:cNvPicPr/>
          <p:nvPr/>
        </p:nvPicPr>
        <p:blipFill>
          <a:blip r:embed="rId4" cstate="print">
            <a:extLst>
              <a:ext uri="{28A0092B-C50C-407E-A947-70E740481C1C}">
                <a14:useLocalDpi xmlns:a14="http://schemas.microsoft.com/office/drawing/2010/main" val="0"/>
              </a:ext>
            </a:extLst>
          </a:blip>
          <a:stretch>
            <a:fillRect/>
          </a:stretch>
        </p:blipFill>
        <p:spPr>
          <a:xfrm>
            <a:off x="5940152" y="2175726"/>
            <a:ext cx="2304256" cy="1344513"/>
          </a:xfrm>
          <a:prstGeom prst="rect">
            <a:avLst/>
          </a:prstGeom>
        </p:spPr>
      </p:pic>
      <p:pic>
        <p:nvPicPr>
          <p:cNvPr id="19" name="图片 18"/>
          <p:cNvPicPr/>
          <p:nvPr/>
        </p:nvPicPr>
        <p:blipFill>
          <a:blip r:embed="rId5" cstate="print">
            <a:extLst>
              <a:ext uri="{28A0092B-C50C-407E-A947-70E740481C1C}">
                <a14:useLocalDpi xmlns:a14="http://schemas.microsoft.com/office/drawing/2010/main" val="0"/>
              </a:ext>
            </a:extLst>
          </a:blip>
          <a:stretch>
            <a:fillRect/>
          </a:stretch>
        </p:blipFill>
        <p:spPr>
          <a:xfrm>
            <a:off x="2992678" y="3651870"/>
            <a:ext cx="2756719" cy="1360805"/>
          </a:xfrm>
          <a:prstGeom prst="rect">
            <a:avLst/>
          </a:prstGeom>
        </p:spPr>
      </p:pic>
      <p:sp>
        <p:nvSpPr>
          <p:cNvPr id="20" name="矩形 19"/>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687144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图层的操作</a:t>
            </a:r>
            <a:endParaRPr lang="en-US" altLang="zh-CN" sz="2000" dirty="0">
              <a:solidFill>
                <a:srgbClr val="00B0F0"/>
              </a:solidFill>
              <a:latin typeface="微软雅黑" pitchFamily="34" charset="-122"/>
              <a:ea typeface="微软雅黑" pitchFamily="34" charset="-122"/>
            </a:endParaRPr>
          </a:p>
        </p:txBody>
      </p:sp>
      <p:sp>
        <p:nvSpPr>
          <p:cNvPr id="13" name="矩形 12"/>
          <p:cNvSpPr/>
          <p:nvPr/>
        </p:nvSpPr>
        <p:spPr>
          <a:xfrm>
            <a:off x="901426" y="2241034"/>
            <a:ext cx="4246638" cy="1338828"/>
          </a:xfrm>
          <a:prstGeom prst="rect">
            <a:avLst/>
          </a:prstGeom>
        </p:spPr>
        <p:txBody>
          <a:bodyPr wrap="square">
            <a:spAutoFit/>
          </a:bodyPr>
          <a:lstStyle/>
          <a:p>
            <a:pPr marL="342900" indent="-342900">
              <a:lnSpc>
                <a:spcPct val="150000"/>
              </a:lnSpc>
              <a:buFont typeface="Wingdings"/>
              <a:buChar char="S"/>
            </a:pPr>
            <a:r>
              <a:rPr lang="zh-CN" altLang="en-US" dirty="0">
                <a:solidFill>
                  <a:srgbClr val="00B0F0"/>
                </a:solidFill>
                <a:latin typeface="微软雅黑" pitchFamily="34" charset="-122"/>
                <a:ea typeface="微软雅黑" pitchFamily="34" charset="-122"/>
              </a:rPr>
              <a:t>图层样式：</a:t>
            </a:r>
            <a:r>
              <a:rPr lang="zh-CN" altLang="en-US" dirty="0">
                <a:solidFill>
                  <a:schemeClr val="bg1">
                    <a:lumMod val="50000"/>
                  </a:schemeClr>
                </a:solidFill>
                <a:latin typeface="微软雅黑" pitchFamily="34" charset="-122"/>
                <a:ea typeface="微软雅黑" pitchFamily="34" charset="-122"/>
              </a:rPr>
              <a:t>图层样式可以改变图层中对象的一些效果，比如投影、斜面浮雕效果、发光、渐变叠加等。</a:t>
            </a:r>
            <a:endParaRPr lang="en-US" altLang="zh-CN" dirty="0">
              <a:solidFill>
                <a:schemeClr val="bg1">
                  <a:lumMod val="50000"/>
                </a:schemeClr>
              </a:solidFill>
              <a:latin typeface="微软雅黑" pitchFamily="34" charset="-122"/>
              <a:ea typeface="微软雅黑" pitchFamily="34" charset="-122"/>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226343"/>
            <a:ext cx="3236950" cy="199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901426" y="3964756"/>
            <a:ext cx="5542782" cy="464999"/>
          </a:xfrm>
          <a:prstGeom prst="rect">
            <a:avLst/>
          </a:prstGeom>
        </p:spPr>
        <p:txBody>
          <a:bodyPr wrap="square">
            <a:spAutoFit/>
          </a:bodyPr>
          <a:lstStyle/>
          <a:p>
            <a:pPr marL="342900" indent="-342900">
              <a:lnSpc>
                <a:spcPct val="135000"/>
              </a:lnSpc>
              <a:buFont typeface="Wingdings"/>
              <a:buChar char="S"/>
            </a:pPr>
            <a:r>
              <a:rPr lang="zh-CN" altLang="en-US" dirty="0">
                <a:solidFill>
                  <a:srgbClr val="00B0F0"/>
                </a:solidFill>
                <a:latin typeface="微软雅黑" pitchFamily="34" charset="-122"/>
                <a:ea typeface="微软雅黑" pitchFamily="34" charset="-122"/>
              </a:rPr>
              <a:t>图层模式：</a:t>
            </a:r>
            <a:r>
              <a:rPr lang="zh-CN" altLang="en-US" dirty="0">
                <a:solidFill>
                  <a:schemeClr val="bg1">
                    <a:lumMod val="50000"/>
                  </a:schemeClr>
                </a:solidFill>
                <a:latin typeface="微软雅黑" pitchFamily="34" charset="-122"/>
                <a:ea typeface="微软雅黑" pitchFamily="34" charset="-122"/>
              </a:rPr>
              <a:t>也被称为图层混合模式</a:t>
            </a:r>
            <a:endParaRPr lang="en-US" altLang="zh-CN" dirty="0">
              <a:solidFill>
                <a:schemeClr val="bg1">
                  <a:lumMod val="50000"/>
                </a:schemeClr>
              </a:solidFill>
              <a:latin typeface="微软雅黑" pitchFamily="34" charset="-122"/>
              <a:ea typeface="微软雅黑" pitchFamily="34" charset="-122"/>
            </a:endParaRPr>
          </a:p>
        </p:txBody>
      </p:sp>
      <p:sp>
        <p:nvSpPr>
          <p:cNvPr id="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343237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39552" y="1779662"/>
            <a:ext cx="7631014" cy="881780"/>
          </a:xfrm>
          <a:prstGeom prst="rect">
            <a:avLst/>
          </a:prstGeom>
        </p:spPr>
        <p:txBody>
          <a:bodyPr wrap="square">
            <a:spAutoFit/>
          </a:bodyPr>
          <a:lstStyle/>
          <a:p>
            <a:pPr marL="342900" indent="-342900">
              <a:lnSpc>
                <a:spcPct val="135000"/>
              </a:lnSpc>
              <a:buFont typeface="Wingdings"/>
              <a:buChar char="S"/>
            </a:pPr>
            <a:r>
              <a:rPr lang="zh-CN" altLang="en-US" sz="2000" dirty="0">
                <a:solidFill>
                  <a:srgbClr val="00B0F0"/>
                </a:solidFill>
                <a:latin typeface="微软雅黑" pitchFamily="34" charset="-122"/>
                <a:ea typeface="微软雅黑" pitchFamily="34" charset="-122"/>
              </a:rPr>
              <a:t>图层蒙版：</a:t>
            </a:r>
            <a:r>
              <a:rPr lang="zh-CN" altLang="en-US" dirty="0">
                <a:solidFill>
                  <a:schemeClr val="bg1">
                    <a:lumMod val="50000"/>
                  </a:schemeClr>
                </a:solidFill>
                <a:latin typeface="微软雅黑" pitchFamily="34" charset="-122"/>
                <a:ea typeface="微软雅黑" pitchFamily="34" charset="-122"/>
              </a:rPr>
              <a:t>与文档具有相同分辨率的</a:t>
            </a:r>
            <a:r>
              <a:rPr lang="en-US" altLang="zh-CN" dirty="0">
                <a:solidFill>
                  <a:schemeClr val="bg1">
                    <a:lumMod val="50000"/>
                  </a:schemeClr>
                </a:solidFill>
                <a:latin typeface="微软雅黑" pitchFamily="34" charset="-122"/>
                <a:ea typeface="微软雅黑" pitchFamily="34" charset="-122"/>
              </a:rPr>
              <a:t>256</a:t>
            </a:r>
            <a:r>
              <a:rPr lang="zh-CN" altLang="en-US" dirty="0">
                <a:solidFill>
                  <a:schemeClr val="bg1">
                    <a:lumMod val="50000"/>
                  </a:schemeClr>
                </a:solidFill>
                <a:latin typeface="微软雅黑" pitchFamily="34" charset="-122"/>
                <a:ea typeface="微软雅黑" pitchFamily="34" charset="-122"/>
              </a:rPr>
              <a:t>级色阶灰度图像，主要可用于合成图像，或艺术效果的设置。</a:t>
            </a:r>
            <a:endParaRPr lang="en-US" altLang="zh-CN" dirty="0">
              <a:solidFill>
                <a:schemeClr val="bg1">
                  <a:lumMod val="50000"/>
                </a:schemeClr>
              </a:solidFill>
              <a:latin typeface="微软雅黑" pitchFamily="34" charset="-122"/>
              <a:ea typeface="微软雅黑" pitchFamily="34" charset="-122"/>
            </a:endParaRPr>
          </a:p>
        </p:txBody>
      </p:sp>
      <p:sp>
        <p:nvSpPr>
          <p:cNvPr id="3" name="矩形 2"/>
          <p:cNvSpPr/>
          <p:nvPr/>
        </p:nvSpPr>
        <p:spPr>
          <a:xfrm>
            <a:off x="827584" y="2787774"/>
            <a:ext cx="3674291" cy="1569660"/>
          </a:xfrm>
          <a:prstGeom prst="rect">
            <a:avLst/>
          </a:prstGeom>
        </p:spPr>
        <p:txBody>
          <a:bodyPr wrap="square">
            <a:spAutoFit/>
          </a:bodyPr>
          <a:lstStyle/>
          <a:p>
            <a:pPr>
              <a:lnSpc>
                <a:spcPct val="150000"/>
              </a:lnSpc>
            </a:pPr>
            <a:r>
              <a:rPr lang="zh-CN" altLang="zh-CN" sz="1600" dirty="0">
                <a:solidFill>
                  <a:schemeClr val="bg1">
                    <a:lumMod val="50000"/>
                  </a:schemeClr>
                </a:solidFill>
                <a:latin typeface="微软雅黑" pitchFamily="34" charset="-122"/>
                <a:ea typeface="微软雅黑" pitchFamily="34" charset="-122"/>
              </a:rPr>
              <a:t>蒙版中的</a:t>
            </a:r>
            <a:r>
              <a:rPr lang="zh-CN" altLang="zh-CN" sz="1600" dirty="0">
                <a:solidFill>
                  <a:srgbClr val="00B0F0"/>
                </a:solidFill>
                <a:latin typeface="微软雅黑" pitchFamily="34" charset="-122"/>
                <a:ea typeface="微软雅黑" pitchFamily="34" charset="-122"/>
              </a:rPr>
              <a:t>纯黑色区域</a:t>
            </a:r>
            <a:r>
              <a:rPr lang="zh-CN" altLang="zh-CN" sz="1600" dirty="0">
                <a:solidFill>
                  <a:schemeClr val="bg1">
                    <a:lumMod val="50000"/>
                  </a:schemeClr>
                </a:solidFill>
                <a:latin typeface="微软雅黑" pitchFamily="34" charset="-122"/>
                <a:ea typeface="微软雅黑" pitchFamily="34" charset="-122"/>
              </a:rPr>
              <a:t>可以遮盖当前图层中的图像；</a:t>
            </a:r>
            <a:r>
              <a:rPr lang="zh-CN" altLang="zh-CN" sz="1600" dirty="0">
                <a:solidFill>
                  <a:srgbClr val="00B0F0"/>
                </a:solidFill>
                <a:latin typeface="微软雅黑" pitchFamily="34" charset="-122"/>
                <a:ea typeface="微软雅黑" pitchFamily="34" charset="-122"/>
              </a:rPr>
              <a:t>纯白色区域</a:t>
            </a:r>
            <a:r>
              <a:rPr lang="zh-CN" altLang="zh-CN" sz="1600" dirty="0">
                <a:solidFill>
                  <a:schemeClr val="bg1">
                    <a:lumMod val="50000"/>
                  </a:schemeClr>
                </a:solidFill>
                <a:latin typeface="微软雅黑" pitchFamily="34" charset="-122"/>
                <a:ea typeface="微软雅黑" pitchFamily="34" charset="-122"/>
              </a:rPr>
              <a:t>可以遮盖下面图层中的内容；而灰色区域则呈现出不同层次的透明效果。</a:t>
            </a:r>
            <a:endParaRPr lang="zh-CN" altLang="en-US" sz="1600" dirty="0">
              <a:solidFill>
                <a:schemeClr val="bg1">
                  <a:lumMod val="50000"/>
                </a:schemeClr>
              </a:solidFill>
              <a:latin typeface="微软雅黑" pitchFamily="34" charset="-122"/>
              <a:ea typeface="微软雅黑" pitchFamily="34" charset="-122"/>
            </a:endParaRPr>
          </a:p>
        </p:txBody>
      </p:sp>
      <p:pic>
        <p:nvPicPr>
          <p:cNvPr id="11" name="图片 10"/>
          <p:cNvPicPr/>
          <p:nvPr/>
        </p:nvPicPr>
        <p:blipFill>
          <a:blip r:embed="rId3" cstate="print">
            <a:extLst>
              <a:ext uri="{28A0092B-C50C-407E-A947-70E740481C1C}">
                <a14:useLocalDpi xmlns:a14="http://schemas.microsoft.com/office/drawing/2010/main" val="0"/>
              </a:ext>
            </a:extLst>
          </a:blip>
          <a:stretch>
            <a:fillRect/>
          </a:stretch>
        </p:blipFill>
        <p:spPr>
          <a:xfrm>
            <a:off x="5368734" y="2337874"/>
            <a:ext cx="2600722" cy="1116524"/>
          </a:xfrm>
          <a:prstGeom prst="rect">
            <a:avLst/>
          </a:prstGeom>
        </p:spPr>
      </p:pic>
      <p:pic>
        <p:nvPicPr>
          <p:cNvPr id="12" name="图片 11"/>
          <p:cNvPicPr/>
          <p:nvPr/>
        </p:nvPicPr>
        <p:blipFill>
          <a:blip r:embed="rId4">
            <a:extLst>
              <a:ext uri="{28A0092B-C50C-407E-A947-70E740481C1C}">
                <a14:useLocalDpi xmlns:a14="http://schemas.microsoft.com/office/drawing/2010/main" val="0"/>
              </a:ext>
            </a:extLst>
          </a:blip>
          <a:stretch>
            <a:fillRect/>
          </a:stretch>
        </p:blipFill>
        <p:spPr>
          <a:xfrm>
            <a:off x="4572000" y="3579862"/>
            <a:ext cx="4194190" cy="1195039"/>
          </a:xfrm>
          <a:prstGeom prst="rect">
            <a:avLst/>
          </a:prstGeom>
        </p:spPr>
      </p:pic>
      <p:sp>
        <p:nvSpPr>
          <p:cNvPr id="14"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831468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文字的应用</a:t>
            </a:r>
            <a:endParaRPr lang="en-US" altLang="zh-CN" sz="2000" dirty="0">
              <a:solidFill>
                <a:srgbClr val="00B0F0"/>
              </a:solidFill>
              <a:latin typeface="微软雅黑" pitchFamily="34" charset="-122"/>
              <a:ea typeface="微软雅黑" pitchFamily="34" charset="-122"/>
            </a:endParaRPr>
          </a:p>
        </p:txBody>
      </p:sp>
      <p:sp>
        <p:nvSpPr>
          <p:cNvPr id="13" name="矩形 12"/>
          <p:cNvSpPr/>
          <p:nvPr/>
        </p:nvSpPr>
        <p:spPr>
          <a:xfrm>
            <a:off x="901426" y="2224484"/>
            <a:ext cx="7486998" cy="923330"/>
          </a:xfrm>
          <a:prstGeom prst="rect">
            <a:avLst/>
          </a:prstGeom>
        </p:spPr>
        <p:txBody>
          <a:bodyPr wrap="square">
            <a:spAutoFit/>
          </a:bodyPr>
          <a:lstStyle/>
          <a:p>
            <a:pPr>
              <a:lnSpc>
                <a:spcPct val="150000"/>
              </a:lnSpc>
            </a:pPr>
            <a:r>
              <a:rPr lang="zh-CN" altLang="en-US" dirty="0">
                <a:solidFill>
                  <a:srgbClr val="00B0F0"/>
                </a:solidFill>
                <a:latin typeface="微软雅黑" pitchFamily="34" charset="-122"/>
                <a:ea typeface="微软雅黑" pitchFamily="34" charset="-122"/>
              </a:rPr>
              <a:t>文字工具</a:t>
            </a:r>
            <a:r>
              <a:rPr lang="zh-CN" altLang="en-US" dirty="0">
                <a:solidFill>
                  <a:schemeClr val="bg1">
                    <a:lumMod val="50000"/>
                  </a:schemeClr>
                </a:solidFill>
                <a:latin typeface="微软雅黑" pitchFamily="34" charset="-122"/>
                <a:ea typeface="微软雅黑" pitchFamily="34" charset="-122"/>
              </a:rPr>
              <a:t>可以为图像添加文本，也可以利用文字的形状作为选区产生一些特殊的应用。</a:t>
            </a:r>
            <a:endParaRPr lang="en-US" altLang="zh-CN" dirty="0">
              <a:solidFill>
                <a:schemeClr val="bg1">
                  <a:lumMod val="50000"/>
                </a:schemeClr>
              </a:solidFill>
              <a:latin typeface="微软雅黑" pitchFamily="34" charset="-122"/>
              <a:ea typeface="微软雅黑" pitchFamily="34" charset="-122"/>
            </a:endParaRPr>
          </a:p>
        </p:txBody>
      </p:sp>
      <p:pic>
        <p:nvPicPr>
          <p:cNvPr id="3074" name="Picture 2" descr="3-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363838"/>
            <a:ext cx="7706348" cy="114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405992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61344"/>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滤镜的应用</a:t>
            </a:r>
            <a:endParaRPr lang="en-US" altLang="zh-CN" sz="2000" dirty="0">
              <a:solidFill>
                <a:srgbClr val="00B0F0"/>
              </a:solidFill>
              <a:latin typeface="微软雅黑" pitchFamily="34" charset="-122"/>
              <a:ea typeface="微软雅黑" pitchFamily="34" charset="-122"/>
            </a:endParaRPr>
          </a:p>
        </p:txBody>
      </p:sp>
      <p:sp>
        <p:nvSpPr>
          <p:cNvPr id="13" name="矩形 12"/>
          <p:cNvSpPr/>
          <p:nvPr/>
        </p:nvSpPr>
        <p:spPr>
          <a:xfrm>
            <a:off x="1045442" y="2224484"/>
            <a:ext cx="7486998" cy="840230"/>
          </a:xfrm>
          <a:prstGeom prst="rect">
            <a:avLst/>
          </a:prstGeom>
        </p:spPr>
        <p:txBody>
          <a:bodyPr wrap="square">
            <a:spAutoFit/>
          </a:bodyPr>
          <a:lstStyle/>
          <a:p>
            <a:pPr>
              <a:lnSpc>
                <a:spcPct val="135000"/>
              </a:lnSpc>
            </a:pPr>
            <a:r>
              <a:rPr lang="zh-CN" altLang="en-US" dirty="0">
                <a:solidFill>
                  <a:srgbClr val="00B0F0"/>
                </a:solidFill>
                <a:latin typeface="微软雅黑" pitchFamily="34" charset="-122"/>
                <a:ea typeface="微软雅黑" pitchFamily="34" charset="-122"/>
              </a:rPr>
              <a:t>滤镜</a:t>
            </a:r>
            <a:r>
              <a:rPr lang="zh-CN" altLang="en-US" dirty="0">
                <a:solidFill>
                  <a:schemeClr val="bg1">
                    <a:lumMod val="50000"/>
                  </a:schemeClr>
                </a:solidFill>
                <a:latin typeface="微软雅黑" pitchFamily="34" charset="-122"/>
                <a:ea typeface="微软雅黑" pitchFamily="34" charset="-122"/>
              </a:rPr>
              <a:t>主要是用来实现图像的各种特殊效果。比如适当的模糊，适当的扭曲，合适的艺术效果等。</a:t>
            </a:r>
            <a:endParaRPr lang="en-US" altLang="zh-CN" dirty="0">
              <a:solidFill>
                <a:schemeClr val="bg1">
                  <a:lumMod val="50000"/>
                </a:schemeClr>
              </a:solidFill>
              <a:latin typeface="微软雅黑" pitchFamily="34" charset="-122"/>
              <a:ea typeface="微软雅黑" pitchFamily="34" charset="-122"/>
            </a:endParaRPr>
          </a:p>
        </p:txBody>
      </p:sp>
      <p:sp>
        <p:nvSpPr>
          <p:cNvPr id="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5.3.2 Photoshop</a:t>
            </a:r>
            <a:r>
              <a:rPr lang="zh-CN" altLang="en-US" sz="2000" dirty="0">
                <a:solidFill>
                  <a:schemeClr val="tx1">
                    <a:lumMod val="85000"/>
                    <a:lumOff val="15000"/>
                  </a:schemeClr>
                </a:solidFill>
                <a:latin typeface="微软雅黑" pitchFamily="34" charset="-122"/>
                <a:ea typeface="微软雅黑" pitchFamily="34" charset="-122"/>
              </a:rPr>
              <a:t>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pic>
        <p:nvPicPr>
          <p:cNvPr id="11" name="图片 10"/>
          <p:cNvPicPr/>
          <p:nvPr/>
        </p:nvPicPr>
        <p:blipFill>
          <a:blip r:embed="rId3">
            <a:extLst>
              <a:ext uri="{28A0092B-C50C-407E-A947-70E740481C1C}">
                <a14:useLocalDpi xmlns:a14="http://schemas.microsoft.com/office/drawing/2010/main" val="0"/>
              </a:ext>
            </a:extLst>
          </a:blip>
          <a:stretch>
            <a:fillRect/>
          </a:stretch>
        </p:blipFill>
        <p:spPr>
          <a:xfrm>
            <a:off x="1116335" y="3398872"/>
            <a:ext cx="3095625" cy="1261110"/>
          </a:xfrm>
          <a:prstGeom prst="rect">
            <a:avLst/>
          </a:prstGeom>
        </p:spPr>
      </p:pic>
      <p:pic>
        <p:nvPicPr>
          <p:cNvPr id="12" name="图片 11"/>
          <p:cNvPicPr/>
          <p:nvPr/>
        </p:nvPicPr>
        <p:blipFill>
          <a:blip r:embed="rId4" cstate="print">
            <a:extLst>
              <a:ext uri="{28A0092B-C50C-407E-A947-70E740481C1C}">
                <a14:useLocalDpi xmlns:a14="http://schemas.microsoft.com/office/drawing/2010/main" val="0"/>
              </a:ext>
            </a:extLst>
          </a:blip>
          <a:stretch>
            <a:fillRect/>
          </a:stretch>
        </p:blipFill>
        <p:spPr>
          <a:xfrm>
            <a:off x="4932040" y="3063032"/>
            <a:ext cx="3092226" cy="1796753"/>
          </a:xfrm>
          <a:prstGeom prst="rect">
            <a:avLst/>
          </a:prstGeom>
        </p:spPr>
      </p:pic>
      <p:sp>
        <p:nvSpPr>
          <p:cNvPr id="9" name="矩形 8"/>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18274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812835"/>
            <a:ext cx="3744763" cy="39049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bg1">
                    <a:lumMod val="50000"/>
                  </a:schemeClr>
                </a:solidFill>
                <a:latin typeface="微软雅黑" pitchFamily="34" charset="-122"/>
                <a:ea typeface="微软雅黑" pitchFamily="34" charset="-122"/>
              </a:rPr>
              <a:t>图层混合模式和图层透明度</a:t>
            </a:r>
            <a:endParaRPr lang="en-US" altLang="zh-CN" sz="1600" dirty="0">
              <a:solidFill>
                <a:schemeClr val="bg1">
                  <a:lumMod val="50000"/>
                </a:schemeClr>
              </a:solidFill>
              <a:latin typeface="微软雅黑" pitchFamily="34" charset="-122"/>
              <a:ea typeface="微软雅黑" pitchFamily="34" charset="-122"/>
            </a:endParaRPr>
          </a:p>
        </p:txBody>
      </p:sp>
      <p:sp>
        <p:nvSpPr>
          <p:cNvPr id="8" name="Rectangle 2"/>
          <p:cNvSpPr>
            <a:spLocks noGrp="1" noChangeArrowheads="1"/>
          </p:cNvSpPr>
          <p:nvPr>
            <p:ph type="title"/>
          </p:nvPr>
        </p:nvSpPr>
        <p:spPr>
          <a:xfrm>
            <a:off x="432495" y="1221879"/>
            <a:ext cx="2172369"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上机实践二</a:t>
            </a:r>
          </a:p>
        </p:txBody>
      </p:sp>
      <p:sp>
        <p:nvSpPr>
          <p:cNvPr id="14" name="Rectangle 10"/>
          <p:cNvSpPr>
            <a:spLocks noChangeArrowheads="1"/>
          </p:cNvSpPr>
          <p:nvPr/>
        </p:nvSpPr>
        <p:spPr bwMode="auto">
          <a:xfrm>
            <a:off x="1835696" y="4589548"/>
            <a:ext cx="6457021" cy="4247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35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》P81-P87</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6" name="矩形 15"/>
          <p:cNvSpPr/>
          <p:nvPr/>
        </p:nvSpPr>
        <p:spPr>
          <a:xfrm>
            <a:off x="667046" y="2291815"/>
            <a:ext cx="3881255" cy="39049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bg1">
                    <a:lumMod val="50000"/>
                  </a:schemeClr>
                </a:solidFill>
                <a:latin typeface="微软雅黑" pitchFamily="34" charset="-122"/>
                <a:ea typeface="微软雅黑" pitchFamily="34" charset="-122"/>
              </a:rPr>
              <a:t>蒙版文字和图层样式的设置</a:t>
            </a:r>
          </a:p>
        </p:txBody>
      </p:sp>
      <p:sp>
        <p:nvSpPr>
          <p:cNvPr id="17" name="矩形 16"/>
          <p:cNvSpPr/>
          <p:nvPr/>
        </p:nvSpPr>
        <p:spPr>
          <a:xfrm>
            <a:off x="6444209" y="3675884"/>
            <a:ext cx="2085707" cy="42473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bg1">
                    <a:lumMod val="50000"/>
                  </a:schemeClr>
                </a:solidFill>
                <a:latin typeface="微软雅黑" pitchFamily="34" charset="-122"/>
                <a:ea typeface="微软雅黑" pitchFamily="34" charset="-122"/>
              </a:rPr>
              <a:t>图层蒙版的使用</a:t>
            </a:r>
          </a:p>
        </p:txBody>
      </p:sp>
      <p:pic>
        <p:nvPicPr>
          <p:cNvPr id="18" name="图片 17"/>
          <p:cNvPicPr/>
          <p:nvPr/>
        </p:nvPicPr>
        <p:blipFill>
          <a:blip r:embed="rId3" cstate="print">
            <a:extLst>
              <a:ext uri="{28A0092B-C50C-407E-A947-70E740481C1C}">
                <a14:useLocalDpi xmlns:a14="http://schemas.microsoft.com/office/drawing/2010/main" val="0"/>
              </a:ext>
            </a:extLst>
          </a:blip>
          <a:stretch>
            <a:fillRect/>
          </a:stretch>
        </p:blipFill>
        <p:spPr>
          <a:xfrm>
            <a:off x="3995936" y="1791803"/>
            <a:ext cx="2126357" cy="1441257"/>
          </a:xfrm>
          <a:prstGeom prst="rect">
            <a:avLst/>
          </a:prstGeom>
        </p:spPr>
      </p:pic>
      <p:pic>
        <p:nvPicPr>
          <p:cNvPr id="19" name="图片 18"/>
          <p:cNvPicPr/>
          <p:nvPr/>
        </p:nvPicPr>
        <p:blipFill>
          <a:blip r:embed="rId4" cstate="print">
            <a:extLst>
              <a:ext uri="{28A0092B-C50C-407E-A947-70E740481C1C}">
                <a14:useLocalDpi xmlns:a14="http://schemas.microsoft.com/office/drawing/2010/main" val="0"/>
              </a:ext>
            </a:extLst>
          </a:blip>
          <a:stretch>
            <a:fillRect/>
          </a:stretch>
        </p:blipFill>
        <p:spPr>
          <a:xfrm>
            <a:off x="6444209" y="1776603"/>
            <a:ext cx="2016224" cy="1371212"/>
          </a:xfrm>
          <a:prstGeom prst="rect">
            <a:avLst/>
          </a:prstGeom>
        </p:spPr>
      </p:pic>
      <p:pic>
        <p:nvPicPr>
          <p:cNvPr id="20" name="图片 19"/>
          <p:cNvPicPr/>
          <p:nvPr/>
        </p:nvPicPr>
        <p:blipFill>
          <a:blip r:embed="rId5">
            <a:extLst>
              <a:ext uri="{28A0092B-C50C-407E-A947-70E740481C1C}">
                <a14:useLocalDpi xmlns:a14="http://schemas.microsoft.com/office/drawing/2010/main" val="0"/>
              </a:ext>
            </a:extLst>
          </a:blip>
          <a:stretch>
            <a:fillRect/>
          </a:stretch>
        </p:blipFill>
        <p:spPr>
          <a:xfrm>
            <a:off x="877286" y="3350405"/>
            <a:ext cx="5274310" cy="1075690"/>
          </a:xfrm>
          <a:prstGeom prst="rect">
            <a:avLst/>
          </a:prstGeom>
        </p:spPr>
      </p:pic>
      <p:sp>
        <p:nvSpPr>
          <p:cNvPr id="13" name="矩形 12"/>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633853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931790"/>
            <a:ext cx="2865906" cy="16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p:nvPr/>
        </p:nvPicPr>
        <p:blipFill>
          <a:blip r:embed="rId4" cstate="print">
            <a:extLst>
              <a:ext uri="{28A0092B-C50C-407E-A947-70E740481C1C}">
                <a14:useLocalDpi xmlns:a14="http://schemas.microsoft.com/office/drawing/2010/main" val="0"/>
              </a:ext>
            </a:extLst>
          </a:blip>
          <a:stretch>
            <a:fillRect/>
          </a:stretch>
        </p:blipFill>
        <p:spPr>
          <a:xfrm>
            <a:off x="2175047" y="2715766"/>
            <a:ext cx="2057604" cy="1924775"/>
          </a:xfrm>
          <a:prstGeom prst="rect">
            <a:avLst/>
          </a:prstGeom>
        </p:spPr>
      </p:pic>
      <p:sp>
        <p:nvSpPr>
          <p:cNvPr id="8" name="Rectangle 2"/>
          <p:cNvSpPr>
            <a:spLocks noGrp="1" noChangeArrowheads="1"/>
          </p:cNvSpPr>
          <p:nvPr>
            <p:ph type="title"/>
          </p:nvPr>
        </p:nvSpPr>
        <p:spPr>
          <a:xfrm>
            <a:off x="432495" y="1221879"/>
            <a:ext cx="2434232"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实验拓展二</a:t>
            </a:r>
          </a:p>
        </p:txBody>
      </p:sp>
      <p:sp>
        <p:nvSpPr>
          <p:cNvPr id="14" name="Rectangle 10"/>
          <p:cNvSpPr>
            <a:spLocks noChangeArrowheads="1"/>
          </p:cNvSpPr>
          <p:nvPr/>
        </p:nvSpPr>
        <p:spPr bwMode="auto">
          <a:xfrm>
            <a:off x="1223838" y="4587974"/>
            <a:ext cx="6694117"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r>
              <a:rPr lang="zh-CN" altLang="en-US" sz="2000" dirty="0">
                <a:solidFill>
                  <a:srgbClr val="808080"/>
                </a:solidFill>
                <a:latin typeface="幼圆" pitchFamily="49" charset="-122"/>
                <a:ea typeface="幼圆" pitchFamily="49" charset="-122"/>
                <a:sym typeface="Webdings" pitchFamily="18" charset="2"/>
              </a:rPr>
              <a:t>    </a:t>
            </a:r>
            <a:r>
              <a:rPr lang="zh-CN" altLang="en-US" sz="1600" dirty="0">
                <a:solidFill>
                  <a:schemeClr val="bg1">
                    <a:lumMod val="50000"/>
                  </a:schemeClr>
                </a:solidFill>
                <a:latin typeface="微软雅黑" pitchFamily="34" charset="-122"/>
                <a:ea typeface="微软雅黑" pitchFamily="34" charset="-122"/>
                <a:sym typeface="Webdings" pitchFamily="18" charset="2"/>
              </a:rPr>
              <a:t>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》P87-89</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1" name="Rectangle 10"/>
          <p:cNvSpPr>
            <a:spLocks noChangeArrowheads="1"/>
          </p:cNvSpPr>
          <p:nvPr/>
        </p:nvSpPr>
        <p:spPr bwMode="auto">
          <a:xfrm>
            <a:off x="2495228" y="2317069"/>
            <a:ext cx="1500708"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一马当先</a:t>
            </a:r>
          </a:p>
        </p:txBody>
      </p:sp>
      <p:sp>
        <p:nvSpPr>
          <p:cNvPr id="13" name="Rectangle 10"/>
          <p:cNvSpPr>
            <a:spLocks noChangeArrowheads="1"/>
          </p:cNvSpPr>
          <p:nvPr/>
        </p:nvSpPr>
        <p:spPr bwMode="auto">
          <a:xfrm>
            <a:off x="4397832" y="3646233"/>
            <a:ext cx="1224136"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如虎添翼</a:t>
            </a:r>
          </a:p>
        </p:txBody>
      </p:sp>
      <p:sp>
        <p:nvSpPr>
          <p:cNvPr id="15" name="Rectangle 10"/>
          <p:cNvSpPr>
            <a:spLocks noChangeArrowheads="1"/>
          </p:cNvSpPr>
          <p:nvPr/>
        </p:nvSpPr>
        <p:spPr bwMode="auto">
          <a:xfrm>
            <a:off x="1023017" y="3570084"/>
            <a:ext cx="1152030"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拼图贴片</a:t>
            </a:r>
          </a:p>
        </p:txBody>
      </p:sp>
      <p:pic>
        <p:nvPicPr>
          <p:cNvPr id="16" name="图片 15"/>
          <p:cNvPicPr/>
          <p:nvPr/>
        </p:nvPicPr>
        <p:blipFill>
          <a:blip r:embed="rId5" cstate="print">
            <a:extLst>
              <a:ext uri="{28A0092B-C50C-407E-A947-70E740481C1C}">
                <a14:useLocalDpi xmlns:a14="http://schemas.microsoft.com/office/drawing/2010/main" val="0"/>
              </a:ext>
            </a:extLst>
          </a:blip>
          <a:stretch>
            <a:fillRect/>
          </a:stretch>
        </p:blipFill>
        <p:spPr>
          <a:xfrm>
            <a:off x="975624" y="1805724"/>
            <a:ext cx="1686744" cy="1521087"/>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895" y="1756708"/>
            <a:ext cx="2528703" cy="15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
          <p:cNvSpPr>
            <a:spLocks noChangeArrowheads="1"/>
          </p:cNvSpPr>
          <p:nvPr/>
        </p:nvSpPr>
        <p:spPr bwMode="auto">
          <a:xfrm>
            <a:off x="7236296" y="2160003"/>
            <a:ext cx="1500708"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保护地球</a:t>
            </a:r>
          </a:p>
        </p:txBody>
      </p:sp>
      <p:sp>
        <p:nvSpPr>
          <p:cNvPr id="21" name="矩形 20"/>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3159654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707654"/>
            <a:ext cx="3744763" cy="39049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bg1">
                    <a:lumMod val="50000"/>
                  </a:schemeClr>
                </a:solidFill>
                <a:latin typeface="微软雅黑" pitchFamily="34" charset="-122"/>
                <a:ea typeface="微软雅黑" pitchFamily="34" charset="-122"/>
              </a:rPr>
              <a:t>利用滤镜制作水中倒影</a:t>
            </a:r>
            <a:endParaRPr lang="en-US" altLang="zh-CN" sz="1600" dirty="0">
              <a:solidFill>
                <a:schemeClr val="bg1">
                  <a:lumMod val="50000"/>
                </a:schemeClr>
              </a:solidFill>
              <a:latin typeface="微软雅黑" pitchFamily="34" charset="-122"/>
              <a:ea typeface="微软雅黑" pitchFamily="34" charset="-122"/>
            </a:endParaRPr>
          </a:p>
        </p:txBody>
      </p:sp>
      <p:sp>
        <p:nvSpPr>
          <p:cNvPr id="8" name="Rectangle 2"/>
          <p:cNvSpPr>
            <a:spLocks noGrp="1" noChangeArrowheads="1"/>
          </p:cNvSpPr>
          <p:nvPr>
            <p:ph type="title"/>
          </p:nvPr>
        </p:nvSpPr>
        <p:spPr>
          <a:xfrm>
            <a:off x="432494" y="1221879"/>
            <a:ext cx="2627338"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综合上机实践</a:t>
            </a:r>
          </a:p>
        </p:txBody>
      </p:sp>
      <p:sp>
        <p:nvSpPr>
          <p:cNvPr id="14" name="Rectangle 10"/>
          <p:cNvSpPr>
            <a:spLocks noChangeArrowheads="1"/>
          </p:cNvSpPr>
          <p:nvPr/>
        </p:nvSpPr>
        <p:spPr bwMode="auto">
          <a:xfrm>
            <a:off x="1499355" y="4515966"/>
            <a:ext cx="6457021"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2000" dirty="0">
                <a:solidFill>
                  <a:srgbClr val="808080"/>
                </a:solidFill>
                <a:latin typeface="幼圆" pitchFamily="49" charset="-122"/>
                <a:ea typeface="幼圆" pitchFamily="49" charset="-122"/>
                <a:sym typeface="Webdings" pitchFamily="18" charset="2"/>
              </a:rPr>
              <a:t>    </a:t>
            </a:r>
            <a:r>
              <a:rPr lang="zh-CN" altLang="en-US" sz="1600" dirty="0">
                <a:solidFill>
                  <a:schemeClr val="bg1">
                    <a:lumMod val="50000"/>
                  </a:schemeClr>
                </a:solidFill>
                <a:latin typeface="微软雅黑" pitchFamily="34" charset="-122"/>
                <a:ea typeface="微软雅黑" pitchFamily="34" charset="-122"/>
                <a:sym typeface="Webdings" pitchFamily="18" charset="2"/>
              </a:rPr>
              <a:t>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》P89-P93</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5" name="矩形 14"/>
          <p:cNvSpPr/>
          <p:nvPr/>
        </p:nvSpPr>
        <p:spPr>
          <a:xfrm>
            <a:off x="3912078" y="1736701"/>
            <a:ext cx="4692370" cy="42473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1600" dirty="0">
                <a:solidFill>
                  <a:schemeClr val="bg1">
                    <a:lumMod val="50000"/>
                  </a:schemeClr>
                </a:solidFill>
                <a:latin typeface="微软雅黑" pitchFamily="34" charset="-122"/>
                <a:ea typeface="微软雅黑" pitchFamily="34" charset="-122"/>
              </a:rPr>
              <a:t>利用图层蒙版和滤镜制作江南古镇的宣传相框</a:t>
            </a:r>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778495" y="2174012"/>
            <a:ext cx="2713385" cy="2310355"/>
          </a:xfrm>
          <a:prstGeom prst="rect">
            <a:avLst/>
          </a:prstGeom>
        </p:spPr>
      </p:pic>
      <p:pic>
        <p:nvPicPr>
          <p:cNvPr id="17" name="图片 16"/>
          <p:cNvPicPr/>
          <p:nvPr/>
        </p:nvPicPr>
        <p:blipFill>
          <a:blip r:embed="rId4">
            <a:extLst>
              <a:ext uri="{28A0092B-C50C-407E-A947-70E740481C1C}">
                <a14:useLocalDpi xmlns:a14="http://schemas.microsoft.com/office/drawing/2010/main" val="0"/>
              </a:ext>
            </a:extLst>
          </a:blip>
          <a:stretch>
            <a:fillRect/>
          </a:stretch>
        </p:blipFill>
        <p:spPr>
          <a:xfrm>
            <a:off x="4394630" y="2202395"/>
            <a:ext cx="3561746" cy="2281971"/>
          </a:xfrm>
          <a:prstGeom prst="rect">
            <a:avLst/>
          </a:prstGeom>
        </p:spPr>
      </p:pic>
      <p:sp>
        <p:nvSpPr>
          <p:cNvPr id="11" name="矩形 10"/>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214548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434232"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实验综合拓展</a:t>
            </a:r>
          </a:p>
        </p:txBody>
      </p:sp>
      <p:sp>
        <p:nvSpPr>
          <p:cNvPr id="14" name="Rectangle 10"/>
          <p:cNvSpPr>
            <a:spLocks noChangeArrowheads="1"/>
          </p:cNvSpPr>
          <p:nvPr/>
        </p:nvSpPr>
        <p:spPr bwMode="auto">
          <a:xfrm>
            <a:off x="915587" y="3725346"/>
            <a:ext cx="3161153" cy="78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rgbClr val="808080"/>
                </a:solidFill>
                <a:latin typeface="微软雅黑" pitchFamily="34" charset="-122"/>
                <a:ea typeface="微软雅黑" pitchFamily="34" charset="-122"/>
                <a:sym typeface="Webdings" pitchFamily="18" charset="2"/>
              </a:rPr>
              <a:t>操作要求见</a:t>
            </a:r>
            <a:r>
              <a:rPr lang="en-US" altLang="zh-CN" sz="1600" dirty="0">
                <a:solidFill>
                  <a:srgbClr val="808080"/>
                </a:solidFill>
                <a:latin typeface="微软雅黑" pitchFamily="34" charset="-122"/>
                <a:ea typeface="微软雅黑" pitchFamily="34" charset="-122"/>
                <a:sym typeface="Webdings" pitchFamily="18" charset="2"/>
              </a:rPr>
              <a:t>《</a:t>
            </a:r>
            <a:r>
              <a:rPr lang="zh-CN" altLang="en-US" sz="1600" dirty="0">
                <a:solidFill>
                  <a:srgbClr val="808080"/>
                </a:solidFill>
                <a:latin typeface="微软雅黑" pitchFamily="34" charset="-122"/>
                <a:ea typeface="微软雅黑" pitchFamily="34" charset="-122"/>
                <a:sym typeface="Webdings" pitchFamily="18" charset="2"/>
              </a:rPr>
              <a:t>计算机应用基础实践指导</a:t>
            </a:r>
            <a:r>
              <a:rPr lang="en-US" altLang="zh-CN" sz="1600" dirty="0">
                <a:solidFill>
                  <a:srgbClr val="808080"/>
                </a:solidFill>
                <a:latin typeface="微软雅黑" pitchFamily="34" charset="-122"/>
                <a:ea typeface="微软雅黑" pitchFamily="34" charset="-122"/>
                <a:sym typeface="Webdings" pitchFamily="18" charset="2"/>
              </a:rPr>
              <a:t>》P94-95</a:t>
            </a:r>
            <a:endParaRPr lang="zh-CN" altLang="en-US" sz="1600" dirty="0">
              <a:solidFill>
                <a:srgbClr val="808080"/>
              </a:solidFill>
              <a:latin typeface="微软雅黑" pitchFamily="34" charset="-122"/>
              <a:ea typeface="微软雅黑" pitchFamily="34" charset="-122"/>
              <a:sym typeface="Webdings" pitchFamily="18" charset="2"/>
            </a:endParaRPr>
          </a:p>
        </p:txBody>
      </p:sp>
      <p:sp>
        <p:nvSpPr>
          <p:cNvPr id="13" name="Rectangle 10"/>
          <p:cNvSpPr>
            <a:spLocks noChangeArrowheads="1"/>
          </p:cNvSpPr>
          <p:nvPr/>
        </p:nvSpPr>
        <p:spPr bwMode="auto">
          <a:xfrm>
            <a:off x="7572738" y="2140475"/>
            <a:ext cx="1007765"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rgbClr val="808080"/>
                </a:solidFill>
                <a:latin typeface="微软雅黑" pitchFamily="34" charset="-122"/>
                <a:ea typeface="微软雅黑" pitchFamily="34" charset="-122"/>
                <a:sym typeface="Webdings" pitchFamily="18" charset="2"/>
              </a:rPr>
              <a:t>青花瓷</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11618"/>
            <a:ext cx="2686958" cy="146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792" y="3307881"/>
            <a:ext cx="2993217" cy="164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0"/>
          <p:cNvSpPr>
            <a:spLocks noChangeArrowheads="1"/>
          </p:cNvSpPr>
          <p:nvPr/>
        </p:nvSpPr>
        <p:spPr bwMode="auto">
          <a:xfrm>
            <a:off x="7236296" y="3977245"/>
            <a:ext cx="1536633"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rgbClr val="808080"/>
                </a:solidFill>
                <a:latin typeface="微软雅黑" pitchFamily="34" charset="-122"/>
                <a:ea typeface="微软雅黑" pitchFamily="34" charset="-122"/>
                <a:sym typeface="Webdings" pitchFamily="18" charset="2"/>
              </a:rPr>
              <a:t>我们的校园</a:t>
            </a:r>
          </a:p>
        </p:txBody>
      </p:sp>
      <p:pic>
        <p:nvPicPr>
          <p:cNvPr id="17" name="图片 16"/>
          <p:cNvPicPr/>
          <p:nvPr/>
        </p:nvPicPr>
        <p:blipFill>
          <a:blip r:embed="rId5">
            <a:extLst>
              <a:ext uri="{28A0092B-C50C-407E-A947-70E740481C1C}">
                <a14:useLocalDpi xmlns:a14="http://schemas.microsoft.com/office/drawing/2010/main" val="0"/>
              </a:ext>
            </a:extLst>
          </a:blip>
          <a:stretch>
            <a:fillRect/>
          </a:stretch>
        </p:blipFill>
        <p:spPr>
          <a:xfrm>
            <a:off x="906791" y="1852414"/>
            <a:ext cx="3108325" cy="1295400"/>
          </a:xfrm>
          <a:prstGeom prst="rect">
            <a:avLst/>
          </a:prstGeom>
        </p:spPr>
      </p:pic>
      <p:sp>
        <p:nvSpPr>
          <p:cNvPr id="18" name="Rectangle 10"/>
          <p:cNvSpPr>
            <a:spLocks noChangeArrowheads="1"/>
          </p:cNvSpPr>
          <p:nvPr/>
        </p:nvSpPr>
        <p:spPr bwMode="auto">
          <a:xfrm>
            <a:off x="1953891" y="3093980"/>
            <a:ext cx="1007765"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rgbClr val="808080"/>
                </a:solidFill>
                <a:latin typeface="微软雅黑" pitchFamily="34" charset="-122"/>
                <a:ea typeface="微软雅黑" pitchFamily="34" charset="-122"/>
                <a:sym typeface="Webdings" pitchFamily="18" charset="2"/>
              </a:rPr>
              <a:t>文字爆炸</a:t>
            </a:r>
          </a:p>
        </p:txBody>
      </p:sp>
      <p:sp>
        <p:nvSpPr>
          <p:cNvPr id="15" name="矩形 14"/>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5.3 </a:t>
            </a:r>
            <a:r>
              <a:rPr lang="zh-CN" altLang="en-US" sz="2800" b="1" dirty="0">
                <a:solidFill>
                  <a:srgbClr val="FF6600"/>
                </a:solidFill>
                <a:latin typeface="微软雅黑" pitchFamily="34" charset="-122"/>
                <a:ea typeface="微软雅黑" pitchFamily="34" charset="-122"/>
              </a:rPr>
              <a:t>图像处理</a:t>
            </a:r>
          </a:p>
        </p:txBody>
      </p:sp>
    </p:spTree>
    <p:extLst>
      <p:ext uri="{BB962C8B-B14F-4D97-AF65-F5344CB8AC3E}">
        <p14:creationId xmlns:p14="http://schemas.microsoft.com/office/powerpoint/2010/main" val="81068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83568" y="1734161"/>
            <a:ext cx="5832648" cy="1486561"/>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什么是动画</a:t>
            </a:r>
            <a:endParaRPr lang="en-US" altLang="zh-CN" sz="2000" dirty="0">
              <a:solidFill>
                <a:srgbClr val="00B0F0"/>
              </a:solidFill>
              <a:latin typeface="微软雅黑" pitchFamily="34" charset="-122"/>
              <a:ea typeface="微软雅黑" pitchFamily="34" charset="-122"/>
            </a:endParaRPr>
          </a:p>
          <a:p>
            <a:pPr>
              <a:lnSpc>
                <a:spcPct val="135000"/>
              </a:lnSpc>
              <a:spcBef>
                <a:spcPts val="1800"/>
              </a:spcBef>
            </a:pPr>
            <a:r>
              <a:rPr lang="zh-CN" altLang="en-US" dirty="0">
                <a:solidFill>
                  <a:schemeClr val="bg1">
                    <a:lumMod val="50000"/>
                  </a:schemeClr>
                </a:solidFill>
                <a:latin typeface="微软雅黑" pitchFamily="34" charset="-122"/>
                <a:ea typeface="微软雅黑" pitchFamily="34" charset="-122"/>
              </a:rPr>
              <a:t>       动画利用了人类眼睛的</a:t>
            </a:r>
            <a:r>
              <a:rPr lang="zh-CN" altLang="en-US" dirty="0">
                <a:solidFill>
                  <a:srgbClr val="00B0F0"/>
                </a:solidFill>
                <a:latin typeface="微软雅黑" pitchFamily="34" charset="-122"/>
                <a:ea typeface="微软雅黑" pitchFamily="34" charset="-122"/>
              </a:rPr>
              <a:t>视觉滞留效应</a:t>
            </a:r>
            <a:r>
              <a:rPr lang="zh-CN" altLang="en-US" dirty="0">
                <a:solidFill>
                  <a:schemeClr val="bg1">
                    <a:lumMod val="50000"/>
                  </a:schemeClr>
                </a:solidFill>
                <a:latin typeface="微软雅黑" pitchFamily="34" charset="-122"/>
                <a:ea typeface="微软雅黑" pitchFamily="34" charset="-122"/>
              </a:rPr>
              <a:t>。人在看物体时，物体在大脑视觉神经中的停留时间约为</a:t>
            </a:r>
            <a:r>
              <a:rPr lang="en-US" altLang="zh-CN" dirty="0">
                <a:solidFill>
                  <a:schemeClr val="bg1">
                    <a:lumMod val="50000"/>
                  </a:schemeClr>
                </a:solidFill>
                <a:latin typeface="微软雅黑" pitchFamily="34" charset="-122"/>
                <a:ea typeface="微软雅黑" pitchFamily="34" charset="-122"/>
              </a:rPr>
              <a:t>1/24</a:t>
            </a:r>
            <a:r>
              <a:rPr lang="zh-CN" altLang="en-US" dirty="0">
                <a:solidFill>
                  <a:schemeClr val="bg1">
                    <a:lumMod val="50000"/>
                  </a:schemeClr>
                </a:solidFill>
                <a:latin typeface="微软雅黑" pitchFamily="34" charset="-122"/>
                <a:ea typeface="微软雅黑" pitchFamily="34" charset="-122"/>
              </a:rPr>
              <a:t>秒。</a:t>
            </a:r>
            <a:endParaRPr lang="en-US" altLang="zh-CN" dirty="0">
              <a:solidFill>
                <a:schemeClr val="bg1">
                  <a:lumMod val="50000"/>
                </a:schemeClr>
              </a:solidFill>
              <a:latin typeface="微软雅黑" pitchFamily="34" charset="-122"/>
              <a:ea typeface="微软雅黑" pitchFamily="34" charset="-122"/>
            </a:endParaRPr>
          </a:p>
        </p:txBody>
      </p:sp>
      <p:grpSp>
        <p:nvGrpSpPr>
          <p:cNvPr id="24" name="组合 23"/>
          <p:cNvGrpSpPr/>
          <p:nvPr/>
        </p:nvGrpSpPr>
        <p:grpSpPr>
          <a:xfrm>
            <a:off x="862682" y="3723878"/>
            <a:ext cx="7372350" cy="669131"/>
            <a:chOff x="914400" y="5273675"/>
            <a:chExt cx="7372350" cy="892175"/>
          </a:xfrm>
        </p:grpSpPr>
        <p:pic>
          <p:nvPicPr>
            <p:cNvPr id="25" name="Picture 573" descr="tori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26" name="Picture 574" descr="tori0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27" name="Picture 575" descr="tori02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28" name="Picture 576" descr="tori02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29" name="Picture 577" descr="tori02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30" name="Picture 578" descr="tori02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31" name="Picture 579" descr="tori02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273675"/>
              <a:ext cx="971550" cy="892175"/>
            </a:xfrm>
            <a:prstGeom prst="rect">
              <a:avLst/>
            </a:prstGeom>
            <a:noFill/>
            <a:ln w="9525">
              <a:solidFill>
                <a:schemeClr val="hlink"/>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grpSp>
      <p:grpSp>
        <p:nvGrpSpPr>
          <p:cNvPr id="33" name="Group 580"/>
          <p:cNvGrpSpPr>
            <a:grpSpLocks/>
          </p:cNvGrpSpPr>
          <p:nvPr/>
        </p:nvGrpSpPr>
        <p:grpSpPr bwMode="auto">
          <a:xfrm>
            <a:off x="6824339" y="2419322"/>
            <a:ext cx="1357638" cy="934660"/>
            <a:chOff x="4788" y="1296"/>
            <a:chExt cx="624" cy="576"/>
          </a:xfrm>
        </p:grpSpPr>
        <p:sp>
          <p:nvSpPr>
            <p:cNvPr id="35" name="Rectangle 581"/>
            <p:cNvSpPr>
              <a:spLocks noChangeArrowheads="1"/>
            </p:cNvSpPr>
            <p:nvPr/>
          </p:nvSpPr>
          <p:spPr bwMode="auto">
            <a:xfrm>
              <a:off x="4788" y="1296"/>
              <a:ext cx="624" cy="576"/>
            </a:xfrm>
            <a:prstGeom prst="rect">
              <a:avLst/>
            </a:prstGeom>
            <a:solidFill>
              <a:schemeClr val="tx1"/>
            </a:solidFill>
            <a:ln w="9525">
              <a:solidFill>
                <a:schemeClr val="hlink"/>
              </a:solidFill>
              <a:miter lim="800000"/>
              <a:headEnd/>
              <a:tailEnd/>
            </a:ln>
            <a:effectLst>
              <a:outerShdw dist="35921" dir="2700000" algn="ctr" rotWithShape="0">
                <a:schemeClr val="tx1"/>
              </a:outerShdw>
            </a:effectLst>
          </p:spPr>
          <p:txBody>
            <a:bodyPr wrap="none" anchor="ctr"/>
            <a:lstStyle/>
            <a:p>
              <a:endParaRPr lang="zh-CN" altLang="en-US"/>
            </a:p>
          </p:txBody>
        </p:sp>
        <p:pic>
          <p:nvPicPr>
            <p:cNvPr id="36" name="Picture 582" descr="tori0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788" y="1296"/>
              <a:ext cx="612" cy="56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5.4.1 </a:t>
            </a:r>
            <a:r>
              <a:rPr lang="zh-CN" altLang="en-US" sz="2000" dirty="0">
                <a:solidFill>
                  <a:schemeClr val="tx1">
                    <a:lumMod val="85000"/>
                    <a:lumOff val="15000"/>
                  </a:schemeClr>
                </a:solidFill>
                <a:latin typeface="微软雅黑" pitchFamily="34" charset="-122"/>
                <a:ea typeface="微软雅黑" pitchFamily="34" charset="-122"/>
              </a:rPr>
              <a:t>动画的基本概念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6" name="矩形 15"/>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527477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5.1.2 </a:t>
            </a:r>
            <a:r>
              <a:rPr lang="zh-CN" altLang="en-US" sz="2000" dirty="0">
                <a:solidFill>
                  <a:schemeClr val="tx1">
                    <a:lumMod val="85000"/>
                    <a:lumOff val="15000"/>
                  </a:schemeClr>
                </a:solidFill>
                <a:latin typeface="微软雅黑" pitchFamily="34" charset="-122"/>
                <a:ea typeface="微软雅黑" pitchFamily="34" charset="-122"/>
              </a:rPr>
              <a:t>多媒体技术与应用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779662"/>
            <a:ext cx="7848872" cy="499624"/>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多媒体关键技术：</a:t>
            </a:r>
            <a:endParaRPr lang="zh-CN" altLang="en-US" sz="2000" dirty="0">
              <a:solidFill>
                <a:schemeClr val="bg1">
                  <a:lumMod val="50000"/>
                </a:schemeClr>
              </a:solidFill>
              <a:latin typeface="微软雅黑" pitchFamily="34" charset="-122"/>
              <a:ea typeface="微软雅黑" pitchFamily="34" charset="-122"/>
            </a:endParaRPr>
          </a:p>
        </p:txBody>
      </p:sp>
      <p:pic>
        <p:nvPicPr>
          <p:cNvPr id="12290" name="Picture 2" descr="http://p2.so.qhmsg.com/bdr/_240_/t01a537c697ccc090c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2505166"/>
            <a:ext cx="1457671" cy="1457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5358" y="4083918"/>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多媒体压缩技术</a:t>
            </a:r>
          </a:p>
        </p:txBody>
      </p:sp>
      <p:sp>
        <p:nvSpPr>
          <p:cNvPr id="8" name="TextBox 7"/>
          <p:cNvSpPr txBox="1"/>
          <p:nvPr/>
        </p:nvSpPr>
        <p:spPr>
          <a:xfrm>
            <a:off x="2827604" y="4083918"/>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大容量存储技术</a:t>
            </a:r>
          </a:p>
        </p:txBody>
      </p:sp>
      <p:pic>
        <p:nvPicPr>
          <p:cNvPr id="12292" name="Picture 4" descr="http://p4.so.qhmsg.com/bdr/_240_/t0195ecb082f02a3f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5017" y="2553450"/>
            <a:ext cx="1759201" cy="14030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83625" y="4086537"/>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多媒体同步技术</a:t>
            </a:r>
          </a:p>
        </p:txBody>
      </p:sp>
      <p:pic>
        <p:nvPicPr>
          <p:cNvPr id="12294" name="Picture 6" descr="http://p3.so.qhmsg.com/bdr/_240_/t016a74486c5bcbdfbd.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7289"/>
          <a:stretch/>
        </p:blipFill>
        <p:spPr bwMode="auto">
          <a:xfrm>
            <a:off x="4716016" y="2553449"/>
            <a:ext cx="1937030" cy="14030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72652" y="4086537"/>
            <a:ext cx="1415772"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虚拟现实技术</a:t>
            </a:r>
          </a:p>
        </p:txBody>
      </p:sp>
      <p:pic>
        <p:nvPicPr>
          <p:cNvPr id="12296" name="Picture 8" descr="http://p1.so.qhmsg.com/bdr/_240_/t0103d5b9f94926f88b.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1530" r="12807" b="12775"/>
          <a:stretch/>
        </p:blipFill>
        <p:spPr bwMode="auto">
          <a:xfrm>
            <a:off x="6742862" y="2553449"/>
            <a:ext cx="1789578" cy="125375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355290" y="271267"/>
            <a:ext cx="3350597"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5.1 </a:t>
            </a:r>
            <a:r>
              <a:rPr lang="zh-CN" altLang="en-US" sz="2800" b="1" dirty="0">
                <a:solidFill>
                  <a:srgbClr val="FF6600"/>
                </a:solidFill>
                <a:latin typeface="微软雅黑" pitchFamily="34" charset="-122"/>
                <a:ea typeface="微软雅黑" pitchFamily="34" charset="-122"/>
              </a:rPr>
              <a:t>多媒体技术概述</a:t>
            </a:r>
          </a:p>
        </p:txBody>
      </p:sp>
    </p:spTree>
    <p:extLst>
      <p:ext uri="{BB962C8B-B14F-4D97-AF65-F5344CB8AC3E}">
        <p14:creationId xmlns:p14="http://schemas.microsoft.com/office/powerpoint/2010/main" val="3407127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83568" y="1707654"/>
            <a:ext cx="7848872" cy="1492716"/>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传统动画和计算机动画</a:t>
            </a:r>
            <a:endParaRPr lang="en-US" altLang="zh-CN" sz="2000" dirty="0">
              <a:solidFill>
                <a:srgbClr val="00B0F0"/>
              </a:solidFill>
              <a:latin typeface="微软雅黑" pitchFamily="34" charset="-122"/>
              <a:ea typeface="微软雅黑" pitchFamily="34" charset="-122"/>
            </a:endParaRPr>
          </a:p>
          <a:p>
            <a:pPr>
              <a:lnSpc>
                <a:spcPct val="150000"/>
              </a:lnSpc>
              <a:spcBef>
                <a:spcPts val="1200"/>
              </a:spcBef>
            </a:pPr>
            <a:r>
              <a:rPr lang="zh-CN" altLang="en-US" dirty="0">
                <a:solidFill>
                  <a:srgbClr val="00B0F0"/>
                </a:solidFill>
                <a:latin typeface="微软雅黑" pitchFamily="34" charset="-122"/>
                <a:ea typeface="微软雅黑" pitchFamily="34" charset="-122"/>
              </a:rPr>
              <a:t>    传统动画</a:t>
            </a:r>
            <a:r>
              <a:rPr lang="zh-CN" altLang="en-US" dirty="0">
                <a:solidFill>
                  <a:schemeClr val="bg1">
                    <a:lumMod val="50000"/>
                  </a:schemeClr>
                </a:solidFill>
                <a:latin typeface="微软雅黑" pitchFamily="34" charset="-122"/>
                <a:ea typeface="微软雅黑" pitchFamily="34" charset="-122"/>
              </a:rPr>
              <a:t>是制作在胶片上的，先将具有差异变化的图绘制在胶片上，然后通过摄像机连续拍摄一系列的画面，播放时便实现了动画。</a:t>
            </a:r>
            <a:endParaRPr lang="en-US" altLang="zh-CN" dirty="0">
              <a:solidFill>
                <a:schemeClr val="bg1">
                  <a:lumMod val="50000"/>
                </a:schemeClr>
              </a:solidFill>
              <a:latin typeface="微软雅黑" pitchFamily="34" charset="-122"/>
              <a:ea typeface="微软雅黑" pitchFamily="34" charset="-122"/>
            </a:endParaRPr>
          </a:p>
        </p:txBody>
      </p:sp>
      <p:sp>
        <p:nvSpPr>
          <p:cNvPr id="18" name="矩形 17"/>
          <p:cNvSpPr/>
          <p:nvPr/>
        </p:nvSpPr>
        <p:spPr>
          <a:xfrm>
            <a:off x="683568" y="3105130"/>
            <a:ext cx="5328592" cy="1338828"/>
          </a:xfrm>
          <a:prstGeom prst="rect">
            <a:avLst/>
          </a:prstGeom>
        </p:spPr>
        <p:txBody>
          <a:bodyPr wrap="square">
            <a:spAutoFit/>
          </a:bodyPr>
          <a:lstStyle/>
          <a:p>
            <a:pPr algn="just">
              <a:lnSpc>
                <a:spcPct val="150000"/>
              </a:lnSpc>
            </a:pPr>
            <a:r>
              <a:rPr lang="zh-CN" altLang="en-US" b="1" dirty="0">
                <a:solidFill>
                  <a:srgbClr val="00B0F0"/>
                </a:solidFill>
                <a:latin typeface="幼圆" panose="02010509060101010101" pitchFamily="49" charset="-122"/>
                <a:ea typeface="幼圆" panose="02010509060101010101" pitchFamily="49" charset="-122"/>
              </a:rPr>
              <a:t>  </a:t>
            </a:r>
            <a:r>
              <a:rPr lang="zh-CN" altLang="en-US" dirty="0">
                <a:solidFill>
                  <a:srgbClr val="00B0F0"/>
                </a:solidFill>
                <a:latin typeface="微软雅黑" pitchFamily="34" charset="-122"/>
                <a:ea typeface="微软雅黑" pitchFamily="34" charset="-122"/>
              </a:rPr>
              <a:t>计算机动画</a:t>
            </a:r>
            <a:r>
              <a:rPr lang="zh-CN" altLang="en-US" dirty="0">
                <a:solidFill>
                  <a:schemeClr val="bg1">
                    <a:lumMod val="50000"/>
                  </a:schemeClr>
                </a:solidFill>
                <a:latin typeface="微软雅黑" pitchFamily="34" charset="-122"/>
                <a:ea typeface="微软雅黑" pitchFamily="34" charset="-122"/>
              </a:rPr>
              <a:t>先将动画中比较关键的画面（也称关键帧）输入计算机，然后由计算机通过计算自动产生动画的中间画面（也称过渡帧）。</a:t>
            </a:r>
            <a:endParaRPr lang="en-US" altLang="zh-CN" dirty="0">
              <a:solidFill>
                <a:schemeClr val="bg1">
                  <a:lumMod val="50000"/>
                </a:schemeClr>
              </a:solidFill>
              <a:latin typeface="微软雅黑" pitchFamily="34" charset="-122"/>
              <a:ea typeface="微软雅黑" pitchFamily="34" charset="-122"/>
            </a:endParaRPr>
          </a:p>
        </p:txBody>
      </p:sp>
      <p:pic>
        <p:nvPicPr>
          <p:cNvPr id="19" name="Picture 29" descr="情侣鸭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00415" y="3274342"/>
            <a:ext cx="2232025" cy="11763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5.4.1 </a:t>
            </a:r>
            <a:r>
              <a:rPr lang="zh-CN" altLang="en-US" sz="2000" dirty="0">
                <a:solidFill>
                  <a:schemeClr val="tx1">
                    <a:lumMod val="85000"/>
                    <a:lumOff val="15000"/>
                  </a:schemeClr>
                </a:solidFill>
                <a:latin typeface="微软雅黑" pitchFamily="34" charset="-122"/>
                <a:ea typeface="微软雅黑" pitchFamily="34" charset="-122"/>
              </a:rPr>
              <a:t>动画的基本概念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647137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5.4.1 </a:t>
            </a:r>
            <a:r>
              <a:rPr lang="zh-CN" altLang="en-US" sz="2000" dirty="0">
                <a:solidFill>
                  <a:schemeClr val="tx1">
                    <a:lumMod val="85000"/>
                    <a:lumOff val="15000"/>
                  </a:schemeClr>
                </a:solidFill>
                <a:latin typeface="微软雅黑" pitchFamily="34" charset="-122"/>
                <a:ea typeface="微软雅黑" pitchFamily="34" charset="-122"/>
              </a:rPr>
              <a:t>动画的基本概念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4"/>
            <a:ext cx="7848872" cy="3170099"/>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计算机动画的类型</a:t>
            </a:r>
            <a:endParaRPr lang="en-US" altLang="zh-CN" sz="2000" dirty="0">
              <a:solidFill>
                <a:srgbClr val="00B0F0"/>
              </a:solidFill>
              <a:latin typeface="微软雅黑" pitchFamily="34" charset="-122"/>
              <a:ea typeface="微软雅黑" pitchFamily="34" charset="-122"/>
            </a:endParaRPr>
          </a:p>
          <a:p>
            <a:pPr>
              <a:lnSpc>
                <a:spcPct val="125000"/>
              </a:lnSpc>
              <a:spcBef>
                <a:spcPts val="1200"/>
              </a:spcBef>
            </a:pPr>
            <a:r>
              <a:rPr lang="zh-CN" altLang="en-US" dirty="0">
                <a:solidFill>
                  <a:srgbClr val="000000"/>
                </a:solidFill>
                <a:latin typeface="微软雅黑" pitchFamily="34" charset="-122"/>
                <a:ea typeface="微软雅黑" pitchFamily="34" charset="-122"/>
              </a:rPr>
              <a:t>    </a:t>
            </a:r>
            <a:r>
              <a:rPr lang="zh-CN" altLang="en-US" dirty="0">
                <a:solidFill>
                  <a:srgbClr val="7030A0"/>
                </a:solidFill>
                <a:latin typeface="微软雅黑" pitchFamily="34" charset="-122"/>
                <a:ea typeface="微软雅黑" pitchFamily="34" charset="-122"/>
              </a:rPr>
              <a:t>帧动画：</a:t>
            </a:r>
            <a:r>
              <a:rPr lang="zh-CN" altLang="en-US" dirty="0">
                <a:solidFill>
                  <a:schemeClr val="bg1">
                    <a:lumMod val="50000"/>
                  </a:schemeClr>
                </a:solidFill>
                <a:latin typeface="微软雅黑" pitchFamily="34" charset="-122"/>
                <a:ea typeface="微软雅黑" pitchFamily="34" charset="-122"/>
              </a:rPr>
              <a:t>构成动画的基本单位是帧，很多帧组成一部动画片。</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zh-CN" altLang="en-US" dirty="0">
                <a:solidFill>
                  <a:srgbClr val="7030A0"/>
                </a:solidFill>
                <a:latin typeface="微软雅黑" pitchFamily="34" charset="-122"/>
                <a:ea typeface="微软雅黑" pitchFamily="34" charset="-122"/>
              </a:rPr>
              <a:t>    矢量动画：</a:t>
            </a:r>
            <a:r>
              <a:rPr lang="zh-CN" altLang="en-US" dirty="0">
                <a:solidFill>
                  <a:schemeClr val="bg1">
                    <a:lumMod val="50000"/>
                  </a:schemeClr>
                </a:solidFill>
                <a:latin typeface="微软雅黑" pitchFamily="34" charset="-122"/>
                <a:ea typeface="微软雅黑" pitchFamily="34" charset="-122"/>
              </a:rPr>
              <a:t>经过计算机计算而生成的动画，其画面只有一帧，主要变现变换的图形、线条、文字和图案。</a:t>
            </a:r>
            <a:endParaRPr lang="en-US" altLang="zh-CN" dirty="0">
              <a:solidFill>
                <a:schemeClr val="bg1">
                  <a:lumMod val="50000"/>
                </a:schemeClr>
              </a:solidFill>
              <a:latin typeface="微软雅黑" pitchFamily="34" charset="-122"/>
              <a:ea typeface="微软雅黑" pitchFamily="34" charset="-122"/>
            </a:endParaRPr>
          </a:p>
          <a:p>
            <a:pPr>
              <a:lnSpc>
                <a:spcPct val="150000"/>
              </a:lnSpc>
              <a:spcBef>
                <a:spcPts val="1200"/>
              </a:spcBef>
            </a:pPr>
            <a:r>
              <a:rPr lang="zh-CN" altLang="en-US" dirty="0">
                <a:solidFill>
                  <a:srgbClr val="7030A0"/>
                </a:solidFill>
                <a:latin typeface="微软雅黑" pitchFamily="34" charset="-122"/>
                <a:ea typeface="微软雅黑" pitchFamily="34" charset="-122"/>
              </a:rPr>
              <a:t>    二维动画：</a:t>
            </a:r>
            <a:r>
              <a:rPr lang="zh-CN" altLang="en-US" dirty="0">
                <a:solidFill>
                  <a:schemeClr val="bg1">
                    <a:lumMod val="50000"/>
                  </a:schemeClr>
                </a:solidFill>
                <a:latin typeface="微软雅黑" pitchFamily="34" charset="-122"/>
                <a:ea typeface="微软雅黑" pitchFamily="34" charset="-122"/>
              </a:rPr>
              <a:t>又称平面动画，是帧动画的一种。</a:t>
            </a:r>
            <a:endParaRPr lang="en-US" altLang="zh-CN" dirty="0">
              <a:solidFill>
                <a:schemeClr val="bg1">
                  <a:lumMod val="50000"/>
                </a:schemeClr>
              </a:solidFill>
              <a:latin typeface="微软雅黑" pitchFamily="34" charset="-122"/>
              <a:ea typeface="微软雅黑" pitchFamily="34" charset="-122"/>
            </a:endParaRPr>
          </a:p>
          <a:p>
            <a:pPr>
              <a:lnSpc>
                <a:spcPct val="125000"/>
              </a:lnSpc>
            </a:pPr>
            <a:r>
              <a:rPr lang="en-US" altLang="zh-CN" dirty="0">
                <a:solidFill>
                  <a:srgbClr val="7030A0"/>
                </a:solidFill>
                <a:latin typeface="微软雅黑" pitchFamily="34" charset="-122"/>
                <a:ea typeface="微软雅黑" pitchFamily="34" charset="-122"/>
              </a:rPr>
              <a:t>    </a:t>
            </a:r>
            <a:r>
              <a:rPr lang="zh-CN" altLang="en-US" dirty="0">
                <a:solidFill>
                  <a:srgbClr val="7030A0"/>
                </a:solidFill>
                <a:latin typeface="微软雅黑" pitchFamily="34" charset="-122"/>
                <a:ea typeface="微软雅黑" pitchFamily="34" charset="-122"/>
              </a:rPr>
              <a:t>三维动画：</a:t>
            </a:r>
            <a:r>
              <a:rPr lang="zh-CN" altLang="en-US" dirty="0">
                <a:solidFill>
                  <a:schemeClr val="bg1">
                    <a:lumMod val="50000"/>
                  </a:schemeClr>
                </a:solidFill>
                <a:latin typeface="微软雅黑" pitchFamily="34" charset="-122"/>
                <a:ea typeface="微软雅黑" pitchFamily="34" charset="-122"/>
              </a:rPr>
              <a:t>又称空间动画，可以是帧动画，也可以是矢量动画。</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en-US" altLang="zh-CN" dirty="0">
                <a:solidFill>
                  <a:srgbClr val="7030A0"/>
                </a:solidFill>
                <a:latin typeface="微软雅黑" pitchFamily="34" charset="-122"/>
                <a:ea typeface="微软雅黑" pitchFamily="34" charset="-122"/>
              </a:rPr>
              <a:t>    </a:t>
            </a:r>
            <a:r>
              <a:rPr lang="zh-CN" altLang="en-US" dirty="0">
                <a:solidFill>
                  <a:srgbClr val="7030A0"/>
                </a:solidFill>
                <a:latin typeface="微软雅黑" pitchFamily="34" charset="-122"/>
                <a:ea typeface="微软雅黑" pitchFamily="34" charset="-122"/>
              </a:rPr>
              <a:t>虚拟现实：</a:t>
            </a:r>
            <a:r>
              <a:rPr lang="zh-CN" altLang="en-US" dirty="0">
                <a:solidFill>
                  <a:schemeClr val="bg1">
                    <a:lumMod val="50000"/>
                  </a:schemeClr>
                </a:solidFill>
                <a:latin typeface="微软雅黑" pitchFamily="34" charset="-122"/>
                <a:ea typeface="微软雅黑" pitchFamily="34" charset="-122"/>
              </a:rPr>
              <a:t>用计算机合成人工世界。</a:t>
            </a:r>
            <a:endParaRPr lang="en-US" altLang="zh-CN" dirty="0">
              <a:solidFill>
                <a:schemeClr val="bg1">
                  <a:lumMod val="50000"/>
                </a:schemeClr>
              </a:solidFill>
              <a:latin typeface="微软雅黑" pitchFamily="34" charset="-122"/>
              <a:ea typeface="微软雅黑" pitchFamily="34" charset="-122"/>
            </a:endParaRPr>
          </a:p>
        </p:txBody>
      </p:sp>
      <p:sp>
        <p:nvSpPr>
          <p:cNvPr id="2" name="圆角矩形 1"/>
          <p:cNvSpPr/>
          <p:nvPr/>
        </p:nvSpPr>
        <p:spPr>
          <a:xfrm>
            <a:off x="683568" y="2288150"/>
            <a:ext cx="7992888" cy="11880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5"/>
          <p:cNvSpPr/>
          <p:nvPr/>
        </p:nvSpPr>
        <p:spPr>
          <a:xfrm>
            <a:off x="683568" y="3615998"/>
            <a:ext cx="7992888" cy="11880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497233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6.4.1 </a:t>
            </a:r>
            <a:r>
              <a:rPr lang="zh-CN" altLang="en-US" sz="2000" dirty="0">
                <a:solidFill>
                  <a:schemeClr val="tx1">
                    <a:lumMod val="85000"/>
                    <a:lumOff val="15000"/>
                  </a:schemeClr>
                </a:solidFill>
                <a:latin typeface="微软雅黑" pitchFamily="34" charset="-122"/>
                <a:ea typeface="微软雅黑" pitchFamily="34" charset="-122"/>
              </a:rPr>
              <a:t>动画的基本概念</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4"/>
            <a:ext cx="7848872" cy="1338828"/>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动画制作软件</a:t>
            </a:r>
            <a:endParaRPr lang="en-US" altLang="zh-CN" sz="2000" dirty="0">
              <a:solidFill>
                <a:srgbClr val="00B0F0"/>
              </a:solidFill>
              <a:latin typeface="微软雅黑" pitchFamily="34" charset="-122"/>
              <a:ea typeface="微软雅黑" pitchFamily="34" charset="-122"/>
            </a:endParaRPr>
          </a:p>
          <a:p>
            <a:pPr>
              <a:lnSpc>
                <a:spcPct val="150000"/>
              </a:lnSpc>
            </a:pPr>
            <a:r>
              <a:rPr lang="en-US" altLang="zh-CN" dirty="0">
                <a:solidFill>
                  <a:srgbClr val="000000"/>
                </a:solidFill>
                <a:latin typeface="微软雅黑" pitchFamily="34" charset="-122"/>
                <a:ea typeface="微软雅黑" pitchFamily="34" charset="-122"/>
              </a:rPr>
              <a:t>    </a:t>
            </a:r>
            <a:r>
              <a:rPr lang="en-US" altLang="zh-CN" dirty="0">
                <a:solidFill>
                  <a:schemeClr val="bg1">
                    <a:lumMod val="50000"/>
                  </a:schemeClr>
                </a:solidFill>
                <a:latin typeface="微软雅黑" pitchFamily="34" charset="-122"/>
                <a:ea typeface="微软雅黑" pitchFamily="34" charset="-122"/>
              </a:rPr>
              <a:t>GIF</a:t>
            </a:r>
            <a:r>
              <a:rPr lang="zh-CN" altLang="en-US" dirty="0">
                <a:solidFill>
                  <a:schemeClr val="bg1">
                    <a:lumMod val="50000"/>
                  </a:schemeClr>
                </a:solidFill>
                <a:latin typeface="微软雅黑" pitchFamily="34" charset="-122"/>
                <a:ea typeface="微软雅黑" pitchFamily="34" charset="-122"/>
              </a:rPr>
              <a:t>格式动画：由一系列具有差异的画面连续播放产生的，但</a:t>
            </a:r>
            <a:r>
              <a:rPr lang="en-US" altLang="zh-CN" dirty="0">
                <a:solidFill>
                  <a:schemeClr val="bg1">
                    <a:lumMod val="50000"/>
                  </a:schemeClr>
                </a:solidFill>
                <a:latin typeface="微软雅黑" pitchFamily="34" charset="-122"/>
                <a:ea typeface="微软雅黑" pitchFamily="34" charset="-122"/>
              </a:rPr>
              <a:t>GIF</a:t>
            </a:r>
            <a:r>
              <a:rPr lang="zh-CN" altLang="en-US" dirty="0">
                <a:solidFill>
                  <a:schemeClr val="bg1">
                    <a:lumMod val="50000"/>
                  </a:schemeClr>
                </a:solidFill>
                <a:latin typeface="微软雅黑" pitchFamily="34" charset="-122"/>
                <a:ea typeface="微软雅黑" pitchFamily="34" charset="-122"/>
              </a:rPr>
              <a:t>动画的实现工作则由计算机完成。如：</a:t>
            </a:r>
            <a:r>
              <a:rPr lang="en-US" altLang="zh-CN" dirty="0">
                <a:solidFill>
                  <a:schemeClr val="bg1">
                    <a:lumMod val="50000"/>
                  </a:schemeClr>
                </a:solidFill>
                <a:latin typeface="微软雅黑" pitchFamily="34" charset="-122"/>
                <a:ea typeface="微软雅黑" pitchFamily="34" charset="-122"/>
              </a:rPr>
              <a:t>GIF Animation</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Cool 3D</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Flash</a:t>
            </a:r>
            <a:r>
              <a:rPr lang="zh-CN" altLang="en-US" dirty="0">
                <a:solidFill>
                  <a:schemeClr val="bg1">
                    <a:lumMod val="50000"/>
                  </a:schemeClr>
                </a:solidFill>
                <a:latin typeface="微软雅黑" pitchFamily="34" charset="-122"/>
                <a:ea typeface="微软雅黑" pitchFamily="34" charset="-122"/>
              </a:rPr>
              <a:t>等</a:t>
            </a:r>
            <a:endParaRPr lang="en-US" altLang="zh-CN" dirty="0">
              <a:solidFill>
                <a:schemeClr val="bg1">
                  <a:lumMod val="50000"/>
                </a:schemeClr>
              </a:solidFill>
              <a:latin typeface="微软雅黑" pitchFamily="34" charset="-122"/>
              <a:ea typeface="微软雅黑" pitchFamily="34" charset="-122"/>
            </a:endParaRPr>
          </a:p>
        </p:txBody>
      </p:sp>
      <p:sp>
        <p:nvSpPr>
          <p:cNvPr id="18" name="矩形 17"/>
          <p:cNvSpPr/>
          <p:nvPr/>
        </p:nvSpPr>
        <p:spPr>
          <a:xfrm>
            <a:off x="683568" y="3075806"/>
            <a:ext cx="7632848" cy="923330"/>
          </a:xfrm>
          <a:prstGeom prst="rect">
            <a:avLst/>
          </a:prstGeom>
        </p:spPr>
        <p:txBody>
          <a:bodyPr wrap="square">
            <a:spAutoFit/>
          </a:bodyPr>
          <a:lstStyle/>
          <a:p>
            <a:pPr>
              <a:lnSpc>
                <a:spcPct val="150000"/>
              </a:lnSpc>
            </a:pPr>
            <a:r>
              <a:rPr lang="zh-CN" altLang="en-US" dirty="0">
                <a:solidFill>
                  <a:schemeClr val="bg1">
                    <a:lumMod val="50000"/>
                  </a:schemeClr>
                </a:solidFill>
                <a:latin typeface="微软雅黑" pitchFamily="34" charset="-122"/>
                <a:ea typeface="微软雅黑" pitchFamily="34" charset="-122"/>
              </a:rPr>
              <a:t>    </a:t>
            </a:r>
            <a:r>
              <a:rPr lang="en-US" altLang="zh-CN" dirty="0">
                <a:solidFill>
                  <a:schemeClr val="bg1">
                    <a:lumMod val="50000"/>
                  </a:schemeClr>
                </a:solidFill>
                <a:latin typeface="微软雅黑" pitchFamily="34" charset="-122"/>
                <a:ea typeface="微软雅黑" pitchFamily="34" charset="-122"/>
              </a:rPr>
              <a:t>SWF</a:t>
            </a:r>
            <a:r>
              <a:rPr lang="zh-CN" altLang="en-US" dirty="0">
                <a:solidFill>
                  <a:schemeClr val="bg1">
                    <a:lumMod val="50000"/>
                  </a:schemeClr>
                </a:solidFill>
                <a:latin typeface="微软雅黑" pitchFamily="34" charset="-122"/>
                <a:ea typeface="微软雅黑" pitchFamily="34" charset="-122"/>
              </a:rPr>
              <a:t>格式动画能用比较小的存储空间来表现丰富多彩的多媒体形式，而且可以具有交互性。</a:t>
            </a: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如：</a:t>
            </a:r>
            <a:r>
              <a:rPr lang="en-US" altLang="zh-CN" dirty="0">
                <a:solidFill>
                  <a:schemeClr val="bg1">
                    <a:lumMod val="50000"/>
                  </a:schemeClr>
                </a:solidFill>
                <a:latin typeface="微软雅黑" pitchFamily="34" charset="-122"/>
                <a:ea typeface="微软雅黑" pitchFamily="34" charset="-122"/>
              </a:rPr>
              <a:t>Flash</a:t>
            </a:r>
          </a:p>
        </p:txBody>
      </p:sp>
      <p:pic>
        <p:nvPicPr>
          <p:cNvPr id="1026" name="Picture 2" descr="c:\users\ADMINI~1\appdata\roaming\360se6\USERDA~1\Temp\37D12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068" y="3537471"/>
            <a:ext cx="1512168" cy="142683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791968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6.4.2 Flash CS4</a:t>
            </a:r>
            <a:r>
              <a:rPr lang="zh-CN" altLang="en-US" sz="2000" dirty="0">
                <a:solidFill>
                  <a:schemeClr val="tx1">
                    <a:lumMod val="85000"/>
                    <a:lumOff val="15000"/>
                  </a:schemeClr>
                </a:solidFill>
                <a:latin typeface="微软雅黑" pitchFamily="34" charset="-122"/>
                <a:ea typeface="微软雅黑" pitchFamily="34" charset="-122"/>
              </a:rPr>
              <a:t>的基本使用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en-US" altLang="zh-CN" sz="2000" dirty="0">
                <a:solidFill>
                  <a:srgbClr val="00B0F0"/>
                </a:solidFill>
                <a:latin typeface="微软雅黑" pitchFamily="34" charset="-122"/>
                <a:ea typeface="微软雅黑" pitchFamily="34" charset="-122"/>
              </a:rPr>
              <a:t>Flash CS4</a:t>
            </a:r>
            <a:r>
              <a:rPr lang="zh-CN" altLang="en-US" sz="2000" dirty="0">
                <a:solidFill>
                  <a:srgbClr val="00B0F0"/>
                </a:solidFill>
                <a:latin typeface="微软雅黑" pitchFamily="34" charset="-122"/>
                <a:ea typeface="微软雅黑" pitchFamily="34" charset="-122"/>
              </a:rPr>
              <a:t>工作界面</a:t>
            </a:r>
            <a:endParaRPr lang="en-US" altLang="zh-CN" sz="2000" dirty="0">
              <a:solidFill>
                <a:srgbClr val="00B0F0"/>
              </a:solidFill>
              <a:latin typeface="微软雅黑" pitchFamily="34" charset="-122"/>
              <a:ea typeface="微软雅黑" pitchFamily="34" charset="-122"/>
            </a:endParaRPr>
          </a:p>
        </p:txBody>
      </p:sp>
      <p:pic>
        <p:nvPicPr>
          <p:cNvPr id="5122" name="Picture 2" descr="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26" y="2201528"/>
            <a:ext cx="7212756"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84637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6.4.2 Flash CS4</a:t>
            </a:r>
            <a:r>
              <a:rPr lang="zh-CN" altLang="en-US" sz="2000" dirty="0">
                <a:solidFill>
                  <a:schemeClr val="tx1">
                    <a:lumMod val="85000"/>
                    <a:lumOff val="15000"/>
                  </a:schemeClr>
                </a:solidFill>
                <a:latin typeface="微软雅黑" pitchFamily="34" charset="-122"/>
                <a:ea typeface="微软雅黑" pitchFamily="34" charset="-122"/>
              </a:rPr>
              <a:t>的基本使用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7848872" cy="464999"/>
          </a:xfrm>
          <a:prstGeom prst="rect">
            <a:avLst/>
          </a:prstGeom>
        </p:spPr>
        <p:txBody>
          <a:bodyPr wrap="square">
            <a:spAutoFit/>
          </a:bodyPr>
          <a:lstStyle/>
          <a:p>
            <a:pPr marL="342900" indent="-342900">
              <a:lnSpc>
                <a:spcPct val="135000"/>
              </a:lnSpc>
              <a:buFont typeface="Wingdings" panose="05000000000000000000" pitchFamily="2" charset="2"/>
              <a:buChar char="l"/>
            </a:pPr>
            <a:r>
              <a:rPr lang="en-US" altLang="zh-CN" sz="2000" dirty="0">
                <a:solidFill>
                  <a:srgbClr val="00B0F0"/>
                </a:solidFill>
                <a:latin typeface="微软雅黑" pitchFamily="34" charset="-122"/>
                <a:ea typeface="微软雅黑" pitchFamily="34" charset="-122"/>
              </a:rPr>
              <a:t>Flash</a:t>
            </a:r>
            <a:r>
              <a:rPr lang="zh-CN" altLang="en-US" sz="2000" dirty="0">
                <a:solidFill>
                  <a:srgbClr val="00B0F0"/>
                </a:solidFill>
                <a:latin typeface="微软雅黑" pitchFamily="34" charset="-122"/>
                <a:ea typeface="微软雅黑" pitchFamily="34" charset="-122"/>
              </a:rPr>
              <a:t>动画的常用术语</a:t>
            </a:r>
            <a:endParaRPr lang="en-US" altLang="zh-CN" sz="2000" dirty="0">
              <a:solidFill>
                <a:srgbClr val="00B0F0"/>
              </a:solidFill>
              <a:latin typeface="微软雅黑" pitchFamily="34" charset="-122"/>
              <a:ea typeface="微软雅黑" pitchFamily="34" charset="-122"/>
            </a:endParaRPr>
          </a:p>
        </p:txBody>
      </p:sp>
      <p:sp>
        <p:nvSpPr>
          <p:cNvPr id="2" name="圆角矩形 1"/>
          <p:cNvSpPr/>
          <p:nvPr/>
        </p:nvSpPr>
        <p:spPr>
          <a:xfrm>
            <a:off x="1587630" y="2301720"/>
            <a:ext cx="1728192" cy="48605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影片</a:t>
            </a:r>
            <a:endParaRPr lang="zh-CN" altLang="en-US" b="1" dirty="0">
              <a:solidFill>
                <a:schemeClr val="bg1"/>
              </a:solidFill>
            </a:endParaRPr>
          </a:p>
        </p:txBody>
      </p:sp>
      <p:sp>
        <p:nvSpPr>
          <p:cNvPr id="7" name="圆角矩形 6"/>
          <p:cNvSpPr/>
          <p:nvPr/>
        </p:nvSpPr>
        <p:spPr>
          <a:xfrm>
            <a:off x="3492227" y="2301720"/>
            <a:ext cx="1728192" cy="48605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场景</a:t>
            </a:r>
          </a:p>
        </p:txBody>
      </p:sp>
      <p:sp>
        <p:nvSpPr>
          <p:cNvPr id="8" name="圆角矩形 7"/>
          <p:cNvSpPr/>
          <p:nvPr/>
        </p:nvSpPr>
        <p:spPr>
          <a:xfrm>
            <a:off x="5436443" y="2301720"/>
            <a:ext cx="1728192" cy="48605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舞台</a:t>
            </a:r>
          </a:p>
        </p:txBody>
      </p:sp>
      <p:sp>
        <p:nvSpPr>
          <p:cNvPr id="10" name="圆角矩形 9"/>
          <p:cNvSpPr/>
          <p:nvPr/>
        </p:nvSpPr>
        <p:spPr>
          <a:xfrm>
            <a:off x="2556123" y="2949792"/>
            <a:ext cx="1728192" cy="486054"/>
          </a:xfrm>
          <a:prstGeom prst="round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图层</a:t>
            </a:r>
          </a:p>
        </p:txBody>
      </p:sp>
      <p:sp>
        <p:nvSpPr>
          <p:cNvPr id="12" name="圆角矩形 11"/>
          <p:cNvSpPr/>
          <p:nvPr/>
        </p:nvSpPr>
        <p:spPr>
          <a:xfrm>
            <a:off x="4464335" y="2949792"/>
            <a:ext cx="1728192" cy="486054"/>
          </a:xfrm>
          <a:prstGeom prst="round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时间轴</a:t>
            </a:r>
          </a:p>
        </p:txBody>
      </p:sp>
      <p:sp>
        <p:nvSpPr>
          <p:cNvPr id="13" name="圆角矩形 12"/>
          <p:cNvSpPr/>
          <p:nvPr/>
        </p:nvSpPr>
        <p:spPr>
          <a:xfrm>
            <a:off x="1620366" y="3597864"/>
            <a:ext cx="1728192" cy="486054"/>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关键帧</a:t>
            </a:r>
            <a:endParaRPr lang="zh-CN" altLang="en-US" b="1" dirty="0">
              <a:solidFill>
                <a:schemeClr val="bg1"/>
              </a:solidFill>
            </a:endParaRPr>
          </a:p>
        </p:txBody>
      </p:sp>
      <p:sp>
        <p:nvSpPr>
          <p:cNvPr id="14" name="圆角矩形 13"/>
          <p:cNvSpPr/>
          <p:nvPr/>
        </p:nvSpPr>
        <p:spPr>
          <a:xfrm>
            <a:off x="3564235" y="3597864"/>
            <a:ext cx="1728192" cy="486054"/>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静止帧</a:t>
            </a:r>
          </a:p>
        </p:txBody>
      </p:sp>
      <p:sp>
        <p:nvSpPr>
          <p:cNvPr id="15" name="圆角矩形 14"/>
          <p:cNvSpPr/>
          <p:nvPr/>
        </p:nvSpPr>
        <p:spPr>
          <a:xfrm>
            <a:off x="5508451" y="3597864"/>
            <a:ext cx="1728192" cy="486054"/>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过渡帧</a:t>
            </a:r>
          </a:p>
        </p:txBody>
      </p:sp>
      <p:sp>
        <p:nvSpPr>
          <p:cNvPr id="16" name="圆角矩形 15"/>
          <p:cNvSpPr/>
          <p:nvPr/>
        </p:nvSpPr>
        <p:spPr>
          <a:xfrm>
            <a:off x="3590361" y="4245936"/>
            <a:ext cx="1728192" cy="486054"/>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a:solidFill>
                  <a:schemeClr val="bg1"/>
                </a:solidFill>
              </a:rPr>
              <a:t>元件</a:t>
            </a:r>
          </a:p>
        </p:txBody>
      </p:sp>
      <p:sp>
        <p:nvSpPr>
          <p:cNvPr id="3" name="圆角矩形 2"/>
          <p:cNvSpPr/>
          <p:nvPr/>
        </p:nvSpPr>
        <p:spPr>
          <a:xfrm>
            <a:off x="1331294" y="2252734"/>
            <a:ext cx="6121027" cy="574472"/>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331294" y="3554506"/>
            <a:ext cx="6121027" cy="574472"/>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1331294" y="2905583"/>
            <a:ext cx="6121027" cy="574472"/>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331294" y="4191930"/>
            <a:ext cx="6121027" cy="574472"/>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a:off x="2259316" y="866251"/>
            <a:ext cx="2609838" cy="1374744"/>
          </a:xfrm>
          <a:prstGeom prst="wedgeRoundRectCallout">
            <a:avLst>
              <a:gd name="adj1" fmla="val -40029"/>
              <a:gd name="adj2" fmla="val 63976"/>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1600" dirty="0">
                <a:solidFill>
                  <a:schemeClr val="tx1">
                    <a:lumMod val="65000"/>
                    <a:lumOff val="35000"/>
                  </a:schemeClr>
                </a:solidFill>
              </a:rPr>
              <a:t>    </a:t>
            </a:r>
            <a:r>
              <a:rPr lang="zh-CN" altLang="zh-CN" sz="1600" dirty="0">
                <a:solidFill>
                  <a:schemeClr val="tx1">
                    <a:lumMod val="65000"/>
                    <a:lumOff val="35000"/>
                  </a:schemeClr>
                </a:solidFill>
              </a:rPr>
              <a:t>构思</a:t>
            </a:r>
            <a:r>
              <a:rPr lang="en-US" altLang="zh-CN" sz="1600" dirty="0">
                <a:solidFill>
                  <a:schemeClr val="tx1">
                    <a:lumMod val="65000"/>
                    <a:lumOff val="35000"/>
                  </a:schemeClr>
                </a:solidFill>
              </a:rPr>
              <a:t>Flash</a:t>
            </a:r>
            <a:r>
              <a:rPr lang="zh-CN" altLang="zh-CN" sz="1600" dirty="0">
                <a:solidFill>
                  <a:schemeClr val="tx1">
                    <a:lumMod val="65000"/>
                    <a:lumOff val="35000"/>
                  </a:schemeClr>
                </a:solidFill>
              </a:rPr>
              <a:t>动画的思路与构思一部电影有些相似。因此，我们常常将</a:t>
            </a:r>
            <a:r>
              <a:rPr lang="en-US" altLang="zh-CN" sz="1600" dirty="0">
                <a:solidFill>
                  <a:schemeClr val="tx1">
                    <a:lumMod val="65000"/>
                    <a:lumOff val="35000"/>
                  </a:schemeClr>
                </a:solidFill>
              </a:rPr>
              <a:t>Flash</a:t>
            </a:r>
            <a:r>
              <a:rPr lang="zh-CN" altLang="zh-CN" sz="1600" dirty="0">
                <a:solidFill>
                  <a:schemeClr val="tx1">
                    <a:lumMod val="65000"/>
                    <a:lumOff val="35000"/>
                  </a:schemeClr>
                </a:solidFill>
              </a:rPr>
              <a:t>动画称为</a:t>
            </a:r>
            <a:r>
              <a:rPr lang="en-US" altLang="zh-CN" sz="1600" dirty="0">
                <a:solidFill>
                  <a:schemeClr val="tx1">
                    <a:lumMod val="65000"/>
                    <a:lumOff val="35000"/>
                  </a:schemeClr>
                </a:solidFill>
              </a:rPr>
              <a:t>Flash</a:t>
            </a:r>
            <a:r>
              <a:rPr lang="zh-CN" altLang="zh-CN" sz="1600" dirty="0">
                <a:solidFill>
                  <a:schemeClr val="tx1">
                    <a:lumMod val="65000"/>
                    <a:lumOff val="35000"/>
                  </a:schemeClr>
                </a:solidFill>
              </a:rPr>
              <a:t>影片</a:t>
            </a:r>
            <a:r>
              <a:rPr lang="zh-CN" altLang="en-US" sz="1600" dirty="0">
                <a:solidFill>
                  <a:schemeClr val="tx1">
                    <a:lumMod val="65000"/>
                    <a:lumOff val="35000"/>
                  </a:schemeClr>
                </a:solidFill>
              </a:rPr>
              <a:t>。</a:t>
            </a:r>
          </a:p>
        </p:txBody>
      </p:sp>
      <p:sp>
        <p:nvSpPr>
          <p:cNvPr id="20" name="圆角矩形标注 19"/>
          <p:cNvSpPr/>
          <p:nvPr/>
        </p:nvSpPr>
        <p:spPr>
          <a:xfrm>
            <a:off x="4019352" y="877990"/>
            <a:ext cx="2568872" cy="1374744"/>
          </a:xfrm>
          <a:prstGeom prst="wedgeRoundRectCallout">
            <a:avLst>
              <a:gd name="adj1" fmla="val -38569"/>
              <a:gd name="adj2" fmla="val 61897"/>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制作一个比较复杂的动画时，可采用多个场景，从而将动画内容拆分开来，在各个场景中分别制作。</a:t>
            </a:r>
          </a:p>
        </p:txBody>
      </p:sp>
      <p:sp>
        <p:nvSpPr>
          <p:cNvPr id="21" name="圆角矩形标注 20"/>
          <p:cNvSpPr/>
          <p:nvPr/>
        </p:nvSpPr>
        <p:spPr>
          <a:xfrm>
            <a:off x="5939452" y="877990"/>
            <a:ext cx="2592988" cy="1374744"/>
          </a:xfrm>
          <a:prstGeom prst="wedgeRoundRectCallout">
            <a:avLst>
              <a:gd name="adj1" fmla="val -38847"/>
              <a:gd name="adj2" fmla="val 61897"/>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绘制和编辑动画内容的区域。在动画播放时只显示舞台上出现的内容，舞台之外的内容是不显示的。</a:t>
            </a:r>
          </a:p>
        </p:txBody>
      </p:sp>
      <p:sp>
        <p:nvSpPr>
          <p:cNvPr id="23" name="圆角矩形标注 22"/>
          <p:cNvSpPr/>
          <p:nvPr/>
        </p:nvSpPr>
        <p:spPr>
          <a:xfrm>
            <a:off x="37350" y="2301720"/>
            <a:ext cx="2662442" cy="1374744"/>
          </a:xfrm>
          <a:prstGeom prst="wedgeRoundRectCallout">
            <a:avLst>
              <a:gd name="adj1" fmla="val 76279"/>
              <a:gd name="adj2" fmla="val 9933"/>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每个图层都分别包含了要显示在舞台上的内容。利用不同的图层来组织和安排不同的动画对象。</a:t>
            </a:r>
          </a:p>
        </p:txBody>
      </p:sp>
      <p:sp>
        <p:nvSpPr>
          <p:cNvPr id="24" name="圆角矩形标注 23"/>
          <p:cNvSpPr/>
          <p:nvPr/>
        </p:nvSpPr>
        <p:spPr>
          <a:xfrm>
            <a:off x="6372200" y="2301720"/>
            <a:ext cx="2771800" cy="1374744"/>
          </a:xfrm>
          <a:prstGeom prst="wedgeRoundRectCallout">
            <a:avLst>
              <a:gd name="adj1" fmla="val -69979"/>
              <a:gd name="adj2" fmla="val 15129"/>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时间轴帧控制区是实现</a:t>
            </a:r>
            <a:r>
              <a:rPr lang="en-US" altLang="zh-CN" sz="1600" dirty="0">
                <a:solidFill>
                  <a:schemeClr val="tx1">
                    <a:lumMod val="65000"/>
                    <a:lumOff val="35000"/>
                  </a:schemeClr>
                </a:solidFill>
              </a:rPr>
              <a:t>Flash</a:t>
            </a:r>
            <a:r>
              <a:rPr lang="zh-CN" altLang="en-US" sz="1600" dirty="0">
                <a:solidFill>
                  <a:schemeClr val="tx1">
                    <a:lumMod val="65000"/>
                    <a:lumOff val="35000"/>
                  </a:schemeClr>
                </a:solidFill>
              </a:rPr>
              <a:t>动画的关键部分，它主要用于组织和控制在一定时间内帧的数量和帧中的内容。</a:t>
            </a:r>
          </a:p>
        </p:txBody>
      </p:sp>
      <p:sp>
        <p:nvSpPr>
          <p:cNvPr id="25" name="圆角矩形标注 24"/>
          <p:cNvSpPr/>
          <p:nvPr/>
        </p:nvSpPr>
        <p:spPr>
          <a:xfrm>
            <a:off x="966831" y="2061102"/>
            <a:ext cx="2609838" cy="1374744"/>
          </a:xfrm>
          <a:prstGeom prst="wedgeRoundRectCallout">
            <a:avLst>
              <a:gd name="adj1" fmla="val 4497"/>
              <a:gd name="adj2" fmla="val 75408"/>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定义动画发生变化的关键画面。关键帧中有内容的用实心圆表示，没有内容的用空心圆表示。</a:t>
            </a:r>
          </a:p>
        </p:txBody>
      </p:sp>
      <p:sp>
        <p:nvSpPr>
          <p:cNvPr id="27" name="圆角矩形标注 26"/>
          <p:cNvSpPr/>
          <p:nvPr/>
        </p:nvSpPr>
        <p:spPr>
          <a:xfrm>
            <a:off x="2908163" y="2053660"/>
            <a:ext cx="2609838" cy="1374744"/>
          </a:xfrm>
          <a:prstGeom prst="wedgeRoundRectCallout">
            <a:avLst>
              <a:gd name="adj1" fmla="val 4497"/>
              <a:gd name="adj2" fmla="val 75408"/>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实际上是前一个关键帧的副本，使关键帧的画面在时间上产生延续。</a:t>
            </a:r>
          </a:p>
        </p:txBody>
      </p:sp>
      <p:sp>
        <p:nvSpPr>
          <p:cNvPr id="28" name="圆角矩形标注 27"/>
          <p:cNvSpPr/>
          <p:nvPr/>
        </p:nvSpPr>
        <p:spPr>
          <a:xfrm>
            <a:off x="4842482" y="2046219"/>
            <a:ext cx="2609838" cy="1374744"/>
          </a:xfrm>
          <a:prstGeom prst="wedgeRoundRectCallout">
            <a:avLst>
              <a:gd name="adj1" fmla="val 4497"/>
              <a:gd name="adj2" fmla="val 75408"/>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有</a:t>
            </a:r>
            <a:r>
              <a:rPr lang="en-US" altLang="zh-CN" sz="1600" dirty="0">
                <a:solidFill>
                  <a:schemeClr val="tx1">
                    <a:lumMod val="65000"/>
                    <a:lumOff val="35000"/>
                  </a:schemeClr>
                </a:solidFill>
              </a:rPr>
              <a:t>Flash</a:t>
            </a:r>
            <a:r>
              <a:rPr lang="zh-CN" altLang="en-US" sz="1600" dirty="0">
                <a:solidFill>
                  <a:schemeClr val="tx1">
                    <a:lumMod val="65000"/>
                    <a:lumOff val="35000"/>
                  </a:schemeClr>
                </a:solidFill>
              </a:rPr>
              <a:t>根据前后两个关键帧的内容自动生成的中间帧，起到过渡的作用。</a:t>
            </a:r>
          </a:p>
        </p:txBody>
      </p:sp>
      <p:sp>
        <p:nvSpPr>
          <p:cNvPr id="29" name="圆角矩形标注 28"/>
          <p:cNvSpPr/>
          <p:nvPr/>
        </p:nvSpPr>
        <p:spPr>
          <a:xfrm>
            <a:off x="5967380" y="3480055"/>
            <a:ext cx="3069115" cy="1374744"/>
          </a:xfrm>
          <a:prstGeom prst="wedgeRoundRectCallout">
            <a:avLst>
              <a:gd name="adj1" fmla="val -83184"/>
              <a:gd name="adj2" fmla="val 23443"/>
              <a:gd name="adj3" fmla="val 16667"/>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tx1">
                    <a:lumMod val="65000"/>
                    <a:lumOff val="35000"/>
                  </a:schemeClr>
                </a:solidFill>
              </a:rPr>
              <a:t>    有很多时候需要重复使用某些素材，可以事先将素材转换或新建元件，存放在库中，以便重复使用或者再次编辑修改。</a:t>
            </a:r>
          </a:p>
        </p:txBody>
      </p:sp>
      <p:sp>
        <p:nvSpPr>
          <p:cNvPr id="31" name="矩形 30"/>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83385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xit" presetSubtype="12" fill="hold" grpId="1" nodeType="clickEffect">
                                  <p:stCondLst>
                                    <p:cond delay="0"/>
                                  </p:stCondLst>
                                  <p:childTnLst>
                                    <p:animEffect transition="out" filter="strips(downLef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2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xit" presetSubtype="12" fill="hold" grpId="1" nodeType="clickEffect">
                                  <p:stCondLst>
                                    <p:cond delay="0"/>
                                  </p:stCondLst>
                                  <p:childTnLst>
                                    <p:animEffect transition="out" filter="strips(downLeft)">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xit" presetSubtype="12" fill="hold" grpId="1" nodeType="clickEffect">
                                  <p:stCondLst>
                                    <p:cond delay="0"/>
                                  </p:stCondLst>
                                  <p:childTnLst>
                                    <p:animEffect transition="out" filter="strips(downLeft)">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grpId="1" nodeType="clickEffect">
                                  <p:stCondLst>
                                    <p:cond delay="0"/>
                                  </p:stCondLst>
                                  <p:childTnLst>
                                    <p:animEffect transition="out" filter="strips(downLeft)">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2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xit" presetSubtype="12" fill="hold" grpId="1" nodeType="clickEffect">
                                  <p:stCondLst>
                                    <p:cond delay="0"/>
                                  </p:stCondLst>
                                  <p:childTnLst>
                                    <p:animEffect transition="out" filter="strips(downLeft)">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20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xit" presetSubtype="12" fill="hold" grpId="1" nodeType="clickEffect">
                                  <p:stCondLst>
                                    <p:cond delay="0"/>
                                  </p:stCondLst>
                                  <p:childTnLst>
                                    <p:animEffect transition="out" filter="strips(downLeft)">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left)">
                                      <p:cBhvr>
                                        <p:cTn id="95" dur="20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xit" presetSubtype="12" fill="hold" grpId="1" nodeType="clickEffect">
                                  <p:stCondLst>
                                    <p:cond delay="0"/>
                                  </p:stCondLst>
                                  <p:childTnLst>
                                    <p:animEffect transition="out" filter="strips(downLeft)">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animBg="1"/>
      <p:bldP spid="4"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6.4.3 Flash CS4</a:t>
            </a:r>
            <a:r>
              <a:rPr lang="zh-CN" altLang="en-US" sz="2000" dirty="0">
                <a:solidFill>
                  <a:schemeClr val="tx1">
                    <a:lumMod val="85000"/>
                    <a:lumOff val="15000"/>
                  </a:schemeClr>
                </a:solidFill>
                <a:latin typeface="微软雅黑" pitchFamily="34" charset="-122"/>
                <a:ea typeface="微软雅黑" pitchFamily="34" charset="-122"/>
              </a:rPr>
              <a:t>动画制作</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4"/>
            <a:ext cx="5256584" cy="2169825"/>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逐帧动画的制作</a:t>
            </a:r>
            <a:endParaRPr lang="en-US" altLang="zh-CN" sz="2000" dirty="0">
              <a:solidFill>
                <a:srgbClr val="00B0F0"/>
              </a:solidFill>
              <a:latin typeface="微软雅黑" pitchFamily="34" charset="-122"/>
              <a:ea typeface="微软雅黑" pitchFamily="34" charset="-122"/>
            </a:endParaRPr>
          </a:p>
          <a:p>
            <a:pPr indent="457200">
              <a:lnSpc>
                <a:spcPct val="150000"/>
              </a:lnSpc>
            </a:pPr>
            <a:r>
              <a:rPr lang="zh-CN" altLang="en-US" dirty="0">
                <a:solidFill>
                  <a:schemeClr val="bg1">
                    <a:lumMod val="50000"/>
                  </a:schemeClr>
                </a:solidFill>
                <a:latin typeface="微软雅黑" pitchFamily="34" charset="-122"/>
                <a:ea typeface="微软雅黑" pitchFamily="34" charset="-122"/>
              </a:rPr>
              <a:t>利用提供的素材</a:t>
            </a:r>
            <a:r>
              <a:rPr lang="en-US" altLang="zh-CN" dirty="0">
                <a:solidFill>
                  <a:schemeClr val="bg1">
                    <a:lumMod val="50000"/>
                  </a:schemeClr>
                </a:solidFill>
                <a:latin typeface="微软雅黑" pitchFamily="34" charset="-122"/>
                <a:ea typeface="微软雅黑" pitchFamily="34" charset="-122"/>
              </a:rPr>
              <a:t>01.png-18.png</a:t>
            </a:r>
            <a:r>
              <a:rPr lang="zh-CN" altLang="en-US" dirty="0">
                <a:solidFill>
                  <a:schemeClr val="bg1">
                    <a:lumMod val="50000"/>
                  </a:schemeClr>
                </a:solidFill>
                <a:latin typeface="微软雅黑" pitchFamily="34" charset="-122"/>
                <a:ea typeface="微软雅黑" pitchFamily="34" charset="-122"/>
              </a:rPr>
              <a:t>，采用</a:t>
            </a:r>
            <a:r>
              <a:rPr lang="zh-CN" altLang="en-US" dirty="0">
                <a:solidFill>
                  <a:srgbClr val="00B0F0"/>
                </a:solidFill>
                <a:latin typeface="微软雅黑" pitchFamily="34" charset="-122"/>
                <a:ea typeface="微软雅黑" pitchFamily="34" charset="-122"/>
              </a:rPr>
              <a:t>逐帧动画</a:t>
            </a:r>
            <a:r>
              <a:rPr lang="zh-CN" altLang="en-US" dirty="0">
                <a:solidFill>
                  <a:schemeClr val="bg1">
                    <a:lumMod val="50000"/>
                  </a:schemeClr>
                </a:solidFill>
                <a:latin typeface="微软雅黑" pitchFamily="34" charset="-122"/>
                <a:ea typeface="微软雅黑" pitchFamily="34" charset="-122"/>
              </a:rPr>
              <a:t>来制作一朵花的生长过程。舞台大小</a:t>
            </a:r>
            <a:r>
              <a:rPr lang="en-US" altLang="zh-CN" dirty="0">
                <a:solidFill>
                  <a:schemeClr val="bg1">
                    <a:lumMod val="50000"/>
                  </a:schemeClr>
                </a:solidFill>
                <a:latin typeface="微软雅黑" pitchFamily="34" charset="-122"/>
                <a:ea typeface="微软雅黑" pitchFamily="34" charset="-122"/>
              </a:rPr>
              <a:t>200</a:t>
            </a:r>
            <a:r>
              <a:rPr lang="zh-CN" altLang="en-US" dirty="0">
                <a:solidFill>
                  <a:schemeClr val="bg1">
                    <a:lumMod val="50000"/>
                  </a:schemeClr>
                </a:solidFill>
                <a:latin typeface="微软雅黑" pitchFamily="34" charset="-122"/>
                <a:ea typeface="微软雅黑" pitchFamily="34" charset="-122"/>
              </a:rPr>
              <a:t>像素</a:t>
            </a:r>
            <a:r>
              <a:rPr lang="en-US" altLang="zh-CN" dirty="0">
                <a:solidFill>
                  <a:schemeClr val="bg1">
                    <a:lumMod val="50000"/>
                  </a:schemeClr>
                </a:solidFill>
                <a:latin typeface="微软雅黑" pitchFamily="34" charset="-122"/>
                <a:ea typeface="微软雅黑" pitchFamily="34" charset="-122"/>
              </a:rPr>
              <a:t>×400</a:t>
            </a:r>
            <a:r>
              <a:rPr lang="zh-CN" altLang="en-US" dirty="0">
                <a:solidFill>
                  <a:schemeClr val="bg1">
                    <a:lumMod val="50000"/>
                  </a:schemeClr>
                </a:solidFill>
                <a:latin typeface="微软雅黑" pitchFamily="34" charset="-122"/>
                <a:ea typeface="微软雅黑" pitchFamily="34" charset="-122"/>
              </a:rPr>
              <a:t>像素，总的播放时间为</a:t>
            </a:r>
            <a:r>
              <a:rPr lang="en-US" altLang="zh-CN" dirty="0">
                <a:solidFill>
                  <a:schemeClr val="bg1">
                    <a:lumMod val="50000"/>
                  </a:schemeClr>
                </a:solidFill>
                <a:latin typeface="微软雅黑" pitchFamily="34" charset="-122"/>
                <a:ea typeface="微软雅黑" pitchFamily="34" charset="-122"/>
              </a:rPr>
              <a:t>2</a:t>
            </a:r>
            <a:r>
              <a:rPr lang="zh-CN" altLang="en-US" dirty="0">
                <a:solidFill>
                  <a:schemeClr val="bg1">
                    <a:lumMod val="50000"/>
                  </a:schemeClr>
                </a:solidFill>
                <a:latin typeface="微软雅黑" pitchFamily="34" charset="-122"/>
                <a:ea typeface="微软雅黑" pitchFamily="34" charset="-122"/>
              </a:rPr>
              <a:t>秒钟，其中生长过程</a:t>
            </a:r>
            <a:r>
              <a:rPr lang="en-US" altLang="zh-CN" dirty="0">
                <a:solidFill>
                  <a:schemeClr val="bg1">
                    <a:lumMod val="50000"/>
                  </a:schemeClr>
                </a:solidFill>
                <a:latin typeface="微软雅黑" pitchFamily="34" charset="-122"/>
                <a:ea typeface="微软雅黑" pitchFamily="34" charset="-122"/>
              </a:rPr>
              <a:t>1.5</a:t>
            </a:r>
            <a:r>
              <a:rPr lang="zh-CN" altLang="en-US" dirty="0">
                <a:solidFill>
                  <a:schemeClr val="bg1">
                    <a:lumMod val="50000"/>
                  </a:schemeClr>
                </a:solidFill>
                <a:latin typeface="微软雅黑" pitchFamily="34" charset="-122"/>
                <a:ea typeface="微软雅黑" pitchFamily="34" charset="-122"/>
              </a:rPr>
              <a:t>秒，最后静止显示</a:t>
            </a:r>
            <a:r>
              <a:rPr lang="en-US" altLang="zh-CN" dirty="0">
                <a:solidFill>
                  <a:schemeClr val="bg1">
                    <a:lumMod val="50000"/>
                  </a:schemeClr>
                </a:solidFill>
                <a:latin typeface="微软雅黑" pitchFamily="34" charset="-122"/>
                <a:ea typeface="微软雅黑" pitchFamily="34" charset="-122"/>
              </a:rPr>
              <a:t>0.5</a:t>
            </a:r>
            <a:r>
              <a:rPr lang="zh-CN" altLang="en-US" dirty="0">
                <a:solidFill>
                  <a:schemeClr val="bg1">
                    <a:lumMod val="50000"/>
                  </a:schemeClr>
                </a:solidFill>
                <a:latin typeface="微软雅黑" pitchFamily="34" charset="-122"/>
                <a:ea typeface="微软雅黑" pitchFamily="34" charset="-122"/>
              </a:rPr>
              <a:t>秒。</a:t>
            </a:r>
            <a:endParaRPr lang="en-US" altLang="zh-CN" dirty="0">
              <a:solidFill>
                <a:schemeClr val="bg1">
                  <a:lumMod val="50000"/>
                </a:schemeClr>
              </a:solidFill>
              <a:latin typeface="微软雅黑" pitchFamily="34" charset="-122"/>
              <a:ea typeface="微软雅黑" pitchFamily="34" charset="-122"/>
            </a:endParaRPr>
          </a:p>
        </p:txBody>
      </p:sp>
      <p:pic>
        <p:nvPicPr>
          <p:cNvPr id="6147" name="Picture 3" descr="I:\2013-2014(2)教学工作\计算机应用基础（新版）\计算机应用基础-教程\素材\Flash素材\花朵生长\花朵生长-样例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61344"/>
            <a:ext cx="1849853" cy="277478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384979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6.4.3 Flash CS4</a:t>
            </a:r>
            <a:r>
              <a:rPr lang="zh-CN" altLang="en-US" sz="2000" dirty="0">
                <a:solidFill>
                  <a:schemeClr val="tx1">
                    <a:lumMod val="85000"/>
                    <a:lumOff val="15000"/>
                  </a:schemeClr>
                </a:solidFill>
                <a:latin typeface="微软雅黑" pitchFamily="34" charset="-122"/>
                <a:ea typeface="微软雅黑" pitchFamily="34" charset="-122"/>
              </a:rPr>
              <a:t>动画制作</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5472608" cy="2585323"/>
          </a:xfrm>
          <a:prstGeom prst="rect">
            <a:avLst/>
          </a:prstGeom>
        </p:spPr>
        <p:txBody>
          <a:bodyPr wrap="square">
            <a:spAutoFit/>
          </a:bodyPr>
          <a:lstStyle/>
          <a:p>
            <a:pPr marL="342900" indent="-342900" algn="just">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形状补间动画的制作</a:t>
            </a:r>
            <a:endParaRPr lang="en-US" altLang="zh-CN" sz="2000" dirty="0">
              <a:solidFill>
                <a:srgbClr val="00B0F0"/>
              </a:solidFill>
              <a:latin typeface="微软雅黑" pitchFamily="34" charset="-122"/>
              <a:ea typeface="微软雅黑" pitchFamily="34" charset="-122"/>
            </a:endParaRPr>
          </a:p>
          <a:p>
            <a:pPr algn="just">
              <a:lnSpc>
                <a:spcPct val="150000"/>
              </a:lnSpc>
            </a:pPr>
            <a:r>
              <a:rPr lang="zh-CN" altLang="en-US" dirty="0">
                <a:solidFill>
                  <a:srgbClr val="000000"/>
                </a:solidFill>
                <a:latin typeface="幼圆" panose="02010509060101010101" pitchFamily="49" charset="-122"/>
                <a:ea typeface="幼圆" panose="02010509060101010101" pitchFamily="49" charset="-122"/>
              </a:rPr>
              <a:t>    </a:t>
            </a:r>
            <a:r>
              <a:rPr lang="zh-CN" altLang="en-US" dirty="0">
                <a:solidFill>
                  <a:schemeClr val="bg1">
                    <a:lumMod val="50000"/>
                  </a:schemeClr>
                </a:solidFill>
                <a:latin typeface="微软雅黑" pitchFamily="34" charset="-122"/>
                <a:ea typeface="微软雅黑" pitchFamily="34" charset="-122"/>
              </a:rPr>
              <a:t>利用提供的素材</a:t>
            </a:r>
            <a:r>
              <a:rPr lang="en-US" altLang="zh-CN" dirty="0">
                <a:solidFill>
                  <a:schemeClr val="bg1">
                    <a:lumMod val="50000"/>
                  </a:schemeClr>
                </a:solidFill>
                <a:latin typeface="微软雅黑" pitchFamily="34" charset="-122"/>
                <a:ea typeface="微软雅黑" pitchFamily="34" charset="-122"/>
              </a:rPr>
              <a:t>love.jpg</a:t>
            </a:r>
            <a:r>
              <a:rPr lang="zh-CN" altLang="en-US" dirty="0">
                <a:solidFill>
                  <a:schemeClr val="bg1">
                    <a:lumMod val="50000"/>
                  </a:schemeClr>
                </a:solidFill>
                <a:latin typeface="微软雅黑" pitchFamily="34" charset="-122"/>
                <a:ea typeface="微软雅黑" pitchFamily="34" charset="-122"/>
              </a:rPr>
              <a:t>作为整个动画的背景，采用</a:t>
            </a:r>
            <a:r>
              <a:rPr lang="zh-CN" altLang="en-US" dirty="0">
                <a:solidFill>
                  <a:srgbClr val="00B0F0"/>
                </a:solidFill>
                <a:latin typeface="微软雅黑" pitchFamily="34" charset="-122"/>
                <a:ea typeface="微软雅黑" pitchFamily="34" charset="-122"/>
              </a:rPr>
              <a:t>形状补间动画</a:t>
            </a:r>
            <a:r>
              <a:rPr lang="zh-CN" altLang="en-US" dirty="0">
                <a:solidFill>
                  <a:schemeClr val="bg1">
                    <a:lumMod val="50000"/>
                  </a:schemeClr>
                </a:solidFill>
                <a:latin typeface="微软雅黑" pitchFamily="34" charset="-122"/>
                <a:ea typeface="微软雅黑" pitchFamily="34" charset="-122"/>
              </a:rPr>
              <a:t>来由“红心”逐渐变形为“</a:t>
            </a:r>
            <a:r>
              <a:rPr lang="en-US" altLang="zh-CN" dirty="0">
                <a:solidFill>
                  <a:schemeClr val="bg1">
                    <a:lumMod val="50000"/>
                  </a:schemeClr>
                </a:solidFill>
                <a:latin typeface="微软雅黑" pitchFamily="34" charset="-122"/>
                <a:ea typeface="微软雅黑" pitchFamily="34" charset="-122"/>
              </a:rPr>
              <a:t>love”</a:t>
            </a:r>
            <a:r>
              <a:rPr lang="zh-CN" altLang="en-US" dirty="0">
                <a:solidFill>
                  <a:schemeClr val="bg1">
                    <a:lumMod val="50000"/>
                  </a:schemeClr>
                </a:solidFill>
                <a:latin typeface="微软雅黑" pitchFamily="34" charset="-122"/>
                <a:ea typeface="微软雅黑" pitchFamily="34" charset="-122"/>
              </a:rPr>
              <a:t>，静止显示</a:t>
            </a:r>
            <a:r>
              <a:rPr lang="en-US" altLang="zh-CN" dirty="0">
                <a:solidFill>
                  <a:schemeClr val="bg1">
                    <a:lumMod val="50000"/>
                  </a:schemeClr>
                </a:solidFill>
                <a:latin typeface="微软雅黑" pitchFamily="34" charset="-122"/>
                <a:ea typeface="微软雅黑" pitchFamily="34" charset="-122"/>
              </a:rPr>
              <a:t>10</a:t>
            </a:r>
            <a:r>
              <a:rPr lang="zh-CN" altLang="en-US" dirty="0">
                <a:solidFill>
                  <a:schemeClr val="bg1">
                    <a:lumMod val="50000"/>
                  </a:schemeClr>
                </a:solidFill>
                <a:latin typeface="微软雅黑" pitchFamily="34" charset="-122"/>
                <a:ea typeface="微软雅黑" pitchFamily="34" charset="-122"/>
              </a:rPr>
              <a:t>帧，再逐渐变回“红心”的过程。舞台大小根据背景图像自动匹配，帧频为默认，动画总长为</a:t>
            </a:r>
            <a:r>
              <a:rPr lang="en-US" altLang="zh-CN" dirty="0">
                <a:solidFill>
                  <a:schemeClr val="bg1">
                    <a:lumMod val="50000"/>
                  </a:schemeClr>
                </a:solidFill>
                <a:latin typeface="微软雅黑" pitchFamily="34" charset="-122"/>
                <a:ea typeface="微软雅黑" pitchFamily="34" charset="-122"/>
              </a:rPr>
              <a:t>60</a:t>
            </a:r>
            <a:r>
              <a:rPr lang="zh-CN" altLang="en-US" dirty="0">
                <a:solidFill>
                  <a:schemeClr val="bg1">
                    <a:lumMod val="50000"/>
                  </a:schemeClr>
                </a:solidFill>
                <a:latin typeface="微软雅黑" pitchFamily="34" charset="-122"/>
                <a:ea typeface="微软雅黑" pitchFamily="34" charset="-122"/>
              </a:rPr>
              <a:t>帧，前</a:t>
            </a:r>
            <a:r>
              <a:rPr lang="en-US" altLang="zh-CN" dirty="0">
                <a:solidFill>
                  <a:schemeClr val="bg1">
                    <a:lumMod val="50000"/>
                  </a:schemeClr>
                </a:solidFill>
                <a:latin typeface="微软雅黑" pitchFamily="34" charset="-122"/>
                <a:ea typeface="微软雅黑" pitchFamily="34" charset="-122"/>
              </a:rPr>
              <a:t>10</a:t>
            </a:r>
            <a:r>
              <a:rPr lang="zh-CN" altLang="en-US" dirty="0">
                <a:solidFill>
                  <a:schemeClr val="bg1">
                    <a:lumMod val="50000"/>
                  </a:schemeClr>
                </a:solidFill>
                <a:latin typeface="微软雅黑" pitchFamily="34" charset="-122"/>
                <a:ea typeface="微软雅黑" pitchFamily="34" charset="-122"/>
              </a:rPr>
              <a:t>帧为静止帧。</a:t>
            </a:r>
            <a:endParaRPr lang="en-US" altLang="zh-CN" dirty="0">
              <a:solidFill>
                <a:schemeClr val="bg1">
                  <a:lumMod val="50000"/>
                </a:schemeClr>
              </a:solidFill>
              <a:latin typeface="微软雅黑" pitchFamily="34" charset="-122"/>
              <a:ea typeface="微软雅黑" pitchFamily="34" charset="-122"/>
            </a:endParaRPr>
          </a:p>
        </p:txBody>
      </p:sp>
      <p:pic>
        <p:nvPicPr>
          <p:cNvPr id="7170" name="Picture 2" descr="I:\2013-2014(2)教学工作\计算机应用基础（新版）\计算机应用基础-教程\素材\Flash素材\I LOVE U\I love U.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9604" y="1789918"/>
            <a:ext cx="2286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317598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6.4.3 Flash CS4</a:t>
            </a:r>
            <a:r>
              <a:rPr lang="zh-CN" altLang="en-US" sz="2000" dirty="0">
                <a:solidFill>
                  <a:schemeClr val="tx1">
                    <a:lumMod val="85000"/>
                    <a:lumOff val="15000"/>
                  </a:schemeClr>
                </a:solidFill>
                <a:latin typeface="微软雅黑" pitchFamily="34" charset="-122"/>
                <a:ea typeface="微软雅黑" pitchFamily="34" charset="-122"/>
              </a:rPr>
              <a:t>动画制作</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7632848" cy="1754326"/>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传统补间动画的制作</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rgbClr val="000000"/>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打开“撞车试验</a:t>
            </a:r>
            <a:r>
              <a:rPr lang="en-US" altLang="zh-CN" dirty="0">
                <a:solidFill>
                  <a:schemeClr val="bg1">
                    <a:lumMod val="50000"/>
                  </a:schemeClr>
                </a:solidFill>
                <a:latin typeface="微软雅黑" pitchFamily="34" charset="-122"/>
                <a:ea typeface="微软雅黑" pitchFamily="34" charset="-122"/>
              </a:rPr>
              <a:t>.</a:t>
            </a:r>
            <a:r>
              <a:rPr lang="en-US" altLang="zh-CN" dirty="0" err="1">
                <a:solidFill>
                  <a:schemeClr val="bg1">
                    <a:lumMod val="50000"/>
                  </a:schemeClr>
                </a:solidFill>
                <a:latin typeface="微软雅黑" pitchFamily="34" charset="-122"/>
                <a:ea typeface="微软雅黑" pitchFamily="34" charset="-122"/>
              </a:rPr>
              <a:t>fla</a:t>
            </a: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文件，采用</a:t>
            </a:r>
            <a:r>
              <a:rPr lang="zh-CN" altLang="en-US" dirty="0">
                <a:solidFill>
                  <a:srgbClr val="00B0F0"/>
                </a:solidFill>
                <a:latin typeface="微软雅黑" pitchFamily="34" charset="-122"/>
                <a:ea typeface="微软雅黑" pitchFamily="34" charset="-122"/>
              </a:rPr>
              <a:t>传统补间动画</a:t>
            </a:r>
            <a:r>
              <a:rPr lang="zh-CN" altLang="en-US" dirty="0">
                <a:solidFill>
                  <a:schemeClr val="bg1">
                    <a:lumMod val="50000"/>
                  </a:schemeClr>
                </a:solidFill>
                <a:latin typeface="微软雅黑" pitchFamily="34" charset="-122"/>
                <a:ea typeface="微软雅黑" pitchFamily="34" charset="-122"/>
              </a:rPr>
              <a:t>来实现一辆飞逝的小车撞上一辆停靠着的车辆，实例效果如图所示。舞台大小为</a:t>
            </a:r>
            <a:r>
              <a:rPr lang="en-US" altLang="zh-CN" dirty="0">
                <a:solidFill>
                  <a:schemeClr val="bg1">
                    <a:lumMod val="50000"/>
                  </a:schemeClr>
                </a:solidFill>
                <a:latin typeface="微软雅黑" pitchFamily="34" charset="-122"/>
                <a:ea typeface="微软雅黑" pitchFamily="34" charset="-122"/>
              </a:rPr>
              <a:t>800*100</a:t>
            </a:r>
            <a:r>
              <a:rPr lang="zh-CN" altLang="en-US" dirty="0">
                <a:solidFill>
                  <a:schemeClr val="bg1">
                    <a:lumMod val="50000"/>
                  </a:schemeClr>
                </a:solidFill>
                <a:latin typeface="微软雅黑" pitchFamily="34" charset="-122"/>
                <a:ea typeface="微软雅黑" pitchFamily="34" charset="-122"/>
              </a:rPr>
              <a:t>帧频为默认，动画总长为</a:t>
            </a:r>
            <a:r>
              <a:rPr lang="en-US" altLang="zh-CN" dirty="0">
                <a:solidFill>
                  <a:schemeClr val="bg1">
                    <a:lumMod val="50000"/>
                  </a:schemeClr>
                </a:solidFill>
                <a:latin typeface="微软雅黑" pitchFamily="34" charset="-122"/>
                <a:ea typeface="微软雅黑" pitchFamily="34" charset="-122"/>
              </a:rPr>
              <a:t>60</a:t>
            </a:r>
            <a:r>
              <a:rPr lang="zh-CN" altLang="en-US" dirty="0">
                <a:solidFill>
                  <a:schemeClr val="bg1">
                    <a:lumMod val="50000"/>
                  </a:schemeClr>
                </a:solidFill>
                <a:latin typeface="微软雅黑" pitchFamily="34" charset="-122"/>
                <a:ea typeface="微软雅黑" pitchFamily="34" charset="-122"/>
              </a:rPr>
              <a:t>帧，最后</a:t>
            </a:r>
            <a:r>
              <a:rPr lang="en-US" altLang="zh-CN" dirty="0">
                <a:solidFill>
                  <a:schemeClr val="bg1">
                    <a:lumMod val="50000"/>
                  </a:schemeClr>
                </a:solidFill>
                <a:latin typeface="微软雅黑" pitchFamily="34" charset="-122"/>
                <a:ea typeface="微软雅黑" pitchFamily="34" charset="-122"/>
              </a:rPr>
              <a:t>5</a:t>
            </a:r>
            <a:r>
              <a:rPr lang="zh-CN" altLang="en-US" dirty="0">
                <a:solidFill>
                  <a:schemeClr val="bg1">
                    <a:lumMod val="50000"/>
                  </a:schemeClr>
                </a:solidFill>
                <a:latin typeface="微软雅黑" pitchFamily="34" charset="-122"/>
                <a:ea typeface="微软雅黑" pitchFamily="34" charset="-122"/>
              </a:rPr>
              <a:t>帧为静止帧。</a:t>
            </a:r>
            <a:endParaRPr lang="en-US" altLang="zh-CN" dirty="0">
              <a:solidFill>
                <a:schemeClr val="bg1">
                  <a:lumMod val="50000"/>
                </a:schemeClr>
              </a:solidFill>
              <a:latin typeface="微软雅黑" pitchFamily="34" charset="-122"/>
              <a:ea typeface="微软雅黑" pitchFamily="34" charset="-122"/>
            </a:endParaRPr>
          </a:p>
        </p:txBody>
      </p:sp>
      <p:pic>
        <p:nvPicPr>
          <p:cNvPr id="8197" name="Picture 5" descr="F:\2013-2014(2)教学工作\计算机应用基础（新版）\《计算机应用基础》素材\教程\Flash素材\撞车试验\撞车试验-效果.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6415" y="3651870"/>
            <a:ext cx="7620001"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455993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172369" cy="485775"/>
          </a:xfrm>
        </p:spPr>
        <p:txBody>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 上机实践一</a:t>
            </a:r>
          </a:p>
        </p:txBody>
      </p:sp>
      <p:sp>
        <p:nvSpPr>
          <p:cNvPr id="14" name="Rectangle 10"/>
          <p:cNvSpPr>
            <a:spLocks noChangeArrowheads="1"/>
          </p:cNvSpPr>
          <p:nvPr/>
        </p:nvSpPr>
        <p:spPr bwMode="auto">
          <a:xfrm>
            <a:off x="1478088" y="4609123"/>
            <a:ext cx="6910336" cy="46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2000" dirty="0">
                <a:solidFill>
                  <a:srgbClr val="808080"/>
                </a:solidFill>
                <a:latin typeface="幼圆" pitchFamily="49" charset="-122"/>
                <a:ea typeface="幼圆" pitchFamily="49" charset="-122"/>
                <a:sym typeface="Webdings" pitchFamily="18" charset="2"/>
              </a:rPr>
              <a:t>    </a:t>
            </a:r>
            <a:r>
              <a:rPr lang="zh-CN" altLang="en-US" sz="1600" dirty="0">
                <a:solidFill>
                  <a:srgbClr val="000000">
                    <a:lumMod val="75000"/>
                    <a:lumOff val="25000"/>
                  </a:srgbClr>
                </a:solidFill>
                <a:latin typeface="微软雅黑" pitchFamily="34" charset="-122"/>
                <a:ea typeface="微软雅黑" pitchFamily="34" charset="-122"/>
                <a:sym typeface="Webdings" pitchFamily="18" charset="2"/>
              </a:rPr>
              <a:t>操作要求见</a:t>
            </a:r>
            <a:r>
              <a:rPr lang="en-US" altLang="zh-CN" sz="1600" dirty="0">
                <a:solidFill>
                  <a:srgbClr val="000000">
                    <a:lumMod val="75000"/>
                    <a:lumOff val="25000"/>
                  </a:srgbClr>
                </a:solidFill>
                <a:latin typeface="微软雅黑" pitchFamily="34" charset="-122"/>
                <a:ea typeface="微软雅黑" pitchFamily="34" charset="-122"/>
                <a:sym typeface="Webdings" pitchFamily="18" charset="2"/>
              </a:rPr>
              <a:t>《</a:t>
            </a:r>
            <a:r>
              <a:rPr lang="zh-CN" altLang="en-US" sz="1600" dirty="0">
                <a:solidFill>
                  <a:srgbClr val="000000">
                    <a:lumMod val="75000"/>
                    <a:lumOff val="25000"/>
                  </a:srgbClr>
                </a:solidFill>
                <a:latin typeface="微软雅黑" pitchFamily="34" charset="-122"/>
                <a:ea typeface="微软雅黑" pitchFamily="34" charset="-122"/>
                <a:sym typeface="Webdings" pitchFamily="18" charset="2"/>
              </a:rPr>
              <a:t>计算机应用基础实训指导</a:t>
            </a:r>
            <a:r>
              <a:rPr lang="en-US" altLang="zh-CN" sz="1600" dirty="0">
                <a:solidFill>
                  <a:srgbClr val="000000">
                    <a:lumMod val="75000"/>
                    <a:lumOff val="25000"/>
                  </a:srgbClr>
                </a:solidFill>
                <a:latin typeface="微软雅黑" pitchFamily="34" charset="-122"/>
                <a:ea typeface="微软雅黑" pitchFamily="34" charset="-122"/>
                <a:sym typeface="Webdings" pitchFamily="18" charset="2"/>
              </a:rPr>
              <a:t>》P108-P113</a:t>
            </a:r>
            <a:endParaRPr lang="zh-CN" altLang="en-US" sz="1600" dirty="0">
              <a:solidFill>
                <a:srgbClr val="000000">
                  <a:lumMod val="75000"/>
                  <a:lumOff val="25000"/>
                </a:srgbClr>
              </a:solidFill>
              <a:latin typeface="微软雅黑" pitchFamily="34" charset="-122"/>
              <a:ea typeface="微软雅黑" pitchFamily="34" charset="-122"/>
              <a:sym typeface="Webdings" pitchFamily="18" charset="2"/>
            </a:endParaRPr>
          </a:p>
        </p:txBody>
      </p:sp>
      <p:sp>
        <p:nvSpPr>
          <p:cNvPr id="18" name="Rectangle 10"/>
          <p:cNvSpPr>
            <a:spLocks noChangeArrowheads="1"/>
          </p:cNvSpPr>
          <p:nvPr/>
        </p:nvSpPr>
        <p:spPr bwMode="auto">
          <a:xfrm>
            <a:off x="888218" y="1638582"/>
            <a:ext cx="3683783"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rgbClr val="000000">
                    <a:lumMod val="75000"/>
                    <a:lumOff val="25000"/>
                  </a:srgbClr>
                </a:solidFill>
                <a:latin typeface="微软雅黑" pitchFamily="34" charset="-122"/>
                <a:ea typeface="微软雅黑" pitchFamily="34" charset="-122"/>
                <a:sym typeface="Webdings" pitchFamily="18" charset="2"/>
              </a:rPr>
              <a:t>1</a:t>
            </a:r>
            <a:r>
              <a:rPr lang="zh-CN" altLang="en-US" sz="1600" dirty="0">
                <a:solidFill>
                  <a:srgbClr val="000000">
                    <a:lumMod val="75000"/>
                    <a:lumOff val="25000"/>
                  </a:srgbClr>
                </a:solidFill>
                <a:latin typeface="微软雅黑" pitchFamily="34" charset="-122"/>
                <a:ea typeface="微软雅黑" pitchFamily="34" charset="-122"/>
                <a:sym typeface="Webdings" pitchFamily="18" charset="2"/>
              </a:rPr>
              <a:t>、利用逐帧动画制作小狗走路</a:t>
            </a:r>
          </a:p>
        </p:txBody>
      </p:sp>
      <p:sp>
        <p:nvSpPr>
          <p:cNvPr id="19" name="Rectangle 10"/>
          <p:cNvSpPr>
            <a:spLocks noChangeArrowheads="1"/>
          </p:cNvSpPr>
          <p:nvPr/>
        </p:nvSpPr>
        <p:spPr bwMode="auto">
          <a:xfrm>
            <a:off x="4932040" y="1653648"/>
            <a:ext cx="3888432"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rgbClr val="000000">
                    <a:lumMod val="75000"/>
                    <a:lumOff val="25000"/>
                  </a:srgbClr>
                </a:solidFill>
                <a:latin typeface="微软雅黑" pitchFamily="34" charset="-122"/>
                <a:ea typeface="微软雅黑" pitchFamily="34" charset="-122"/>
                <a:sym typeface="Webdings" pitchFamily="18" charset="2"/>
              </a:rPr>
              <a:t>2</a:t>
            </a:r>
            <a:r>
              <a:rPr lang="zh-CN" altLang="en-US" sz="1600" dirty="0">
                <a:solidFill>
                  <a:srgbClr val="000000">
                    <a:lumMod val="75000"/>
                    <a:lumOff val="25000"/>
                  </a:srgbClr>
                </a:solidFill>
                <a:latin typeface="微软雅黑" pitchFamily="34" charset="-122"/>
                <a:ea typeface="微软雅黑" pitchFamily="34" charset="-122"/>
                <a:sym typeface="Webdings" pitchFamily="18" charset="2"/>
              </a:rPr>
              <a:t>、利用变形动画制作下载进度条</a:t>
            </a:r>
          </a:p>
        </p:txBody>
      </p:sp>
      <p:sp>
        <p:nvSpPr>
          <p:cNvPr id="20" name="Rectangle 10"/>
          <p:cNvSpPr>
            <a:spLocks noChangeArrowheads="1"/>
          </p:cNvSpPr>
          <p:nvPr/>
        </p:nvSpPr>
        <p:spPr bwMode="auto">
          <a:xfrm>
            <a:off x="2832434" y="3219822"/>
            <a:ext cx="4403862"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rgbClr val="000000">
                    <a:lumMod val="75000"/>
                    <a:lumOff val="25000"/>
                  </a:srgbClr>
                </a:solidFill>
                <a:latin typeface="微软雅黑" pitchFamily="34" charset="-122"/>
                <a:ea typeface="微软雅黑" pitchFamily="34" charset="-122"/>
                <a:sym typeface="Webdings" pitchFamily="18" charset="2"/>
              </a:rPr>
              <a:t>3</a:t>
            </a:r>
            <a:r>
              <a:rPr lang="zh-CN" altLang="en-US" sz="1600" dirty="0">
                <a:solidFill>
                  <a:srgbClr val="000000">
                    <a:lumMod val="75000"/>
                    <a:lumOff val="25000"/>
                  </a:srgbClr>
                </a:solidFill>
                <a:latin typeface="微软雅黑" pitchFamily="34" charset="-122"/>
                <a:ea typeface="微软雅黑" pitchFamily="34" charset="-122"/>
                <a:sym typeface="Webdings" pitchFamily="18" charset="2"/>
              </a:rPr>
              <a:t>、利用传统补间动画制作汽车广告。</a:t>
            </a:r>
          </a:p>
        </p:txBody>
      </p:sp>
      <p:pic>
        <p:nvPicPr>
          <p:cNvPr id="9218" name="Picture 2" descr="F:\2013-2014(2)教学工作\计算机应用基础（新版）\《计算机应用基础》素材\实训指导\项目六\实验结果\任务1\小狗走路.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2482" y="2044761"/>
            <a:ext cx="2315251" cy="115762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2013-2014(2)教学工作\计算机应用基础（新版）\《计算机应用基础》素材\实训指导\项目六\实验结果\任务1\下载进度条.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142900"/>
            <a:ext cx="2589857" cy="105948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2013-2014(2)教学工作\计算机应用基础（新版）\《计算机应用基础》素材\实训指导\项目六\实验结果\任务1\汽车广告.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25856" y="3620189"/>
            <a:ext cx="5238750" cy="107156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3586798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434232" cy="4857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实验拓展一</a:t>
            </a:r>
          </a:p>
        </p:txBody>
      </p:sp>
      <p:sp>
        <p:nvSpPr>
          <p:cNvPr id="14" name="Rectangle 10"/>
          <p:cNvSpPr>
            <a:spLocks noChangeArrowheads="1"/>
          </p:cNvSpPr>
          <p:nvPr/>
        </p:nvSpPr>
        <p:spPr bwMode="auto">
          <a:xfrm>
            <a:off x="1223838" y="4691227"/>
            <a:ext cx="6694117"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计算机应用基础实训指导</a:t>
            </a:r>
            <a:r>
              <a:rPr lang="en-US" altLang="zh-CN" sz="1600" dirty="0">
                <a:solidFill>
                  <a:schemeClr val="bg1">
                    <a:lumMod val="50000"/>
                  </a:schemeClr>
                </a:solidFill>
                <a:latin typeface="微软雅黑" pitchFamily="34" charset="-122"/>
                <a:ea typeface="微软雅黑" pitchFamily="34" charset="-122"/>
                <a:sym typeface="Webdings" pitchFamily="18" charset="2"/>
              </a:rPr>
              <a:t>》P102-103</a:t>
            </a:r>
          </a:p>
        </p:txBody>
      </p:sp>
      <p:sp>
        <p:nvSpPr>
          <p:cNvPr id="11" name="Rectangle 10"/>
          <p:cNvSpPr>
            <a:spLocks noChangeArrowheads="1"/>
          </p:cNvSpPr>
          <p:nvPr/>
        </p:nvSpPr>
        <p:spPr bwMode="auto">
          <a:xfrm>
            <a:off x="729960" y="1761660"/>
            <a:ext cx="3193968"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1</a:t>
            </a:r>
            <a:r>
              <a:rPr lang="zh-CN" altLang="en-US" sz="1600" dirty="0">
                <a:solidFill>
                  <a:schemeClr val="bg1">
                    <a:lumMod val="50000"/>
                  </a:schemeClr>
                </a:solidFill>
                <a:latin typeface="微软雅黑" pitchFamily="34" charset="-122"/>
                <a:ea typeface="微软雅黑" pitchFamily="34" charset="-122"/>
                <a:sym typeface="Webdings" pitchFamily="18" charset="2"/>
              </a:rPr>
              <a:t>、逐帧动画（打字效果）</a:t>
            </a:r>
          </a:p>
        </p:txBody>
      </p:sp>
      <p:sp>
        <p:nvSpPr>
          <p:cNvPr id="16" name="Rectangle 10"/>
          <p:cNvSpPr>
            <a:spLocks noChangeArrowheads="1"/>
          </p:cNvSpPr>
          <p:nvPr/>
        </p:nvSpPr>
        <p:spPr bwMode="auto">
          <a:xfrm>
            <a:off x="5076057" y="1761660"/>
            <a:ext cx="3096343"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2</a:t>
            </a:r>
            <a:r>
              <a:rPr lang="zh-CN" altLang="en-US" sz="1600" dirty="0">
                <a:solidFill>
                  <a:schemeClr val="bg1">
                    <a:lumMod val="50000"/>
                  </a:schemeClr>
                </a:solidFill>
                <a:latin typeface="微软雅黑" pitchFamily="34" charset="-122"/>
                <a:ea typeface="微软雅黑" pitchFamily="34" charset="-122"/>
                <a:sym typeface="Webdings" pitchFamily="18" charset="2"/>
              </a:rPr>
              <a:t>、形状补间动画（四季变换）</a:t>
            </a:r>
          </a:p>
        </p:txBody>
      </p:sp>
      <p:sp>
        <p:nvSpPr>
          <p:cNvPr id="17" name="Rectangle 10"/>
          <p:cNvSpPr>
            <a:spLocks noChangeArrowheads="1"/>
          </p:cNvSpPr>
          <p:nvPr/>
        </p:nvSpPr>
        <p:spPr bwMode="auto">
          <a:xfrm>
            <a:off x="729960" y="3464675"/>
            <a:ext cx="3887327"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3</a:t>
            </a:r>
            <a:r>
              <a:rPr lang="zh-CN" altLang="en-US" sz="1600" dirty="0">
                <a:solidFill>
                  <a:schemeClr val="bg1">
                    <a:lumMod val="50000"/>
                  </a:schemeClr>
                </a:solidFill>
                <a:latin typeface="微软雅黑" pitchFamily="34" charset="-122"/>
                <a:ea typeface="微软雅黑" pitchFamily="34" charset="-122"/>
                <a:sym typeface="Webdings" pitchFamily="18" charset="2"/>
              </a:rPr>
              <a:t>、传统补间动画（数字流动）</a:t>
            </a:r>
          </a:p>
        </p:txBody>
      </p:sp>
      <p:pic>
        <p:nvPicPr>
          <p:cNvPr id="10242" name="Picture 2" descr="F:\2013-2014(2)教学工作\计算机应用基础（新版）\《计算机应用基础》素材\实训指导\项目六\实验结果\任务1\打字效果.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496" y="2165296"/>
            <a:ext cx="1590337" cy="119275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2013-2014(2)教学工作\计算机应用基础（新版）\《计算机应用基础》素材\实训指导\项目六\实验结果\任务1\四季变换.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272" y="2154557"/>
            <a:ext cx="1917875" cy="115072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6370" y="3305281"/>
            <a:ext cx="1838990" cy="1337447"/>
          </a:xfrm>
          <a:prstGeom prst="rect">
            <a:avLst/>
          </a:prstGeom>
        </p:spPr>
      </p:pic>
      <p:sp>
        <p:nvSpPr>
          <p:cNvPr id="15" name="矩形 14"/>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5738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5.1.2 </a:t>
            </a:r>
            <a:r>
              <a:rPr lang="zh-CN" altLang="en-US" sz="2000" dirty="0">
                <a:solidFill>
                  <a:schemeClr val="tx1">
                    <a:lumMod val="85000"/>
                    <a:lumOff val="15000"/>
                  </a:schemeClr>
                </a:solidFill>
                <a:latin typeface="微软雅黑" pitchFamily="34" charset="-122"/>
                <a:ea typeface="微软雅黑" pitchFamily="34" charset="-122"/>
              </a:rPr>
              <a:t>多媒体技术与应用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779662"/>
            <a:ext cx="7848872" cy="499624"/>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新媒体下的多媒体技术：</a:t>
            </a:r>
            <a:endParaRPr lang="zh-CN" altLang="en-US" sz="2000" dirty="0">
              <a:solidFill>
                <a:schemeClr val="bg1">
                  <a:lumMod val="50000"/>
                </a:schemeClr>
              </a:solidFill>
              <a:latin typeface="微软雅黑" pitchFamily="34" charset="-122"/>
              <a:ea typeface="微软雅黑" pitchFamily="34" charset="-122"/>
            </a:endParaRPr>
          </a:p>
        </p:txBody>
      </p:sp>
      <p:sp>
        <p:nvSpPr>
          <p:cNvPr id="3" name="TextBox 2"/>
          <p:cNvSpPr txBox="1"/>
          <p:nvPr/>
        </p:nvSpPr>
        <p:spPr>
          <a:xfrm>
            <a:off x="1116977" y="4371950"/>
            <a:ext cx="1210588"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多媒体网页</a:t>
            </a:r>
          </a:p>
        </p:txBody>
      </p:sp>
      <p:sp>
        <p:nvSpPr>
          <p:cNvPr id="11" name="TextBox 10"/>
          <p:cNvSpPr txBox="1"/>
          <p:nvPr/>
        </p:nvSpPr>
        <p:spPr>
          <a:xfrm>
            <a:off x="3737382" y="4379253"/>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多媒体传输技术</a:t>
            </a:r>
          </a:p>
        </p:txBody>
      </p:sp>
      <p:pic>
        <p:nvPicPr>
          <p:cNvPr id="13314" name="Picture 2" descr="http://p1.so.qhmsg.com/bdr/_240_/t0183785c4db2fa9a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499992"/>
            <a:ext cx="2118392" cy="17533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p2.so.qhmsg.com/bdr/_240_/t016276fe4c1fe5695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485010"/>
            <a:ext cx="2365060" cy="17683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51443" y="4379253"/>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移动多媒体技术</a:t>
            </a:r>
          </a:p>
        </p:txBody>
      </p:sp>
      <p:pic>
        <p:nvPicPr>
          <p:cNvPr id="13318" name="Picture 6" descr="http://p4.so.qhmsg.com/bdr/_240_/t012afccb65efb451a9.jpg"/>
          <p:cNvPicPr>
            <a:picLocks noChangeAspect="1" noChangeArrowheads="1"/>
          </p:cNvPicPr>
          <p:nvPr/>
        </p:nvPicPr>
        <p:blipFill rotWithShape="1">
          <a:blip r:embed="rId5">
            <a:extLst>
              <a:ext uri="{28A0092B-C50C-407E-A947-70E740481C1C}">
                <a14:useLocalDpi xmlns:a14="http://schemas.microsoft.com/office/drawing/2010/main" val="0"/>
              </a:ext>
            </a:extLst>
          </a:blip>
          <a:srcRect l="14091" t="7625" r="13247" b="96"/>
          <a:stretch/>
        </p:blipFill>
        <p:spPr bwMode="auto">
          <a:xfrm>
            <a:off x="6156176" y="2461081"/>
            <a:ext cx="2376263" cy="177548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355290" y="271267"/>
            <a:ext cx="3350597"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5.1 </a:t>
            </a:r>
            <a:r>
              <a:rPr lang="zh-CN" altLang="en-US" sz="2800" b="1" dirty="0">
                <a:solidFill>
                  <a:srgbClr val="FF6600"/>
                </a:solidFill>
                <a:latin typeface="微软雅黑" pitchFamily="34" charset="-122"/>
                <a:ea typeface="微软雅黑" pitchFamily="34" charset="-122"/>
              </a:rPr>
              <a:t>多媒体技术概述</a:t>
            </a:r>
          </a:p>
        </p:txBody>
      </p:sp>
    </p:spTree>
    <p:extLst>
      <p:ext uri="{BB962C8B-B14F-4D97-AF65-F5344CB8AC3E}">
        <p14:creationId xmlns:p14="http://schemas.microsoft.com/office/powerpoint/2010/main" val="101153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6.4.3 Flash CS4</a:t>
            </a:r>
            <a:r>
              <a:rPr lang="zh-CN" altLang="en-US" sz="2000" dirty="0">
                <a:solidFill>
                  <a:schemeClr val="tx1">
                    <a:lumMod val="85000"/>
                    <a:lumOff val="15000"/>
                  </a:schemeClr>
                </a:solidFill>
                <a:latin typeface="微软雅黑" pitchFamily="34" charset="-122"/>
                <a:ea typeface="微软雅黑" pitchFamily="34" charset="-122"/>
              </a:rPr>
              <a:t>动画制作</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7848872" cy="1754326"/>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引导层动画的制作</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chemeClr val="bg1">
                    <a:lumMod val="50000"/>
                  </a:schemeClr>
                </a:solidFill>
                <a:latin typeface="微软雅黑" pitchFamily="34" charset="-122"/>
                <a:ea typeface="微软雅黑" pitchFamily="34" charset="-122"/>
              </a:rPr>
              <a:t>    打开“花园</a:t>
            </a:r>
            <a:r>
              <a:rPr lang="en-US" altLang="zh-CN" dirty="0">
                <a:solidFill>
                  <a:schemeClr val="bg1">
                    <a:lumMod val="50000"/>
                  </a:schemeClr>
                </a:solidFill>
                <a:latin typeface="微软雅黑" pitchFamily="34" charset="-122"/>
                <a:ea typeface="微软雅黑" pitchFamily="34" charset="-122"/>
              </a:rPr>
              <a:t>.</a:t>
            </a:r>
            <a:r>
              <a:rPr lang="en-US" altLang="zh-CN" dirty="0" err="1">
                <a:solidFill>
                  <a:schemeClr val="bg1">
                    <a:lumMod val="50000"/>
                  </a:schemeClr>
                </a:solidFill>
                <a:latin typeface="微软雅黑" pitchFamily="34" charset="-122"/>
                <a:ea typeface="微软雅黑" pitchFamily="34" charset="-122"/>
              </a:rPr>
              <a:t>fla</a:t>
            </a: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文件，相关的素材已导入库中，采用补间动画制作一个花园的景色，有蝴蝶飞舞、有蜜蜂采蜜。舞台大小和帧频均默认、整个动画共</a:t>
            </a:r>
            <a:r>
              <a:rPr lang="en-US" altLang="zh-CN" dirty="0">
                <a:solidFill>
                  <a:schemeClr val="bg1">
                    <a:lumMod val="50000"/>
                  </a:schemeClr>
                </a:solidFill>
                <a:latin typeface="微软雅黑" pitchFamily="34" charset="-122"/>
                <a:ea typeface="微软雅黑" pitchFamily="34" charset="-122"/>
              </a:rPr>
              <a:t>60</a:t>
            </a:r>
            <a:r>
              <a:rPr lang="zh-CN" altLang="en-US" dirty="0">
                <a:solidFill>
                  <a:schemeClr val="bg1">
                    <a:lumMod val="50000"/>
                  </a:schemeClr>
                </a:solidFill>
                <a:latin typeface="微软雅黑" pitchFamily="34" charset="-122"/>
                <a:ea typeface="微软雅黑" pitchFamily="34" charset="-122"/>
              </a:rPr>
              <a:t>帧。</a:t>
            </a:r>
            <a:endParaRPr lang="en-US" altLang="zh-CN" dirty="0">
              <a:solidFill>
                <a:schemeClr val="bg1">
                  <a:lumMod val="50000"/>
                </a:schemeClr>
              </a:solidFill>
              <a:latin typeface="微软雅黑" pitchFamily="34" charset="-122"/>
              <a:ea typeface="微软雅黑"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147814"/>
            <a:ext cx="3036337" cy="1656184"/>
          </a:xfrm>
          <a:prstGeom prst="rect">
            <a:avLst/>
          </a:prstGeom>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117279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6.4.3 Flash CS4</a:t>
            </a:r>
            <a:r>
              <a:rPr lang="zh-CN" altLang="en-US" sz="2000" dirty="0">
                <a:solidFill>
                  <a:schemeClr val="tx1">
                    <a:lumMod val="85000"/>
                    <a:lumOff val="15000"/>
                  </a:schemeClr>
                </a:solidFill>
                <a:latin typeface="微软雅黑" pitchFamily="34" charset="-122"/>
                <a:ea typeface="微软雅黑" pitchFamily="34" charset="-122"/>
              </a:rPr>
              <a:t>动画制作</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1" name="矩形 10"/>
          <p:cNvSpPr/>
          <p:nvPr/>
        </p:nvSpPr>
        <p:spPr>
          <a:xfrm>
            <a:off x="683568" y="1707655"/>
            <a:ext cx="7848872" cy="1338828"/>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遮罩动画的制作</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rgbClr val="000000"/>
                </a:solidFill>
                <a:latin typeface="幼圆" panose="02010509060101010101" pitchFamily="49" charset="-122"/>
                <a:ea typeface="幼圆" panose="02010509060101010101" pitchFamily="49" charset="-122"/>
              </a:rPr>
              <a:t>    </a:t>
            </a:r>
            <a:r>
              <a:rPr lang="zh-CN" altLang="en-US" dirty="0">
                <a:solidFill>
                  <a:schemeClr val="bg1">
                    <a:lumMod val="50000"/>
                  </a:schemeClr>
                </a:solidFill>
                <a:latin typeface="微软雅黑" pitchFamily="34" charset="-122"/>
                <a:ea typeface="微软雅黑" pitchFamily="34" charset="-122"/>
              </a:rPr>
              <a:t>利用提供的素材，制作一个自动展开画轴的动画，舞台大小为</a:t>
            </a:r>
            <a:r>
              <a:rPr lang="en-US" altLang="zh-CN" dirty="0">
                <a:solidFill>
                  <a:schemeClr val="bg1">
                    <a:lumMod val="50000"/>
                  </a:schemeClr>
                </a:solidFill>
                <a:latin typeface="微软雅黑" pitchFamily="34" charset="-122"/>
                <a:ea typeface="微软雅黑" pitchFamily="34" charset="-122"/>
              </a:rPr>
              <a:t>900×200</a:t>
            </a:r>
            <a:r>
              <a:rPr lang="zh-CN" altLang="en-US" dirty="0">
                <a:solidFill>
                  <a:schemeClr val="bg1">
                    <a:lumMod val="50000"/>
                  </a:schemeClr>
                </a:solidFill>
                <a:latin typeface="微软雅黑" pitchFamily="34" charset="-122"/>
                <a:ea typeface="微软雅黑" pitchFamily="34" charset="-122"/>
              </a:rPr>
              <a:t>，背景颜色为绿色，帧频为默认，整个动画共</a:t>
            </a:r>
            <a:r>
              <a:rPr lang="en-US" altLang="zh-CN" dirty="0">
                <a:solidFill>
                  <a:schemeClr val="bg1">
                    <a:lumMod val="50000"/>
                  </a:schemeClr>
                </a:solidFill>
                <a:latin typeface="微软雅黑" pitchFamily="34" charset="-122"/>
                <a:ea typeface="微软雅黑" pitchFamily="34" charset="-122"/>
              </a:rPr>
              <a:t>50</a:t>
            </a:r>
            <a:r>
              <a:rPr lang="zh-CN" altLang="en-US" dirty="0">
                <a:solidFill>
                  <a:schemeClr val="bg1">
                    <a:lumMod val="50000"/>
                  </a:schemeClr>
                </a:solidFill>
                <a:latin typeface="微软雅黑" pitchFamily="34" charset="-122"/>
                <a:ea typeface="微软雅黑" pitchFamily="34" charset="-122"/>
              </a:rPr>
              <a:t>帧，前后各</a:t>
            </a:r>
            <a:r>
              <a:rPr lang="en-US" altLang="zh-CN" dirty="0">
                <a:solidFill>
                  <a:schemeClr val="bg1">
                    <a:lumMod val="50000"/>
                  </a:schemeClr>
                </a:solidFill>
                <a:latin typeface="微软雅黑" pitchFamily="34" charset="-122"/>
                <a:ea typeface="微软雅黑" pitchFamily="34" charset="-122"/>
              </a:rPr>
              <a:t>5</a:t>
            </a:r>
            <a:r>
              <a:rPr lang="zh-CN" altLang="en-US" dirty="0">
                <a:solidFill>
                  <a:schemeClr val="bg1">
                    <a:lumMod val="50000"/>
                  </a:schemeClr>
                </a:solidFill>
                <a:latin typeface="微软雅黑" pitchFamily="34" charset="-122"/>
                <a:ea typeface="微软雅黑" pitchFamily="34" charset="-122"/>
              </a:rPr>
              <a:t>帧为静止帧。</a:t>
            </a:r>
            <a:endParaRPr lang="en-US" altLang="zh-CN" dirty="0">
              <a:solidFill>
                <a:schemeClr val="bg1">
                  <a:lumMod val="50000"/>
                </a:schemeClr>
              </a:solidFill>
              <a:latin typeface="微软雅黑" pitchFamily="34" charset="-122"/>
              <a:ea typeface="微软雅黑"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219822"/>
            <a:ext cx="6048667" cy="1512168"/>
          </a:xfrm>
          <a:prstGeom prst="rect">
            <a:avLst/>
          </a:prstGeom>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918821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172369" cy="4857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上机实践二</a:t>
            </a:r>
          </a:p>
        </p:txBody>
      </p:sp>
      <p:sp>
        <p:nvSpPr>
          <p:cNvPr id="14" name="Rectangle 10"/>
          <p:cNvSpPr>
            <a:spLocks noChangeArrowheads="1"/>
          </p:cNvSpPr>
          <p:nvPr/>
        </p:nvSpPr>
        <p:spPr bwMode="auto">
          <a:xfrm>
            <a:off x="1190056" y="4609123"/>
            <a:ext cx="6910336"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计算机应用基础实训指导</a:t>
            </a:r>
            <a:r>
              <a:rPr lang="en-US" altLang="zh-CN" sz="1600" dirty="0">
                <a:solidFill>
                  <a:schemeClr val="bg1">
                    <a:lumMod val="50000"/>
                  </a:schemeClr>
                </a:solidFill>
                <a:latin typeface="微软雅黑" pitchFamily="34" charset="-122"/>
                <a:ea typeface="微软雅黑" pitchFamily="34" charset="-122"/>
                <a:sym typeface="Webdings" pitchFamily="18" charset="2"/>
              </a:rPr>
              <a:t>》P103-P108</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8" name="Rectangle 10"/>
          <p:cNvSpPr>
            <a:spLocks noChangeArrowheads="1"/>
          </p:cNvSpPr>
          <p:nvPr/>
        </p:nvSpPr>
        <p:spPr bwMode="auto">
          <a:xfrm>
            <a:off x="888216" y="1955359"/>
            <a:ext cx="4475947"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1</a:t>
            </a:r>
            <a:r>
              <a:rPr lang="zh-CN" altLang="en-US" sz="1600" dirty="0">
                <a:solidFill>
                  <a:schemeClr val="bg1">
                    <a:lumMod val="50000"/>
                  </a:schemeClr>
                </a:solidFill>
                <a:latin typeface="微软雅黑" pitchFamily="34" charset="-122"/>
                <a:ea typeface="微软雅黑" pitchFamily="34" charset="-122"/>
                <a:sym typeface="Webdings" pitchFamily="18" charset="2"/>
              </a:rPr>
              <a:t>、制作一个自转的地球和文字出现的遮罩动画</a:t>
            </a:r>
          </a:p>
        </p:txBody>
      </p:sp>
      <p:sp>
        <p:nvSpPr>
          <p:cNvPr id="19" name="Rectangle 10"/>
          <p:cNvSpPr>
            <a:spLocks noChangeArrowheads="1"/>
          </p:cNvSpPr>
          <p:nvPr/>
        </p:nvSpPr>
        <p:spPr bwMode="auto">
          <a:xfrm>
            <a:off x="888216" y="2841780"/>
            <a:ext cx="4331856" cy="10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2</a:t>
            </a:r>
            <a:r>
              <a:rPr lang="zh-CN" altLang="en-US" sz="1600" dirty="0">
                <a:solidFill>
                  <a:schemeClr val="bg1">
                    <a:lumMod val="50000"/>
                  </a:schemeClr>
                </a:solidFill>
                <a:latin typeface="微软雅黑" pitchFamily="34" charset="-122"/>
                <a:ea typeface="微软雅黑" pitchFamily="34" charset="-122"/>
                <a:sym typeface="Webdings" pitchFamily="18" charset="2"/>
              </a:rPr>
              <a:t>、制作一段在水墨画背景的衬托下，空中一个小鸟自由飞翔，水中还有两条小鱼在游动，并伴有鸟鸣的声音</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226" y="1467345"/>
            <a:ext cx="2068265" cy="150419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115" y="3114996"/>
            <a:ext cx="2371631" cy="1494127"/>
          </a:xfrm>
          <a:prstGeom prst="rect">
            <a:avLst/>
          </a:prstGeom>
        </p:spPr>
      </p:pic>
      <p:sp>
        <p:nvSpPr>
          <p:cNvPr id="11" name="矩形 10"/>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1097241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434232" cy="4857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实验拓展二</a:t>
            </a:r>
          </a:p>
        </p:txBody>
      </p:sp>
      <p:sp>
        <p:nvSpPr>
          <p:cNvPr id="14" name="Rectangle 10"/>
          <p:cNvSpPr>
            <a:spLocks noChangeArrowheads="1"/>
          </p:cNvSpPr>
          <p:nvPr/>
        </p:nvSpPr>
        <p:spPr bwMode="auto">
          <a:xfrm>
            <a:off x="1223838" y="4547647"/>
            <a:ext cx="6694117"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》P109-110</a:t>
            </a:r>
          </a:p>
        </p:txBody>
      </p:sp>
      <p:sp>
        <p:nvSpPr>
          <p:cNvPr id="11" name="Rectangle 10"/>
          <p:cNvSpPr>
            <a:spLocks noChangeArrowheads="1"/>
          </p:cNvSpPr>
          <p:nvPr/>
        </p:nvSpPr>
        <p:spPr bwMode="auto">
          <a:xfrm>
            <a:off x="729960" y="1761660"/>
            <a:ext cx="3193968"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1</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16" name="Rectangle 10"/>
          <p:cNvSpPr>
            <a:spLocks noChangeArrowheads="1"/>
          </p:cNvSpPr>
          <p:nvPr/>
        </p:nvSpPr>
        <p:spPr bwMode="auto">
          <a:xfrm>
            <a:off x="3563888" y="1761660"/>
            <a:ext cx="576064"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2</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17" name="Rectangle 10"/>
          <p:cNvSpPr>
            <a:spLocks noChangeArrowheads="1"/>
          </p:cNvSpPr>
          <p:nvPr/>
        </p:nvSpPr>
        <p:spPr bwMode="auto">
          <a:xfrm>
            <a:off x="6284667" y="1855559"/>
            <a:ext cx="621086"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3</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046" y="1869673"/>
            <a:ext cx="1852802" cy="104220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296" y="1872497"/>
            <a:ext cx="1898930" cy="103578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627" y="1786045"/>
            <a:ext cx="1612611" cy="1209458"/>
          </a:xfrm>
          <a:prstGeom prst="rect">
            <a:avLst/>
          </a:prstGeom>
        </p:spPr>
      </p:pic>
      <p:sp>
        <p:nvSpPr>
          <p:cNvPr id="15" name="Rectangle 10"/>
          <p:cNvSpPr>
            <a:spLocks noChangeArrowheads="1"/>
          </p:cNvSpPr>
          <p:nvPr/>
        </p:nvSpPr>
        <p:spPr bwMode="auto">
          <a:xfrm>
            <a:off x="1363098" y="3123545"/>
            <a:ext cx="621086"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4</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4184" y="3123545"/>
            <a:ext cx="2299784" cy="1254428"/>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111" y="3123545"/>
            <a:ext cx="2735585" cy="1278360"/>
          </a:xfrm>
          <a:prstGeom prst="rect">
            <a:avLst/>
          </a:prstGeom>
        </p:spPr>
      </p:pic>
      <p:sp>
        <p:nvSpPr>
          <p:cNvPr id="18" name="Rectangle 10"/>
          <p:cNvSpPr>
            <a:spLocks noChangeArrowheads="1"/>
          </p:cNvSpPr>
          <p:nvPr/>
        </p:nvSpPr>
        <p:spPr bwMode="auto">
          <a:xfrm>
            <a:off x="4788024" y="3075806"/>
            <a:ext cx="621086"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5</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20" name="矩形 19"/>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334983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83568" y="1812835"/>
            <a:ext cx="3744763" cy="43768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rPr>
              <a:t>环保</a:t>
            </a:r>
            <a:endParaRPr lang="en-US" altLang="zh-CN" sz="1600" dirty="0">
              <a:solidFill>
                <a:schemeClr val="bg1">
                  <a:lumMod val="50000"/>
                </a:schemeClr>
              </a:solidFill>
              <a:latin typeface="微软雅黑" pitchFamily="34" charset="-122"/>
              <a:ea typeface="微软雅黑" pitchFamily="34" charset="-122"/>
            </a:endParaRPr>
          </a:p>
        </p:txBody>
      </p:sp>
      <p:sp>
        <p:nvSpPr>
          <p:cNvPr id="8" name="Rectangle 2"/>
          <p:cNvSpPr>
            <a:spLocks noGrp="1" noChangeArrowheads="1"/>
          </p:cNvSpPr>
          <p:nvPr>
            <p:ph type="title"/>
          </p:nvPr>
        </p:nvSpPr>
        <p:spPr>
          <a:xfrm>
            <a:off x="432494" y="1221879"/>
            <a:ext cx="2627338" cy="4857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综合上机实践</a:t>
            </a:r>
          </a:p>
        </p:txBody>
      </p:sp>
      <p:sp>
        <p:nvSpPr>
          <p:cNvPr id="14" name="Rectangle 10"/>
          <p:cNvSpPr>
            <a:spLocks noChangeArrowheads="1"/>
          </p:cNvSpPr>
          <p:nvPr/>
        </p:nvSpPr>
        <p:spPr bwMode="auto">
          <a:xfrm>
            <a:off x="1787387" y="4515966"/>
            <a:ext cx="6457021" cy="43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》P110-P115</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5" name="矩形 14"/>
          <p:cNvSpPr/>
          <p:nvPr/>
        </p:nvSpPr>
        <p:spPr>
          <a:xfrm>
            <a:off x="4200110" y="1815667"/>
            <a:ext cx="1240066" cy="43768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zh-CN" altLang="en-US" sz="1600" dirty="0">
                <a:solidFill>
                  <a:schemeClr val="bg1">
                    <a:lumMod val="50000"/>
                  </a:schemeClr>
                </a:solidFill>
                <a:latin typeface="微软雅黑" pitchFamily="34" charset="-122"/>
                <a:ea typeface="微软雅黑" pitchFamily="34" charset="-122"/>
              </a:rPr>
              <a:t>清茶</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5" y="2301720"/>
            <a:ext cx="3243625" cy="182453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010" y="1920847"/>
            <a:ext cx="2691319" cy="2523111"/>
          </a:xfrm>
          <a:prstGeom prst="rect">
            <a:avLst/>
          </a:prstGeom>
        </p:spPr>
      </p:pic>
      <p:sp>
        <p:nvSpPr>
          <p:cNvPr id="13" name="矩形 12"/>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657056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32495" y="1221879"/>
            <a:ext cx="2434232" cy="48577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54900" indent="-288000" algn="just">
              <a:lnSpc>
                <a:spcPct val="140000"/>
              </a:lnSpc>
              <a:buClr>
                <a:srgbClr val="330066"/>
              </a:buClr>
              <a:buSzPct val="70000"/>
              <a:buFont typeface="Wingdings" pitchFamily="2" charset="2"/>
              <a:buChar char="Ø"/>
            </a:pPr>
            <a:r>
              <a:rPr lang="zh-CN" altLang="en-US" sz="2000" b="0" kern="1200" dirty="0">
                <a:solidFill>
                  <a:schemeClr val="tx1">
                    <a:lumMod val="85000"/>
                    <a:lumOff val="15000"/>
                  </a:schemeClr>
                </a:solidFill>
                <a:latin typeface="微软雅黑" pitchFamily="34" charset="-122"/>
                <a:ea typeface="微软雅黑" pitchFamily="34" charset="-122"/>
                <a:cs typeface="+mn-cs"/>
              </a:rPr>
              <a:t>实验综合拓展</a:t>
            </a:r>
          </a:p>
        </p:txBody>
      </p:sp>
      <p:sp>
        <p:nvSpPr>
          <p:cNvPr id="14" name="Rectangle 10"/>
          <p:cNvSpPr>
            <a:spLocks noChangeArrowheads="1"/>
          </p:cNvSpPr>
          <p:nvPr/>
        </p:nvSpPr>
        <p:spPr bwMode="auto">
          <a:xfrm>
            <a:off x="1477186" y="4620374"/>
            <a:ext cx="6507054"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lnSpc>
                <a:spcPct val="140000"/>
              </a:lnSpc>
            </a:pPr>
            <a:r>
              <a:rPr lang="zh-CN" altLang="en-US" sz="1600" dirty="0">
                <a:solidFill>
                  <a:schemeClr val="bg1">
                    <a:lumMod val="50000"/>
                  </a:schemeClr>
                </a:solidFill>
                <a:latin typeface="微软雅黑" pitchFamily="34" charset="-122"/>
                <a:ea typeface="微软雅黑" pitchFamily="34" charset="-122"/>
                <a:sym typeface="Webdings" pitchFamily="18" charset="2"/>
              </a:rPr>
              <a:t>    操作要求见</a:t>
            </a:r>
            <a:r>
              <a:rPr lang="en-US" altLang="zh-CN" sz="1600" dirty="0">
                <a:solidFill>
                  <a:schemeClr val="bg1">
                    <a:lumMod val="50000"/>
                  </a:schemeClr>
                </a:solidFill>
                <a:latin typeface="微软雅黑" pitchFamily="34" charset="-122"/>
                <a:ea typeface="微软雅黑" pitchFamily="34" charset="-122"/>
                <a:sym typeface="Webdings" pitchFamily="18" charset="2"/>
              </a:rPr>
              <a:t>《</a:t>
            </a:r>
            <a:r>
              <a:rPr lang="zh-CN" altLang="en-US" sz="1600" dirty="0">
                <a:solidFill>
                  <a:schemeClr val="bg1">
                    <a:lumMod val="50000"/>
                  </a:schemeClr>
                </a:solidFill>
                <a:latin typeface="微软雅黑" pitchFamily="34" charset="-122"/>
                <a:ea typeface="微软雅黑" pitchFamily="34" charset="-122"/>
                <a:sym typeface="Webdings" pitchFamily="18" charset="2"/>
              </a:rPr>
              <a:t>计算机应用基础实践指导</a:t>
            </a:r>
            <a:r>
              <a:rPr lang="en-US" altLang="zh-CN" sz="1600" dirty="0">
                <a:solidFill>
                  <a:schemeClr val="bg1">
                    <a:lumMod val="50000"/>
                  </a:schemeClr>
                </a:solidFill>
                <a:latin typeface="微软雅黑" pitchFamily="34" charset="-122"/>
                <a:ea typeface="微软雅黑" pitchFamily="34" charset="-122"/>
                <a:sym typeface="Webdings" pitchFamily="18" charset="2"/>
              </a:rPr>
              <a:t>》P115-116</a:t>
            </a:r>
            <a:endParaRPr lang="zh-CN" altLang="en-US" sz="1600" dirty="0">
              <a:solidFill>
                <a:schemeClr val="bg1">
                  <a:lumMod val="50000"/>
                </a:schemeClr>
              </a:solidFill>
              <a:latin typeface="微软雅黑" pitchFamily="34" charset="-122"/>
              <a:ea typeface="微软雅黑" pitchFamily="34" charset="-122"/>
              <a:sym typeface="Webdings" pitchFamily="18" charset="2"/>
            </a:endParaRPr>
          </a:p>
        </p:txBody>
      </p:sp>
      <p:sp>
        <p:nvSpPr>
          <p:cNvPr id="11" name="Rectangle 10"/>
          <p:cNvSpPr>
            <a:spLocks noChangeArrowheads="1"/>
          </p:cNvSpPr>
          <p:nvPr/>
        </p:nvSpPr>
        <p:spPr bwMode="auto">
          <a:xfrm>
            <a:off x="698266" y="1645875"/>
            <a:ext cx="633375"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1</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389" y="1707654"/>
            <a:ext cx="2205484" cy="120299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5" y="2571750"/>
            <a:ext cx="2431945" cy="132651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918" y="2108813"/>
            <a:ext cx="2184137" cy="225239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4389" y="3309110"/>
            <a:ext cx="2160241" cy="1178313"/>
          </a:xfrm>
          <a:prstGeom prst="rect">
            <a:avLst/>
          </a:prstGeom>
        </p:spPr>
      </p:pic>
      <p:sp>
        <p:nvSpPr>
          <p:cNvPr id="18" name="Rectangle 10"/>
          <p:cNvSpPr>
            <a:spLocks noChangeArrowheads="1"/>
          </p:cNvSpPr>
          <p:nvPr/>
        </p:nvSpPr>
        <p:spPr bwMode="auto">
          <a:xfrm>
            <a:off x="4730714" y="2136866"/>
            <a:ext cx="633375"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2</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19" name="Rectangle 10"/>
          <p:cNvSpPr>
            <a:spLocks noChangeArrowheads="1"/>
          </p:cNvSpPr>
          <p:nvPr/>
        </p:nvSpPr>
        <p:spPr bwMode="auto">
          <a:xfrm>
            <a:off x="691024" y="3309109"/>
            <a:ext cx="633375"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4</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20" name="Rectangle 10"/>
          <p:cNvSpPr>
            <a:spLocks noChangeArrowheads="1"/>
          </p:cNvSpPr>
          <p:nvPr/>
        </p:nvSpPr>
        <p:spPr bwMode="auto">
          <a:xfrm>
            <a:off x="7144298" y="1670040"/>
            <a:ext cx="633375" cy="4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lnSpc>
                <a:spcPct val="140000"/>
              </a:lnSpc>
            </a:pPr>
            <a:r>
              <a:rPr lang="en-US" altLang="zh-CN" sz="1600" dirty="0">
                <a:solidFill>
                  <a:schemeClr val="bg1">
                    <a:lumMod val="50000"/>
                  </a:schemeClr>
                </a:solidFill>
                <a:latin typeface="微软雅黑" pitchFamily="34" charset="-122"/>
                <a:ea typeface="微软雅黑" pitchFamily="34" charset="-122"/>
                <a:sym typeface="Webdings" pitchFamily="18" charset="2"/>
              </a:rPr>
              <a:t>3</a:t>
            </a:r>
            <a:r>
              <a:rPr lang="zh-CN" altLang="en-US" sz="1600" dirty="0">
                <a:solidFill>
                  <a:schemeClr val="bg1">
                    <a:lumMod val="50000"/>
                  </a:schemeClr>
                </a:solidFill>
                <a:latin typeface="微软雅黑" pitchFamily="34" charset="-122"/>
                <a:ea typeface="微软雅黑" pitchFamily="34" charset="-122"/>
                <a:sym typeface="Webdings" pitchFamily="18" charset="2"/>
              </a:rPr>
              <a:t>、</a:t>
            </a:r>
          </a:p>
        </p:txBody>
      </p:sp>
      <p:sp>
        <p:nvSpPr>
          <p:cNvPr id="16" name="矩形 15"/>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5.4 </a:t>
            </a:r>
            <a:r>
              <a:rPr lang="zh-CN" altLang="en-US" sz="2800" b="1" dirty="0">
                <a:solidFill>
                  <a:srgbClr val="FF6600"/>
                </a:solidFill>
                <a:latin typeface="微软雅黑" pitchFamily="34" charset="-122"/>
                <a:ea typeface="微软雅黑" pitchFamily="34" charset="-122"/>
              </a:rPr>
              <a:t>动画处理</a:t>
            </a:r>
          </a:p>
        </p:txBody>
      </p:sp>
    </p:spTree>
    <p:extLst>
      <p:ext uri="{BB962C8B-B14F-4D97-AF65-F5344CB8AC3E}">
        <p14:creationId xmlns:p14="http://schemas.microsoft.com/office/powerpoint/2010/main" val="286481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12455" y="324142"/>
            <a:ext cx="3922869" cy="738664"/>
          </a:xfrm>
          <a:prstGeom prst="rect">
            <a:avLst/>
          </a:prstGeom>
        </p:spPr>
        <p:txBody>
          <a:bodyPr wrap="none">
            <a:spAutoFit/>
          </a:bodyPr>
          <a:lstStyle/>
          <a:p>
            <a:pPr>
              <a:lnSpc>
                <a:spcPct val="150000"/>
              </a:lnSpc>
              <a:buClr>
                <a:schemeClr val="folHlink"/>
              </a:buClr>
              <a:buSzPct val="90000"/>
            </a:pPr>
            <a:r>
              <a:rPr lang="zh-CN" altLang="en-US" sz="2800" b="1" dirty="0">
                <a:solidFill>
                  <a:srgbClr val="FF6600"/>
                </a:solidFill>
                <a:latin typeface="微软雅黑" pitchFamily="34" charset="-122"/>
                <a:ea typeface="微软雅黑" pitchFamily="34" charset="-122"/>
              </a:rPr>
              <a:t>知识拓展：虚拟现实</a:t>
            </a:r>
            <a:r>
              <a:rPr lang="en-US" altLang="zh-CN" sz="2800" b="1" dirty="0">
                <a:solidFill>
                  <a:srgbClr val="FF6600"/>
                </a:solidFill>
                <a:latin typeface="微软雅黑" pitchFamily="34" charset="-122"/>
                <a:ea typeface="微软雅黑" pitchFamily="34" charset="-122"/>
              </a:rPr>
              <a:t>VR</a:t>
            </a:r>
          </a:p>
        </p:txBody>
      </p:sp>
      <p:sp>
        <p:nvSpPr>
          <p:cNvPr id="6" name="矩形 5"/>
          <p:cNvSpPr/>
          <p:nvPr/>
        </p:nvSpPr>
        <p:spPr>
          <a:xfrm>
            <a:off x="543332" y="1435045"/>
            <a:ext cx="8061116" cy="1289905"/>
          </a:xfrm>
          <a:prstGeom prst="rect">
            <a:avLst/>
          </a:prstGeom>
        </p:spPr>
        <p:txBody>
          <a:bodyPr wrap="square">
            <a:spAutoFit/>
          </a:bodyPr>
          <a:lstStyle/>
          <a:p>
            <a:pPr indent="457200">
              <a:lnSpc>
                <a:spcPct val="150000"/>
              </a:lnSpc>
            </a:pPr>
            <a:r>
              <a:rPr lang="zh-CN" altLang="en-US" dirty="0">
                <a:solidFill>
                  <a:srgbClr val="00B0F0"/>
                </a:solidFill>
                <a:latin typeface="微软雅黑" pitchFamily="34" charset="-122"/>
                <a:ea typeface="微软雅黑" pitchFamily="34" charset="-122"/>
              </a:rPr>
              <a:t>虚拟现实技术（</a:t>
            </a:r>
            <a:r>
              <a:rPr lang="en-US" altLang="zh-CN" dirty="0">
                <a:solidFill>
                  <a:srgbClr val="00B0F0"/>
                </a:solidFill>
                <a:latin typeface="微软雅黑" pitchFamily="34" charset="-122"/>
                <a:ea typeface="微软雅黑" pitchFamily="34" charset="-122"/>
              </a:rPr>
              <a:t>Virtual Reality</a:t>
            </a:r>
            <a:r>
              <a:rPr lang="zh-CN" altLang="en-US" dirty="0">
                <a:solidFill>
                  <a:srgbClr val="00B0F0"/>
                </a:solidFill>
                <a:latin typeface="微软雅黑" pitchFamily="34" charset="-122"/>
                <a:ea typeface="微软雅黑" pitchFamily="34" charset="-122"/>
              </a:rPr>
              <a:t>，简称</a:t>
            </a:r>
            <a:r>
              <a:rPr lang="en-US" altLang="zh-CN" dirty="0">
                <a:solidFill>
                  <a:srgbClr val="00B0F0"/>
                </a:solidFill>
                <a:latin typeface="微软雅黑" pitchFamily="34" charset="-122"/>
                <a:ea typeface="微软雅黑" pitchFamily="34" charset="-122"/>
              </a:rPr>
              <a:t>VR</a:t>
            </a:r>
            <a:r>
              <a:rPr lang="zh-CN" altLang="en-US" dirty="0">
                <a:solidFill>
                  <a:srgbClr val="00B0F0"/>
                </a:solidFill>
                <a:latin typeface="微软雅黑" pitchFamily="34" charset="-122"/>
                <a:ea typeface="微软雅黑" pitchFamily="34" charset="-122"/>
              </a:rPr>
              <a:t>）</a:t>
            </a:r>
            <a:r>
              <a:rPr lang="zh-CN" altLang="en-US" dirty="0">
                <a:solidFill>
                  <a:schemeClr val="tx1">
                    <a:lumMod val="65000"/>
                    <a:lumOff val="35000"/>
                  </a:schemeClr>
                </a:solidFill>
                <a:latin typeface="微软雅黑" pitchFamily="34" charset="-122"/>
                <a:ea typeface="微软雅黑" pitchFamily="34" charset="-122"/>
              </a:rPr>
              <a:t>是一种可以创建和体验虚拟世界的计算机仿真系统它利用计算机生成一种模拟环境是一种多源信息融合的交互式的三维动态视景和实体行为的系统仿真使用户沉浸到该环境中。</a:t>
            </a:r>
          </a:p>
        </p:txBody>
      </p:sp>
      <p:sp>
        <p:nvSpPr>
          <p:cNvPr id="7" name="矩形 6"/>
          <p:cNvSpPr/>
          <p:nvPr/>
        </p:nvSpPr>
        <p:spPr>
          <a:xfrm>
            <a:off x="543332" y="2927063"/>
            <a:ext cx="5108788" cy="1569660"/>
          </a:xfrm>
          <a:prstGeom prst="rect">
            <a:avLst/>
          </a:prstGeom>
        </p:spPr>
        <p:txBody>
          <a:bodyPr wrap="square">
            <a:spAutoFit/>
          </a:bodyPr>
          <a:lstStyle/>
          <a:p>
            <a:pPr indent="457200" algn="just">
              <a:lnSpc>
                <a:spcPct val="150000"/>
              </a:lnSpc>
            </a:pPr>
            <a:r>
              <a:rPr lang="zh-CN" altLang="en-US" sz="1600" dirty="0">
                <a:solidFill>
                  <a:schemeClr val="tx1">
                    <a:lumMod val="65000"/>
                    <a:lumOff val="35000"/>
                  </a:schemeClr>
                </a:solidFill>
                <a:latin typeface="微软雅黑" pitchFamily="34" charset="-122"/>
                <a:ea typeface="微软雅黑" pitchFamily="34" charset="-122"/>
              </a:rPr>
              <a:t>虚拟现实中的“</a:t>
            </a:r>
            <a:r>
              <a:rPr lang="zh-CN" altLang="en-US" sz="1600" dirty="0">
                <a:solidFill>
                  <a:srgbClr val="00B0F0"/>
                </a:solidFill>
                <a:latin typeface="微软雅黑" pitchFamily="34" charset="-122"/>
                <a:ea typeface="微软雅黑" pitchFamily="34" charset="-122"/>
              </a:rPr>
              <a:t>现实</a:t>
            </a:r>
            <a:r>
              <a:rPr lang="zh-CN" altLang="en-US" sz="1600" dirty="0">
                <a:solidFill>
                  <a:schemeClr val="tx1">
                    <a:lumMod val="65000"/>
                    <a:lumOff val="35000"/>
                  </a:schemeClr>
                </a:solidFill>
                <a:latin typeface="微软雅黑" pitchFamily="34" charset="-122"/>
                <a:ea typeface="微软雅黑" pitchFamily="34" charset="-122"/>
              </a:rPr>
              <a:t>”是泛指在物理意义上或功能意义上存在于世界上的任何事物或环境，它可以是实际上可实现的，也可以是实际上难以实现的或根本无法实现的。而“</a:t>
            </a:r>
            <a:r>
              <a:rPr lang="zh-CN" altLang="en-US" sz="1600" dirty="0">
                <a:solidFill>
                  <a:srgbClr val="00B0F0"/>
                </a:solidFill>
                <a:latin typeface="微软雅黑" pitchFamily="34" charset="-122"/>
                <a:ea typeface="微软雅黑" pitchFamily="34" charset="-122"/>
              </a:rPr>
              <a:t>虚拟</a:t>
            </a:r>
            <a:r>
              <a:rPr lang="zh-CN" altLang="en-US" sz="1600" dirty="0">
                <a:solidFill>
                  <a:schemeClr val="tx1">
                    <a:lumMod val="65000"/>
                    <a:lumOff val="35000"/>
                  </a:schemeClr>
                </a:solidFill>
                <a:latin typeface="微软雅黑" pitchFamily="34" charset="-122"/>
                <a:ea typeface="微软雅黑" pitchFamily="34" charset="-122"/>
              </a:rPr>
              <a:t>”是指用计算机生成的意思。</a:t>
            </a:r>
          </a:p>
        </p:txBody>
      </p:sp>
      <p:pic>
        <p:nvPicPr>
          <p:cNvPr id="1026" name="Picture 2" descr="http://upload.taihainet.com/2016/0209/1455011162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571750"/>
            <a:ext cx="3323391" cy="2471103"/>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42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0224" y="1347614"/>
            <a:ext cx="8064896" cy="923330"/>
          </a:xfrm>
          <a:prstGeom prst="rect">
            <a:avLst/>
          </a:prstGeom>
        </p:spPr>
        <p:txBody>
          <a:bodyPr wrap="square">
            <a:spAutoFit/>
          </a:bodyPr>
          <a:lstStyle/>
          <a:p>
            <a:pPr algn="ctr">
              <a:lnSpc>
                <a:spcPct val="150000"/>
              </a:lnSpc>
            </a:pPr>
            <a:r>
              <a:rPr lang="zh-CN" altLang="en-US" dirty="0">
                <a:solidFill>
                  <a:schemeClr val="tx1">
                    <a:lumMod val="65000"/>
                    <a:lumOff val="35000"/>
                  </a:schemeClr>
                </a:solidFill>
                <a:latin typeface="微软雅黑" pitchFamily="34" charset="-122"/>
                <a:ea typeface="微软雅黑" pitchFamily="34" charset="-122"/>
              </a:rPr>
              <a:t>理论练习：</a:t>
            </a:r>
            <a:r>
              <a:rPr lang="en-US" altLang="zh-CN" dirty="0">
                <a:solidFill>
                  <a:schemeClr val="tx1">
                    <a:lumMod val="65000"/>
                    <a:lumOff val="35000"/>
                  </a:schemeClr>
                </a:solidFill>
                <a:latin typeface="微软雅黑" pitchFamily="34" charset="-122"/>
                <a:ea typeface="微软雅黑" pitchFamily="34" charset="-122"/>
              </a:rPr>
              <a:t>《</a:t>
            </a:r>
            <a:r>
              <a:rPr lang="zh-CN" altLang="en-US" dirty="0">
                <a:solidFill>
                  <a:schemeClr val="tx1">
                    <a:lumMod val="65000"/>
                    <a:lumOff val="35000"/>
                  </a:schemeClr>
                </a:solidFill>
                <a:latin typeface="微软雅黑" pitchFamily="34" charset="-122"/>
                <a:ea typeface="微软雅黑" pitchFamily="34" charset="-122"/>
              </a:rPr>
              <a:t>计算机应用基础实践指导</a:t>
            </a:r>
            <a:r>
              <a:rPr lang="en-US" altLang="zh-CN" dirty="0">
                <a:solidFill>
                  <a:schemeClr val="tx1">
                    <a:lumMod val="65000"/>
                    <a:lumOff val="35000"/>
                  </a:schemeClr>
                </a:solidFill>
                <a:latin typeface="微软雅黑" pitchFamily="34" charset="-122"/>
                <a:ea typeface="微软雅黑" pitchFamily="34" charset="-122"/>
              </a:rPr>
              <a:t>》P152</a:t>
            </a:r>
          </a:p>
          <a:p>
            <a:pPr algn="ctr">
              <a:lnSpc>
                <a:spcPct val="150000"/>
              </a:lnSpc>
            </a:pPr>
            <a:r>
              <a:rPr lang="zh-CN" altLang="en-US" dirty="0">
                <a:solidFill>
                  <a:schemeClr val="tx1">
                    <a:lumMod val="65000"/>
                    <a:lumOff val="35000"/>
                  </a:schemeClr>
                </a:solidFill>
                <a:latin typeface="微软雅黑" pitchFamily="34" charset="-122"/>
                <a:ea typeface="微软雅黑" pitchFamily="34" charset="-122"/>
              </a:rPr>
              <a:t>实践练习：</a:t>
            </a:r>
            <a:r>
              <a:rPr lang="en-US" altLang="zh-CN" dirty="0">
                <a:solidFill>
                  <a:schemeClr val="tx1">
                    <a:lumMod val="65000"/>
                    <a:lumOff val="35000"/>
                  </a:schemeClr>
                </a:solidFill>
                <a:latin typeface="微软雅黑" pitchFamily="34" charset="-122"/>
                <a:ea typeface="微软雅黑" pitchFamily="34" charset="-122"/>
              </a:rPr>
              <a:t>《</a:t>
            </a:r>
            <a:r>
              <a:rPr lang="zh-CN" altLang="en-US" dirty="0">
                <a:solidFill>
                  <a:schemeClr val="tx1">
                    <a:lumMod val="65000"/>
                    <a:lumOff val="35000"/>
                  </a:schemeClr>
                </a:solidFill>
                <a:latin typeface="微软雅黑" pitchFamily="34" charset="-122"/>
                <a:ea typeface="微软雅黑" pitchFamily="34" charset="-122"/>
              </a:rPr>
              <a:t>计算机应用基础实践指导</a:t>
            </a:r>
            <a:r>
              <a:rPr lang="en-US" altLang="zh-CN" dirty="0">
                <a:solidFill>
                  <a:schemeClr val="tx1">
                    <a:lumMod val="65000"/>
                    <a:lumOff val="35000"/>
                  </a:schemeClr>
                </a:solidFill>
                <a:latin typeface="微软雅黑" pitchFamily="34" charset="-122"/>
                <a:ea typeface="微软雅黑" pitchFamily="34" charset="-122"/>
              </a:rPr>
              <a:t>》P176</a:t>
            </a:r>
            <a:endParaRPr lang="zh-CN" altLang="en-US" dirty="0">
              <a:solidFill>
                <a:schemeClr val="tx1">
                  <a:lumMod val="65000"/>
                  <a:lumOff val="35000"/>
                </a:schemeClr>
              </a:solidFill>
              <a:latin typeface="微软雅黑" pitchFamily="34" charset="-122"/>
              <a:ea typeface="微软雅黑" pitchFamily="34" charset="-122"/>
            </a:endParaRPr>
          </a:p>
        </p:txBody>
      </p:sp>
      <p:pic>
        <p:nvPicPr>
          <p:cNvPr id="294914" name="Picture 2" descr="c:\users\ADMINI~1\appdata\roaming\360se6\USERDA~1\Temp\013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289736"/>
            <a:ext cx="4320480" cy="262006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822193" y="324142"/>
            <a:ext cx="1620957" cy="662554"/>
          </a:xfrm>
          <a:prstGeom prst="rect">
            <a:avLst/>
          </a:prstGeom>
        </p:spPr>
        <p:txBody>
          <a:bodyPr wrap="none">
            <a:spAutoFit/>
          </a:bodyPr>
          <a:lstStyle/>
          <a:p>
            <a:pPr>
              <a:lnSpc>
                <a:spcPct val="150000"/>
              </a:lnSpc>
              <a:buClr>
                <a:schemeClr val="folHlink"/>
              </a:buClr>
              <a:buSzPct val="90000"/>
            </a:pPr>
            <a:r>
              <a:rPr lang="zh-CN" altLang="en-US" sz="2800" b="1" dirty="0">
                <a:solidFill>
                  <a:srgbClr val="FF6600"/>
                </a:solidFill>
                <a:latin typeface="微软雅黑" pitchFamily="34" charset="-122"/>
                <a:ea typeface="微软雅黑" pitchFamily="34" charset="-122"/>
              </a:rPr>
              <a:t>课后作业</a:t>
            </a:r>
          </a:p>
        </p:txBody>
      </p:sp>
    </p:spTree>
    <p:extLst>
      <p:ext uri="{BB962C8B-B14F-4D97-AF65-F5344CB8AC3E}">
        <p14:creationId xmlns:p14="http://schemas.microsoft.com/office/powerpoint/2010/main" val="268789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5.1.2 </a:t>
            </a:r>
            <a:r>
              <a:rPr lang="zh-CN" altLang="en-US" sz="2000" dirty="0">
                <a:solidFill>
                  <a:schemeClr val="tx1">
                    <a:lumMod val="85000"/>
                    <a:lumOff val="15000"/>
                  </a:schemeClr>
                </a:solidFill>
                <a:latin typeface="微软雅黑" pitchFamily="34" charset="-122"/>
                <a:ea typeface="微软雅黑" pitchFamily="34" charset="-122"/>
              </a:rPr>
              <a:t>多媒体技术与应用</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779662"/>
            <a:ext cx="7848872" cy="499624"/>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多媒体技术应用：</a:t>
            </a:r>
            <a:endParaRPr lang="zh-CN" altLang="en-US" sz="2000" dirty="0">
              <a:solidFill>
                <a:schemeClr val="bg1">
                  <a:lumMod val="50000"/>
                </a:schemeClr>
              </a:solidFill>
              <a:latin typeface="微软雅黑" pitchFamily="34" charset="-122"/>
              <a:ea typeface="微软雅黑" pitchFamily="34" charset="-122"/>
            </a:endParaRPr>
          </a:p>
        </p:txBody>
      </p:sp>
      <p:sp>
        <p:nvSpPr>
          <p:cNvPr id="3" name="TextBox 2"/>
          <p:cNvSpPr txBox="1"/>
          <p:nvPr/>
        </p:nvSpPr>
        <p:spPr>
          <a:xfrm>
            <a:off x="755576" y="4427363"/>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多媒体网络通信</a:t>
            </a:r>
          </a:p>
        </p:txBody>
      </p:sp>
      <p:sp>
        <p:nvSpPr>
          <p:cNvPr id="11" name="TextBox 10"/>
          <p:cNvSpPr txBox="1"/>
          <p:nvPr/>
        </p:nvSpPr>
        <p:spPr>
          <a:xfrm>
            <a:off x="2488358" y="3494284"/>
            <a:ext cx="1210588"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电子出版物</a:t>
            </a:r>
          </a:p>
        </p:txBody>
      </p:sp>
      <p:sp>
        <p:nvSpPr>
          <p:cNvPr id="15" name="TextBox 14"/>
          <p:cNvSpPr txBox="1"/>
          <p:nvPr/>
        </p:nvSpPr>
        <p:spPr>
          <a:xfrm>
            <a:off x="5652120" y="3446847"/>
            <a:ext cx="1005403"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文化娱乐</a:t>
            </a:r>
          </a:p>
        </p:txBody>
      </p:sp>
      <p:pic>
        <p:nvPicPr>
          <p:cNvPr id="12" name="Picture 4" descr="c:\users\chenglei\appdata\roaming\360se6\USERDA~1\Temp\T01AA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397145"/>
            <a:ext cx="1492024" cy="94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291830"/>
            <a:ext cx="1402018" cy="9201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c:\users\chenglei\appdata\roaming\360se6\USERDA~1\Temp\T015A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358415"/>
            <a:ext cx="1460103" cy="982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18" name="TextBox 17"/>
          <p:cNvSpPr txBox="1"/>
          <p:nvPr/>
        </p:nvSpPr>
        <p:spPr>
          <a:xfrm>
            <a:off x="4067944" y="4427363"/>
            <a:ext cx="1210588"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教育与培训</a:t>
            </a:r>
          </a:p>
        </p:txBody>
      </p:sp>
      <p:pic>
        <p:nvPicPr>
          <p:cNvPr id="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338393"/>
            <a:ext cx="1407702" cy="1006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20" name="Picture 12" descr="c:\users\chenglei\appdata\roaming\360se6\USERDA~1\Temp\U_393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6468" y="3344735"/>
            <a:ext cx="1401956" cy="926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741654" y="4417882"/>
            <a:ext cx="1620957" cy="338554"/>
          </a:xfrm>
          <a:prstGeom prst="rect">
            <a:avLst/>
          </a:prstGeom>
          <a:noFill/>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rPr>
              <a:t>咨询与公共服务</a:t>
            </a:r>
          </a:p>
        </p:txBody>
      </p:sp>
      <p:sp>
        <p:nvSpPr>
          <p:cNvPr id="16" name="矩形 15"/>
          <p:cNvSpPr/>
          <p:nvPr/>
        </p:nvSpPr>
        <p:spPr>
          <a:xfrm>
            <a:off x="1355290" y="271267"/>
            <a:ext cx="3350597"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5.1 </a:t>
            </a:r>
            <a:r>
              <a:rPr lang="zh-CN" altLang="en-US" sz="2800" b="1" dirty="0">
                <a:solidFill>
                  <a:srgbClr val="FF6600"/>
                </a:solidFill>
                <a:latin typeface="微软雅黑" pitchFamily="34" charset="-122"/>
                <a:ea typeface="微软雅黑" pitchFamily="34" charset="-122"/>
              </a:rPr>
              <a:t>多媒体技术概述</a:t>
            </a:r>
          </a:p>
        </p:txBody>
      </p:sp>
    </p:spTree>
    <p:extLst>
      <p:ext uri="{BB962C8B-B14F-4D97-AF65-F5344CB8AC3E}">
        <p14:creationId xmlns:p14="http://schemas.microsoft.com/office/powerpoint/2010/main" val="248365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5.1.3 </a:t>
            </a:r>
            <a:r>
              <a:rPr lang="zh-CN" altLang="en-US" sz="2000" dirty="0">
                <a:solidFill>
                  <a:schemeClr val="tx1">
                    <a:lumMod val="85000"/>
                    <a:lumOff val="15000"/>
                  </a:schemeClr>
                </a:solidFill>
                <a:latin typeface="微软雅黑" pitchFamily="34" charset="-122"/>
                <a:ea typeface="微软雅黑" pitchFamily="34" charset="-122"/>
              </a:rPr>
              <a:t>多媒体系统的组成</a:t>
            </a:r>
            <a:endParaRPr lang="en-US" altLang="zh-CN" sz="2000" dirty="0">
              <a:solidFill>
                <a:schemeClr val="tx1">
                  <a:lumMod val="85000"/>
                  <a:lumOff val="15000"/>
                </a:schemeClr>
              </a:solidFill>
              <a:latin typeface="微软雅黑" pitchFamily="34" charset="-122"/>
              <a:ea typeface="微软雅黑" pitchFamily="34" charset="-122"/>
            </a:endParaRPr>
          </a:p>
        </p:txBody>
      </p:sp>
      <p:grpSp>
        <p:nvGrpSpPr>
          <p:cNvPr id="18" name="组合 17"/>
          <p:cNvGrpSpPr/>
          <p:nvPr/>
        </p:nvGrpSpPr>
        <p:grpSpPr>
          <a:xfrm>
            <a:off x="971600" y="2031690"/>
            <a:ext cx="3384376" cy="2862635"/>
            <a:chOff x="1115616" y="2636912"/>
            <a:chExt cx="3384376" cy="3816846"/>
          </a:xfrm>
        </p:grpSpPr>
        <p:sp>
          <p:nvSpPr>
            <p:cNvPr id="2" name="圆角矩形 1"/>
            <p:cNvSpPr/>
            <p:nvPr/>
          </p:nvSpPr>
          <p:spPr>
            <a:xfrm>
              <a:off x="1388899" y="3026448"/>
              <a:ext cx="2808659"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zh-CN" sz="1600" dirty="0">
                  <a:solidFill>
                    <a:schemeClr val="tx2">
                      <a:lumMod val="60000"/>
                      <a:lumOff val="40000"/>
                    </a:schemeClr>
                  </a:solidFill>
                  <a:latin typeface="微软雅黑" pitchFamily="34" charset="-122"/>
                  <a:ea typeface="微软雅黑" pitchFamily="34" charset="-122"/>
                </a:rPr>
                <a:t>音频部件及设备</a:t>
              </a:r>
              <a:endParaRPr lang="zh-CN" altLang="en-US" sz="1600" dirty="0">
                <a:solidFill>
                  <a:schemeClr val="tx2">
                    <a:lumMod val="60000"/>
                    <a:lumOff val="40000"/>
                  </a:schemeClr>
                </a:solidFill>
                <a:latin typeface="微软雅黑" pitchFamily="34" charset="-122"/>
                <a:ea typeface="微软雅黑" pitchFamily="34" charset="-122"/>
              </a:endParaRPr>
            </a:p>
          </p:txBody>
        </p:sp>
        <p:sp>
          <p:nvSpPr>
            <p:cNvPr id="6" name="圆角矩形 5"/>
            <p:cNvSpPr/>
            <p:nvPr/>
          </p:nvSpPr>
          <p:spPr>
            <a:xfrm>
              <a:off x="1388899" y="3926759"/>
              <a:ext cx="2808659"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视</a:t>
              </a:r>
              <a:r>
                <a:rPr lang="zh-CN" altLang="zh-CN" sz="1600" dirty="0">
                  <a:solidFill>
                    <a:schemeClr val="tx2">
                      <a:lumMod val="60000"/>
                      <a:lumOff val="40000"/>
                    </a:schemeClr>
                  </a:solidFill>
                  <a:latin typeface="微软雅黑" pitchFamily="34" charset="-122"/>
                  <a:ea typeface="微软雅黑" pitchFamily="34" charset="-122"/>
                </a:rPr>
                <a:t>频部件及设备</a:t>
              </a:r>
              <a:endParaRPr lang="zh-CN" altLang="en-US" sz="1600" dirty="0">
                <a:solidFill>
                  <a:schemeClr val="tx2">
                    <a:lumMod val="60000"/>
                    <a:lumOff val="40000"/>
                  </a:schemeClr>
                </a:solidFill>
                <a:latin typeface="微软雅黑" pitchFamily="34" charset="-122"/>
                <a:ea typeface="微软雅黑" pitchFamily="34" charset="-122"/>
              </a:endParaRPr>
            </a:p>
          </p:txBody>
        </p:sp>
        <p:sp>
          <p:nvSpPr>
            <p:cNvPr id="7" name="圆角矩形 6"/>
            <p:cNvSpPr/>
            <p:nvPr/>
          </p:nvSpPr>
          <p:spPr>
            <a:xfrm>
              <a:off x="1388899" y="4790855"/>
              <a:ext cx="2808659"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大容量存储设备</a:t>
              </a:r>
            </a:p>
          </p:txBody>
        </p:sp>
        <p:sp>
          <p:nvSpPr>
            <p:cNvPr id="8" name="圆角矩形 7"/>
            <p:cNvSpPr/>
            <p:nvPr/>
          </p:nvSpPr>
          <p:spPr>
            <a:xfrm>
              <a:off x="1388899" y="5691166"/>
              <a:ext cx="2808659"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其他输入输出设备</a:t>
              </a:r>
            </a:p>
          </p:txBody>
        </p:sp>
        <p:sp>
          <p:nvSpPr>
            <p:cNvPr id="3" name="圆角矩形 2"/>
            <p:cNvSpPr/>
            <p:nvPr/>
          </p:nvSpPr>
          <p:spPr>
            <a:xfrm>
              <a:off x="1115616" y="2636912"/>
              <a:ext cx="3384376" cy="3816846"/>
            </a:xfrm>
            <a:prstGeom prst="roundRect">
              <a:avLst>
                <a:gd name="adj" fmla="val 620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grpSp>
      <p:sp>
        <p:nvSpPr>
          <p:cNvPr id="10" name="矩形 9"/>
          <p:cNvSpPr/>
          <p:nvPr/>
        </p:nvSpPr>
        <p:spPr>
          <a:xfrm>
            <a:off x="1769033" y="1811600"/>
            <a:ext cx="1789510" cy="338554"/>
          </a:xfrm>
          <a:prstGeom prst="rect">
            <a:avLst/>
          </a:prstGeom>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square">
            <a:spAutoFit/>
          </a:bodyPr>
          <a:lstStyle/>
          <a:p>
            <a:pPr algn="ctr"/>
            <a:r>
              <a:rPr lang="zh-CN" altLang="en-US" sz="1600" dirty="0">
                <a:solidFill>
                  <a:schemeClr val="bg1"/>
                </a:solidFill>
                <a:latin typeface="微软雅黑" pitchFamily="34" charset="-122"/>
                <a:ea typeface="微软雅黑" pitchFamily="34" charset="-122"/>
              </a:rPr>
              <a:t>硬件系统</a:t>
            </a:r>
          </a:p>
        </p:txBody>
      </p:sp>
      <p:grpSp>
        <p:nvGrpSpPr>
          <p:cNvPr id="19" name="组合 18"/>
          <p:cNvGrpSpPr/>
          <p:nvPr/>
        </p:nvGrpSpPr>
        <p:grpSpPr>
          <a:xfrm>
            <a:off x="4788024" y="2031690"/>
            <a:ext cx="3528392" cy="2862635"/>
            <a:chOff x="4932040" y="2708920"/>
            <a:chExt cx="3528392" cy="3816846"/>
          </a:xfrm>
        </p:grpSpPr>
        <p:sp>
          <p:nvSpPr>
            <p:cNvPr id="21" name="圆角矩形 20"/>
            <p:cNvSpPr/>
            <p:nvPr/>
          </p:nvSpPr>
          <p:spPr>
            <a:xfrm>
              <a:off x="5156573" y="3098456"/>
              <a:ext cx="3047694"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操作系统多媒体功能</a:t>
              </a:r>
            </a:p>
          </p:txBody>
        </p:sp>
        <p:sp>
          <p:nvSpPr>
            <p:cNvPr id="22" name="圆角矩形 21"/>
            <p:cNvSpPr/>
            <p:nvPr/>
          </p:nvSpPr>
          <p:spPr>
            <a:xfrm>
              <a:off x="5156573" y="3998767"/>
              <a:ext cx="3047694"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多媒体信息处理工具</a:t>
              </a:r>
            </a:p>
          </p:txBody>
        </p:sp>
        <p:sp>
          <p:nvSpPr>
            <p:cNvPr id="23" name="圆角矩形 22"/>
            <p:cNvSpPr/>
            <p:nvPr/>
          </p:nvSpPr>
          <p:spPr>
            <a:xfrm>
              <a:off x="5156573" y="4862863"/>
              <a:ext cx="3047694"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多媒体集成工具</a:t>
              </a:r>
            </a:p>
          </p:txBody>
        </p:sp>
        <p:sp>
          <p:nvSpPr>
            <p:cNvPr id="24" name="圆角矩形 23"/>
            <p:cNvSpPr/>
            <p:nvPr/>
          </p:nvSpPr>
          <p:spPr>
            <a:xfrm>
              <a:off x="5156573" y="5763174"/>
              <a:ext cx="3047694" cy="57606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a:solidFill>
                    <a:schemeClr val="tx2">
                      <a:lumMod val="60000"/>
                      <a:lumOff val="40000"/>
                    </a:schemeClr>
                  </a:solidFill>
                  <a:latin typeface="微软雅黑" pitchFamily="34" charset="-122"/>
                  <a:ea typeface="微软雅黑" pitchFamily="34" charset="-122"/>
                </a:rPr>
                <a:t>多媒体应用软件</a:t>
              </a:r>
            </a:p>
          </p:txBody>
        </p:sp>
        <p:sp>
          <p:nvSpPr>
            <p:cNvPr id="25" name="圆角矩形 24"/>
            <p:cNvSpPr/>
            <p:nvPr/>
          </p:nvSpPr>
          <p:spPr>
            <a:xfrm>
              <a:off x="4932040" y="2708920"/>
              <a:ext cx="3528392" cy="3816846"/>
            </a:xfrm>
            <a:prstGeom prst="roundRect">
              <a:avLst>
                <a:gd name="adj" fmla="val 620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itchFamily="34" charset="-122"/>
                <a:ea typeface="微软雅黑" pitchFamily="34" charset="-122"/>
              </a:endParaRPr>
            </a:p>
          </p:txBody>
        </p:sp>
      </p:grpSp>
      <p:sp>
        <p:nvSpPr>
          <p:cNvPr id="26" name="矩形 25"/>
          <p:cNvSpPr/>
          <p:nvPr/>
        </p:nvSpPr>
        <p:spPr>
          <a:xfrm>
            <a:off x="5662810" y="1778147"/>
            <a:ext cx="1789510" cy="338554"/>
          </a:xfrm>
          <a:prstGeom prst="rect">
            <a:avLst/>
          </a:prstGeom>
          <a:effectLst>
            <a:outerShdw blurRad="50800" dist="38100" dir="5400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vert="horz" wrap="square">
            <a:spAutoFit/>
          </a:bodyPr>
          <a:lstStyle/>
          <a:p>
            <a:pPr algn="ctr"/>
            <a:r>
              <a:rPr lang="zh-CN" altLang="en-US" sz="1600" dirty="0">
                <a:solidFill>
                  <a:schemeClr val="bg1"/>
                </a:solidFill>
                <a:latin typeface="微软雅黑" pitchFamily="34" charset="-122"/>
                <a:ea typeface="微软雅黑" pitchFamily="34" charset="-122"/>
              </a:rPr>
              <a:t>软件系统</a:t>
            </a:r>
          </a:p>
        </p:txBody>
      </p:sp>
      <p:sp>
        <p:nvSpPr>
          <p:cNvPr id="27" name="矩形 26"/>
          <p:cNvSpPr/>
          <p:nvPr/>
        </p:nvSpPr>
        <p:spPr>
          <a:xfrm>
            <a:off x="1355290" y="271267"/>
            <a:ext cx="3350597"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5.1 </a:t>
            </a:r>
            <a:r>
              <a:rPr lang="zh-CN" altLang="en-US" sz="2800" b="1" dirty="0">
                <a:solidFill>
                  <a:srgbClr val="FF6600"/>
                </a:solidFill>
                <a:latin typeface="微软雅黑" pitchFamily="34" charset="-122"/>
                <a:ea typeface="微软雅黑" pitchFamily="34" charset="-122"/>
              </a:rPr>
              <a:t>多媒体技术概述</a:t>
            </a:r>
          </a:p>
        </p:txBody>
      </p:sp>
    </p:spTree>
    <p:extLst>
      <p:ext uri="{BB962C8B-B14F-4D97-AF65-F5344CB8AC3E}">
        <p14:creationId xmlns:p14="http://schemas.microsoft.com/office/powerpoint/2010/main" val="53757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5.2.1 </a:t>
            </a:r>
            <a:r>
              <a:rPr lang="zh-CN" altLang="en-US" sz="2000" dirty="0">
                <a:solidFill>
                  <a:schemeClr val="tx1">
                    <a:lumMod val="85000"/>
                    <a:lumOff val="15000"/>
                  </a:schemeClr>
                </a:solidFill>
                <a:latin typeface="微软雅黑" pitchFamily="34" charset="-122"/>
                <a:ea typeface="微软雅黑" pitchFamily="34" charset="-122"/>
              </a:rPr>
              <a:t>音频信号概述</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761344"/>
            <a:ext cx="7848872" cy="2876172"/>
          </a:xfrm>
          <a:prstGeom prst="rect">
            <a:avLst/>
          </a:prstGeom>
        </p:spPr>
        <p:txBody>
          <a:bodyPr wrap="square">
            <a:spAutoFit/>
          </a:bodyPr>
          <a:lstStyle/>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声音的基本特点：</a:t>
            </a:r>
            <a:endParaRPr lang="en-US" altLang="zh-CN" sz="2000" dirty="0">
              <a:solidFill>
                <a:srgbClr val="00B0F0"/>
              </a:solidFill>
              <a:latin typeface="微软雅黑" pitchFamily="34" charset="-122"/>
              <a:ea typeface="微软雅黑" pitchFamily="34" charset="-122"/>
            </a:endParaRPr>
          </a:p>
          <a:p>
            <a:pPr>
              <a:lnSpc>
                <a:spcPct val="135000"/>
              </a:lnSpc>
            </a:pPr>
            <a:r>
              <a:rPr lang="en-US" altLang="zh-CN" b="1"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   声音是一种通过介质传播的连续波。</a:t>
            </a:r>
            <a:r>
              <a:rPr lang="en-US" altLang="zh-CN" dirty="0">
                <a:solidFill>
                  <a:schemeClr val="bg1">
                    <a:lumMod val="50000"/>
                  </a:schemeClr>
                </a:solidFill>
                <a:latin typeface="微软雅黑" pitchFamily="34" charset="-122"/>
                <a:ea typeface="微软雅黑" pitchFamily="34" charset="-122"/>
              </a:rPr>
              <a:t> </a:t>
            </a:r>
          </a:p>
          <a:p>
            <a:pPr>
              <a:lnSpc>
                <a:spcPct val="135000"/>
              </a:lnSpc>
            </a:pP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声音的三个要素：音调、音强、音色。</a:t>
            </a:r>
            <a:endParaRPr lang="en-US" altLang="zh-CN" dirty="0">
              <a:solidFill>
                <a:schemeClr val="bg1">
                  <a:lumMod val="50000"/>
                </a:schemeClr>
              </a:solidFill>
              <a:latin typeface="微软雅黑" pitchFamily="34" charset="-122"/>
              <a:ea typeface="微软雅黑" pitchFamily="34" charset="-122"/>
            </a:endParaRPr>
          </a:p>
          <a:p>
            <a:pPr marL="342900" indent="-342900">
              <a:lnSpc>
                <a:spcPct val="135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音频信号数字化：</a:t>
            </a:r>
            <a:endParaRPr lang="en-US" altLang="zh-CN" sz="2000" dirty="0">
              <a:solidFill>
                <a:srgbClr val="00B0F0"/>
              </a:solidFill>
              <a:latin typeface="微软雅黑" pitchFamily="34" charset="-122"/>
              <a:ea typeface="微软雅黑" pitchFamily="34" charset="-122"/>
            </a:endParaRPr>
          </a:p>
          <a:p>
            <a:pPr>
              <a:lnSpc>
                <a:spcPct val="135000"/>
              </a:lnSpc>
            </a:pPr>
            <a:r>
              <a:rPr lang="en-US" altLang="zh-CN" b="1"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   计算机只能处理</a:t>
            </a:r>
            <a:r>
              <a:rPr lang="en-US" altLang="zh-CN" dirty="0">
                <a:solidFill>
                  <a:schemeClr val="bg1">
                    <a:lumMod val="50000"/>
                  </a:schemeClr>
                </a:solidFill>
                <a:latin typeface="微软雅黑" pitchFamily="34" charset="-122"/>
                <a:ea typeface="微软雅黑" pitchFamily="34" charset="-122"/>
              </a:rPr>
              <a:t>0</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1</a:t>
            </a:r>
            <a:r>
              <a:rPr lang="zh-CN" altLang="en-US" dirty="0">
                <a:solidFill>
                  <a:schemeClr val="bg1">
                    <a:lumMod val="50000"/>
                  </a:schemeClr>
                </a:solidFill>
                <a:latin typeface="微软雅黑" pitchFamily="34" charset="-122"/>
                <a:ea typeface="微软雅黑" pitchFamily="34" charset="-122"/>
              </a:rPr>
              <a:t>数字信号，自然界中的各种声音都是模拟信号，需经过数字化后方可利用计算机处理。</a:t>
            </a:r>
            <a:endParaRPr lang="en-US" altLang="zh-CN" dirty="0">
              <a:solidFill>
                <a:schemeClr val="bg1">
                  <a:lumMod val="50000"/>
                </a:schemeClr>
              </a:solidFill>
              <a:latin typeface="微软雅黑" pitchFamily="34" charset="-122"/>
              <a:ea typeface="微软雅黑" pitchFamily="34" charset="-122"/>
            </a:endParaRPr>
          </a:p>
          <a:p>
            <a:pPr>
              <a:lnSpc>
                <a:spcPct val="135000"/>
              </a:lnSpc>
            </a:pP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数字化过程包括：采样、量化、编码。</a:t>
            </a:r>
          </a:p>
        </p:txBody>
      </p:sp>
      <p:sp>
        <p:nvSpPr>
          <p:cNvPr id="6" name="矩形 5"/>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5.2 </a:t>
            </a:r>
            <a:r>
              <a:rPr lang="zh-CN" altLang="en-US" sz="2800" b="1" dirty="0">
                <a:solidFill>
                  <a:srgbClr val="FF6600"/>
                </a:solidFill>
                <a:latin typeface="微软雅黑" pitchFamily="34" charset="-122"/>
                <a:ea typeface="微软雅黑" pitchFamily="34" charset="-122"/>
              </a:rPr>
              <a:t>音频处理</a:t>
            </a:r>
          </a:p>
        </p:txBody>
      </p:sp>
    </p:spTree>
    <p:extLst>
      <p:ext uri="{BB962C8B-B14F-4D97-AF65-F5344CB8AC3E}">
        <p14:creationId xmlns:p14="http://schemas.microsoft.com/office/powerpoint/2010/main" val="142517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chenglei\appdata\roaming\360se6\USERDA~1\Temp\U_4253~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2571750"/>
            <a:ext cx="3024336" cy="2245569"/>
          </a:xfrm>
          <a:prstGeom prst="rect">
            <a:avLst/>
          </a:prstGeom>
          <a:noFill/>
          <a:extLst>
            <a:ext uri="{909E8E84-426E-40DD-AFC4-6F175D3DCCD1}">
              <a14:hiddenFill xmlns:a14="http://schemas.microsoft.com/office/drawing/2010/main">
                <a:solidFill>
                  <a:srgbClr val="FFFFFF"/>
                </a:solidFill>
              </a14:hiddenFill>
            </a:ext>
          </a:extLst>
        </p:spPr>
      </p:pic>
      <p:sp>
        <p:nvSpPr>
          <p:cNvPr id="15378" name="Rectangle 18"/>
          <p:cNvSpPr>
            <a:spLocks noChangeArrowheads="1"/>
          </p:cNvSpPr>
          <p:nvPr/>
        </p:nvSpPr>
        <p:spPr bwMode="auto">
          <a:xfrm>
            <a:off x="539552" y="1289624"/>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5.2.1 </a:t>
            </a:r>
            <a:r>
              <a:rPr lang="zh-CN" altLang="en-US" sz="2000" dirty="0">
                <a:solidFill>
                  <a:schemeClr val="tx1">
                    <a:lumMod val="85000"/>
                    <a:lumOff val="15000"/>
                  </a:schemeClr>
                </a:solidFill>
                <a:latin typeface="微软雅黑" pitchFamily="34" charset="-122"/>
                <a:ea typeface="微软雅黑" pitchFamily="34" charset="-122"/>
              </a:rPr>
              <a:t>音频信号概述</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869668"/>
            <a:ext cx="7848872" cy="2677656"/>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声音文件的存储量：</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chemeClr val="bg1">
                    <a:lumMod val="50000"/>
                  </a:schemeClr>
                </a:solidFill>
                <a:latin typeface="微软雅黑" pitchFamily="34" charset="-122"/>
                <a:ea typeface="微软雅黑" pitchFamily="34" charset="-122"/>
              </a:rPr>
              <a:t>  公式：采样频率</a:t>
            </a: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量化位数</a:t>
            </a: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声道</a:t>
            </a:r>
            <a:r>
              <a:rPr lang="en-US" altLang="zh-CN" dirty="0">
                <a:solidFill>
                  <a:schemeClr val="bg1">
                    <a:lumMod val="50000"/>
                  </a:schemeClr>
                </a:solidFill>
                <a:latin typeface="微软雅黑" pitchFamily="34" charset="-122"/>
                <a:ea typeface="微软雅黑" pitchFamily="34" charset="-122"/>
              </a:rPr>
              <a:t>×</a:t>
            </a:r>
            <a:r>
              <a:rPr lang="zh-CN" altLang="en-US" dirty="0">
                <a:solidFill>
                  <a:schemeClr val="bg1">
                    <a:lumMod val="50000"/>
                  </a:schemeClr>
                </a:solidFill>
                <a:latin typeface="微软雅黑" pitchFamily="34" charset="-122"/>
                <a:ea typeface="微软雅黑" pitchFamily="34" charset="-122"/>
              </a:rPr>
              <a:t>时间</a:t>
            </a:r>
            <a:r>
              <a:rPr lang="en-US" altLang="zh-CN" dirty="0">
                <a:solidFill>
                  <a:schemeClr val="bg1">
                    <a:lumMod val="50000"/>
                  </a:schemeClr>
                </a:solidFill>
                <a:latin typeface="微软雅黑" pitchFamily="34" charset="-122"/>
                <a:ea typeface="微软雅黑" pitchFamily="34" charset="-122"/>
              </a:rPr>
              <a:t>÷8</a:t>
            </a:r>
          </a:p>
          <a:p>
            <a:pPr>
              <a:lnSpc>
                <a:spcPct val="150000"/>
              </a:lnSpc>
            </a:pP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如：</a:t>
            </a:r>
            <a:r>
              <a:rPr lang="en-US" altLang="zh-CN" dirty="0">
                <a:solidFill>
                  <a:schemeClr val="bg1">
                    <a:lumMod val="50000"/>
                  </a:schemeClr>
                </a:solidFill>
                <a:latin typeface="微软雅黑" pitchFamily="34" charset="-122"/>
                <a:ea typeface="微软雅黑" pitchFamily="34" charset="-122"/>
              </a:rPr>
              <a:t>44.1×1000×16×2×60÷8</a:t>
            </a:r>
            <a:r>
              <a:rPr lang="zh-CN" altLang="en-US" dirty="0">
                <a:solidFill>
                  <a:schemeClr val="bg1">
                    <a:lumMod val="50000"/>
                  </a:schemeClr>
                </a:solidFill>
                <a:latin typeface="微软雅黑" pitchFamily="34" charset="-122"/>
                <a:ea typeface="微软雅黑" pitchFamily="34" charset="-122"/>
              </a:rPr>
              <a:t>＝</a:t>
            </a:r>
            <a:r>
              <a:rPr lang="en-US" altLang="zh-CN" dirty="0">
                <a:solidFill>
                  <a:schemeClr val="bg1">
                    <a:lumMod val="50000"/>
                  </a:schemeClr>
                </a:solidFill>
                <a:latin typeface="微软雅黑" pitchFamily="34" charset="-122"/>
                <a:ea typeface="微软雅黑" pitchFamily="34" charset="-122"/>
              </a:rPr>
              <a:t>10584000B≈10MB</a:t>
            </a:r>
          </a:p>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常用的音频文件格式：</a:t>
            </a:r>
            <a:endParaRPr lang="en-US" altLang="zh-CN" sz="2000" dirty="0">
              <a:solidFill>
                <a:srgbClr val="00B0F0"/>
              </a:solidFill>
              <a:latin typeface="微软雅黑" pitchFamily="34" charset="-122"/>
              <a:ea typeface="微软雅黑" pitchFamily="34" charset="-122"/>
            </a:endParaRPr>
          </a:p>
          <a:p>
            <a:pPr>
              <a:lnSpc>
                <a:spcPct val="150000"/>
              </a:lnSpc>
            </a:pPr>
            <a:r>
              <a:rPr lang="en-US" altLang="zh-CN" b="1"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 </a:t>
            </a:r>
            <a:r>
              <a:rPr lang="en-US" altLang="zh-CN" dirty="0">
                <a:solidFill>
                  <a:schemeClr val="bg1">
                    <a:lumMod val="50000"/>
                  </a:schemeClr>
                </a:solidFill>
                <a:latin typeface="微软雅黑" pitchFamily="34" charset="-122"/>
                <a:ea typeface="微软雅黑" pitchFamily="34" charset="-122"/>
              </a:rPr>
              <a:t>WAV</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MP3</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MIDI</a:t>
            </a:r>
            <a:r>
              <a:rPr lang="zh-CN" altLang="en-US" dirty="0">
                <a:solidFill>
                  <a:schemeClr val="bg1">
                    <a:lumMod val="50000"/>
                  </a:schemeClr>
                </a:solidFill>
                <a:latin typeface="微软雅黑" pitchFamily="34" charset="-122"/>
                <a:ea typeface="微软雅黑" pitchFamily="34" charset="-122"/>
              </a:rPr>
              <a:t>格式、</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en-US" altLang="zh-CN" dirty="0">
                <a:solidFill>
                  <a:schemeClr val="bg1">
                    <a:lumMod val="50000"/>
                  </a:schemeClr>
                </a:solidFill>
                <a:latin typeface="微软雅黑" pitchFamily="34" charset="-122"/>
                <a:ea typeface="微软雅黑" pitchFamily="34" charset="-122"/>
              </a:rPr>
              <a:t>   RA</a:t>
            </a:r>
            <a:r>
              <a:rPr lang="zh-CN" altLang="en-US" dirty="0">
                <a:solidFill>
                  <a:schemeClr val="bg1">
                    <a:lumMod val="50000"/>
                  </a:schemeClr>
                </a:solidFill>
                <a:latin typeface="微软雅黑" pitchFamily="34" charset="-122"/>
                <a:ea typeface="微软雅黑" pitchFamily="34" charset="-122"/>
              </a:rPr>
              <a:t>格式、</a:t>
            </a:r>
            <a:r>
              <a:rPr lang="en-US" altLang="zh-CN" dirty="0">
                <a:solidFill>
                  <a:schemeClr val="bg1">
                    <a:lumMod val="50000"/>
                  </a:schemeClr>
                </a:solidFill>
                <a:latin typeface="微软雅黑" pitchFamily="34" charset="-122"/>
                <a:ea typeface="微软雅黑" pitchFamily="34" charset="-122"/>
              </a:rPr>
              <a:t>WMA</a:t>
            </a:r>
            <a:r>
              <a:rPr lang="zh-CN" altLang="en-US" dirty="0">
                <a:solidFill>
                  <a:schemeClr val="bg1">
                    <a:lumMod val="50000"/>
                  </a:schemeClr>
                </a:solidFill>
                <a:latin typeface="微软雅黑" pitchFamily="34" charset="-122"/>
                <a:ea typeface="微软雅黑" pitchFamily="34" charset="-122"/>
              </a:rPr>
              <a:t>格式</a:t>
            </a:r>
            <a:endParaRPr lang="en-US" altLang="zh-CN" dirty="0">
              <a:solidFill>
                <a:schemeClr val="bg1">
                  <a:lumMod val="50000"/>
                </a:schemeClr>
              </a:solidFill>
              <a:latin typeface="幼圆" panose="02010509060101010101" pitchFamily="49" charset="-122"/>
              <a:ea typeface="幼圆" panose="02010509060101010101" pitchFamily="49" charset="-122"/>
            </a:endParaRPr>
          </a:p>
        </p:txBody>
      </p:sp>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5.2 </a:t>
            </a:r>
            <a:r>
              <a:rPr lang="zh-CN" altLang="en-US" sz="2800" b="1" dirty="0">
                <a:solidFill>
                  <a:srgbClr val="FF6600"/>
                </a:solidFill>
                <a:latin typeface="微软雅黑" pitchFamily="34" charset="-122"/>
                <a:ea typeface="微软雅黑" pitchFamily="34" charset="-122"/>
              </a:rPr>
              <a:t>音频处理</a:t>
            </a:r>
          </a:p>
        </p:txBody>
      </p:sp>
    </p:spTree>
    <p:extLst>
      <p:ext uri="{BB962C8B-B14F-4D97-AF65-F5344CB8AC3E}">
        <p14:creationId xmlns:p14="http://schemas.microsoft.com/office/powerpoint/2010/main" val="375271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8"/>
          <p:cNvSpPr>
            <a:spLocks noChangeArrowheads="1"/>
          </p:cNvSpPr>
          <p:nvPr/>
        </p:nvSpPr>
        <p:spPr bwMode="auto">
          <a:xfrm>
            <a:off x="539552" y="1221600"/>
            <a:ext cx="6959600" cy="5397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3575" indent="-635000">
              <a:spcBef>
                <a:spcPct val="20000"/>
              </a:spcBef>
              <a:buClr>
                <a:schemeClr val="tx2"/>
              </a:buClr>
              <a:buSzPct val="70000"/>
              <a:buFont typeface="Wingdings" pitchFamily="2" charset="2"/>
              <a:buChar char="l"/>
              <a:defRPr sz="3000">
                <a:solidFill>
                  <a:schemeClr val="tx1"/>
                </a:solidFill>
                <a:latin typeface="Arial" charset="0"/>
                <a:ea typeface="宋体" pitchFamily="2" charset="-122"/>
              </a:defRPr>
            </a:lvl1pPr>
            <a:lvl2pPr marL="1463675" indent="-609600">
              <a:spcBef>
                <a:spcPct val="20000"/>
              </a:spcBef>
              <a:buClr>
                <a:schemeClr val="accent2"/>
              </a:buClr>
              <a:buSzPct val="70000"/>
              <a:buFont typeface="Wingdings" pitchFamily="2" charset="2"/>
              <a:buChar char="l"/>
              <a:defRPr sz="2600">
                <a:solidFill>
                  <a:schemeClr val="tx1"/>
                </a:solidFill>
                <a:latin typeface="Arial" charset="0"/>
                <a:ea typeface="宋体" pitchFamily="2" charset="-122"/>
              </a:defRPr>
            </a:lvl2pPr>
            <a:lvl3pPr marL="2187575" indent="-533400">
              <a:spcBef>
                <a:spcPct val="20000"/>
              </a:spcBef>
              <a:buClr>
                <a:schemeClr val="accent1"/>
              </a:buClr>
              <a:buSzPct val="70000"/>
              <a:buFont typeface="Wingdings" pitchFamily="2" charset="2"/>
              <a:buChar char="l"/>
              <a:defRPr sz="2300">
                <a:solidFill>
                  <a:schemeClr val="tx1"/>
                </a:solidFill>
                <a:latin typeface="Arial" charset="0"/>
                <a:ea typeface="宋体" pitchFamily="2" charset="-122"/>
              </a:defRPr>
            </a:lvl3pPr>
            <a:lvl4pPr marL="2911475" indent="-533400">
              <a:spcBef>
                <a:spcPct val="20000"/>
              </a:spcBef>
              <a:buClr>
                <a:schemeClr val="tx2"/>
              </a:buClr>
              <a:buSzPct val="75000"/>
              <a:buFont typeface="Wingdings" pitchFamily="2" charset="2"/>
              <a:buChar char="§"/>
              <a:defRPr sz="2000">
                <a:solidFill>
                  <a:schemeClr val="tx1"/>
                </a:solidFill>
                <a:latin typeface="Arial" charset="0"/>
                <a:ea typeface="宋体" pitchFamily="2" charset="-122"/>
              </a:defRPr>
            </a:lvl4pPr>
            <a:lvl5pPr marL="3635375" indent="-533400">
              <a:spcBef>
                <a:spcPct val="20000"/>
              </a:spcBef>
              <a:buClr>
                <a:schemeClr val="folHlink"/>
              </a:buClr>
              <a:buSzPct val="80000"/>
              <a:buFont typeface="Wingdings" pitchFamily="2" charset="2"/>
              <a:buChar char="§"/>
              <a:defRPr sz="2000">
                <a:solidFill>
                  <a:schemeClr val="tx1"/>
                </a:solidFill>
                <a:latin typeface="Arial" charset="0"/>
                <a:ea typeface="宋体" pitchFamily="2" charset="-122"/>
              </a:defRPr>
            </a:lvl5pPr>
            <a:lvl6pPr marL="40925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6pPr>
            <a:lvl7pPr marL="45497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7pPr>
            <a:lvl8pPr marL="50069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8pPr>
            <a:lvl9pPr marL="5464175" indent="-533400" fontAlgn="base">
              <a:spcBef>
                <a:spcPct val="20000"/>
              </a:spcBef>
              <a:spcAft>
                <a:spcPct val="0"/>
              </a:spcAft>
              <a:buClr>
                <a:schemeClr val="folHlink"/>
              </a:buClr>
              <a:buSzPct val="80000"/>
              <a:buFont typeface="Wingdings" pitchFamily="2" charset="2"/>
              <a:buChar char="§"/>
              <a:defRPr sz="2000">
                <a:solidFill>
                  <a:schemeClr val="tx1"/>
                </a:solidFill>
                <a:latin typeface="Arial" charset="0"/>
                <a:ea typeface="宋体" pitchFamily="2" charset="-122"/>
              </a:defRPr>
            </a:lvl9pPr>
          </a:lstStyle>
          <a:p>
            <a:pPr algn="just">
              <a:lnSpc>
                <a:spcPct val="140000"/>
              </a:lnSpc>
              <a:spcBef>
                <a:spcPct val="0"/>
              </a:spcBef>
              <a:buClr>
                <a:srgbClr val="330066"/>
              </a:buClr>
              <a:buNone/>
            </a:pPr>
            <a:r>
              <a:rPr lang="en-US" altLang="zh-CN" sz="2000" dirty="0">
                <a:solidFill>
                  <a:schemeClr val="tx1">
                    <a:lumMod val="85000"/>
                    <a:lumOff val="15000"/>
                  </a:schemeClr>
                </a:solidFill>
                <a:latin typeface="微软雅黑" pitchFamily="34" charset="-122"/>
                <a:ea typeface="微软雅黑" pitchFamily="34" charset="-122"/>
              </a:rPr>
              <a:t>5.2.2 </a:t>
            </a:r>
            <a:r>
              <a:rPr lang="zh-CN" altLang="en-US" sz="2000" dirty="0">
                <a:solidFill>
                  <a:schemeClr val="tx1">
                    <a:lumMod val="85000"/>
                    <a:lumOff val="15000"/>
                  </a:schemeClr>
                </a:solidFill>
                <a:latin typeface="微软雅黑" pitchFamily="34" charset="-122"/>
                <a:ea typeface="微软雅黑" pitchFamily="34" charset="-122"/>
              </a:rPr>
              <a:t>语音合成与识别技术</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10" name="矩形 9"/>
          <p:cNvSpPr/>
          <p:nvPr/>
        </p:nvSpPr>
        <p:spPr>
          <a:xfrm>
            <a:off x="683568" y="1761344"/>
            <a:ext cx="7848872" cy="2677656"/>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语音合成技术：</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chemeClr val="bg1">
                    <a:lumMod val="50000"/>
                  </a:schemeClr>
                </a:solidFill>
                <a:latin typeface="微软雅黑" pitchFamily="34" charset="-122"/>
                <a:ea typeface="微软雅黑" pitchFamily="34" charset="-122"/>
              </a:rPr>
              <a:t>     赋予计算机“讲话”的能力，用语音输出结果。</a:t>
            </a:r>
            <a:endParaRPr lang="en-US" altLang="zh-CN" dirty="0">
              <a:solidFill>
                <a:schemeClr val="bg1">
                  <a:lumMod val="50000"/>
                </a:schemeClr>
              </a:solidFill>
              <a:latin typeface="微软雅黑" pitchFamily="34" charset="-122"/>
              <a:ea typeface="微软雅黑" pitchFamily="34" charset="-122"/>
            </a:endParaRPr>
          </a:p>
          <a:p>
            <a:pPr>
              <a:lnSpc>
                <a:spcPct val="150000"/>
              </a:lnSpc>
            </a:pPr>
            <a:r>
              <a:rPr lang="en-US" altLang="zh-CN" dirty="0">
                <a:solidFill>
                  <a:schemeClr val="bg1">
                    <a:lumMod val="50000"/>
                  </a:schemeClr>
                </a:solidFill>
                <a:latin typeface="微软雅黑" pitchFamily="34" charset="-122"/>
                <a:ea typeface="微软雅黑" pitchFamily="34" charset="-122"/>
              </a:rPr>
              <a:t>     </a:t>
            </a:r>
            <a:r>
              <a:rPr lang="zh-CN" altLang="en-US" dirty="0">
                <a:solidFill>
                  <a:schemeClr val="bg1">
                    <a:lumMod val="50000"/>
                  </a:schemeClr>
                </a:solidFill>
                <a:latin typeface="微软雅黑" pitchFamily="34" charset="-122"/>
                <a:ea typeface="微软雅黑" pitchFamily="34" charset="-122"/>
              </a:rPr>
              <a:t>两种可能实现的途径：数字存储技术、数字信号处理</a:t>
            </a:r>
            <a:endParaRPr lang="en-US" altLang="zh-CN" dirty="0">
              <a:solidFill>
                <a:schemeClr val="bg1">
                  <a:lumMod val="50000"/>
                </a:schemeClr>
              </a:solidFill>
              <a:latin typeface="微软雅黑" pitchFamily="34" charset="-122"/>
              <a:ea typeface="微软雅黑" pitchFamily="34" charset="-122"/>
            </a:endParaRPr>
          </a:p>
          <a:p>
            <a:pPr>
              <a:lnSpc>
                <a:spcPct val="150000"/>
              </a:lnSpc>
            </a:pPr>
            <a:endParaRPr lang="en-US" altLang="zh-CN" dirty="0">
              <a:solidFill>
                <a:schemeClr val="bg1">
                  <a:lumMod val="50000"/>
                </a:schemeClr>
              </a:solidFill>
              <a:latin typeface="微软雅黑" pitchFamily="34" charset="-122"/>
              <a:ea typeface="微软雅黑" pitchFamily="34" charset="-122"/>
            </a:endParaRPr>
          </a:p>
          <a:p>
            <a:pPr marL="342900" indent="-342900">
              <a:lnSpc>
                <a:spcPct val="150000"/>
              </a:lnSpc>
              <a:buFont typeface="Wingdings" panose="05000000000000000000" pitchFamily="2" charset="2"/>
              <a:buChar char="l"/>
            </a:pPr>
            <a:r>
              <a:rPr lang="zh-CN" altLang="en-US" sz="2000" dirty="0">
                <a:solidFill>
                  <a:srgbClr val="00B0F0"/>
                </a:solidFill>
                <a:latin typeface="微软雅黑" pitchFamily="34" charset="-122"/>
                <a:ea typeface="微软雅黑" pitchFamily="34" charset="-122"/>
              </a:rPr>
              <a:t>语音识别技术：</a:t>
            </a:r>
            <a:endParaRPr lang="en-US" altLang="zh-CN" sz="2000" dirty="0">
              <a:solidFill>
                <a:srgbClr val="00B0F0"/>
              </a:solidFill>
              <a:latin typeface="微软雅黑" pitchFamily="34" charset="-122"/>
              <a:ea typeface="微软雅黑" pitchFamily="34" charset="-122"/>
            </a:endParaRPr>
          </a:p>
          <a:p>
            <a:pPr>
              <a:lnSpc>
                <a:spcPct val="150000"/>
              </a:lnSpc>
            </a:pPr>
            <a:r>
              <a:rPr lang="zh-CN" altLang="en-US" dirty="0">
                <a:solidFill>
                  <a:schemeClr val="bg1">
                    <a:lumMod val="50000"/>
                  </a:schemeClr>
                </a:solidFill>
                <a:latin typeface="微软雅黑" pitchFamily="34" charset="-122"/>
                <a:ea typeface="微软雅黑" pitchFamily="34" charset="-122"/>
              </a:rPr>
              <a:t>    用语音来代替键盘输入和编辑文字，使计算机具有“听懂”语音的能力。</a:t>
            </a:r>
            <a:endParaRPr lang="en-US" altLang="zh-CN" dirty="0">
              <a:solidFill>
                <a:schemeClr val="bg1">
                  <a:lumMod val="50000"/>
                </a:schemeClr>
              </a:solidFill>
              <a:latin typeface="微软雅黑" pitchFamily="34" charset="-122"/>
              <a:ea typeface="微软雅黑" pitchFamily="34" charset="-122"/>
            </a:endParaRPr>
          </a:p>
        </p:txBody>
      </p:sp>
      <p:pic>
        <p:nvPicPr>
          <p:cNvPr id="10242" name="Picture 2" descr="c:\users\chenglei\appdata\roaming\360se6\USERDA~1\Temp\U_187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759" y="2380092"/>
            <a:ext cx="1484785" cy="14401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355290" y="271267"/>
            <a:ext cx="2273379" cy="662554"/>
          </a:xfrm>
          <a:prstGeom prst="rect">
            <a:avLst/>
          </a:prstGeom>
        </p:spPr>
        <p:txBody>
          <a:bodyPr wrap="none">
            <a:spAutoFit/>
          </a:bodyPr>
          <a:lstStyle/>
          <a:p>
            <a:pPr>
              <a:lnSpc>
                <a:spcPct val="150000"/>
              </a:lnSpc>
              <a:buClr>
                <a:schemeClr val="folHlink"/>
              </a:buClr>
              <a:buSzPct val="90000"/>
            </a:pPr>
            <a:r>
              <a:rPr lang="en-US" altLang="zh-CN" sz="2800" b="1" dirty="0">
                <a:solidFill>
                  <a:srgbClr val="FF6600"/>
                </a:solidFill>
                <a:latin typeface="微软雅黑" pitchFamily="34" charset="-122"/>
                <a:ea typeface="微软雅黑" pitchFamily="34" charset="-122"/>
              </a:rPr>
              <a:t>5.2 </a:t>
            </a:r>
            <a:r>
              <a:rPr lang="zh-CN" altLang="en-US" sz="2800" b="1" dirty="0">
                <a:solidFill>
                  <a:srgbClr val="FF6600"/>
                </a:solidFill>
                <a:latin typeface="微软雅黑" pitchFamily="34" charset="-122"/>
                <a:ea typeface="微软雅黑" pitchFamily="34" charset="-122"/>
              </a:rPr>
              <a:t>音频处理</a:t>
            </a:r>
          </a:p>
        </p:txBody>
      </p:sp>
    </p:spTree>
    <p:extLst>
      <p:ext uri="{BB962C8B-B14F-4D97-AF65-F5344CB8AC3E}">
        <p14:creationId xmlns:p14="http://schemas.microsoft.com/office/powerpoint/2010/main" val="1132492739"/>
      </p:ext>
    </p:extLst>
  </p:cSld>
  <p:clrMapOvr>
    <a:masterClrMapping/>
  </p:clrMapOvr>
</p:sld>
</file>

<file path=ppt/theme/theme1.xml><?xml version="1.0" encoding="utf-8"?>
<a:theme xmlns:a="http://schemas.openxmlformats.org/drawingml/2006/main" name="Network">
  <a:themeElements>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fontScheme name="Network">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twork">
  <a:themeElements>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fontScheme name="Network">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Network">
  <a:themeElements>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fontScheme name="Network">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1">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68E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2256</TotalTime>
  <Words>2746</Words>
  <Application>Microsoft Office PowerPoint</Application>
  <PresentationFormat>全屏显示(16:9)</PresentationFormat>
  <Paragraphs>323</Paragraphs>
  <Slides>47</Slides>
  <Notes>44</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47</vt:i4>
      </vt:variant>
    </vt:vector>
  </HeadingPairs>
  <TitlesOfParts>
    <vt:vector size="58" baseType="lpstr">
      <vt:lpstr>黑体</vt:lpstr>
      <vt:lpstr>华文中宋</vt:lpstr>
      <vt:lpstr>宋体</vt:lpstr>
      <vt:lpstr>微软雅黑</vt:lpstr>
      <vt:lpstr>幼圆</vt:lpstr>
      <vt:lpstr>Arial</vt:lpstr>
      <vt:lpstr>Webdings</vt:lpstr>
      <vt:lpstr>Wingdings</vt:lpstr>
      <vt:lpstr>Network</vt:lpstr>
      <vt:lpstr>1_Network</vt:lpstr>
      <vt:lpstr>13_Network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上机实践一</vt:lpstr>
      <vt:lpstr>实验拓展一</vt:lpstr>
      <vt:lpstr>PowerPoint 演示文稿</vt:lpstr>
      <vt:lpstr>PowerPoint 演示文稿</vt:lpstr>
      <vt:lpstr>PowerPoint 演示文稿</vt:lpstr>
      <vt:lpstr>PowerPoint 演示文稿</vt:lpstr>
      <vt:lpstr> 上机实践二</vt:lpstr>
      <vt:lpstr> 实验拓展二</vt:lpstr>
      <vt:lpstr> 综合上机实践</vt:lpstr>
      <vt:lpstr> 实验综合拓展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上机实践一</vt:lpstr>
      <vt:lpstr>实验拓展一</vt:lpstr>
      <vt:lpstr>PowerPoint 演示文稿</vt:lpstr>
      <vt:lpstr>PowerPoint 演示文稿</vt:lpstr>
      <vt:lpstr>上机实践二</vt:lpstr>
      <vt:lpstr>实验拓展二</vt:lpstr>
      <vt:lpstr>综合上机实践</vt:lpstr>
      <vt:lpstr>实验综合拓展</vt:lpstr>
      <vt:lpstr>PowerPoint 演示文稿</vt:lpstr>
      <vt:lpstr>PowerPoint 演示文稿</vt:lpstr>
    </vt:vector>
  </TitlesOfParts>
  <Company>新侨学院</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第5章 多媒体技术</dc:title>
  <dc:creator>程雷</dc:creator>
  <cp:lastModifiedBy>程雷</cp:lastModifiedBy>
  <cp:revision>199</cp:revision>
  <dcterms:created xsi:type="dcterms:W3CDTF">2009-09-13T10:47:33Z</dcterms:created>
  <dcterms:modified xsi:type="dcterms:W3CDTF">2017-09-20T09:29:23Z</dcterms:modified>
</cp:coreProperties>
</file>