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5"/>
  </p:notesMasterIdLst>
  <p:sldIdLst>
    <p:sldId id="256" r:id="rId2"/>
    <p:sldId id="257" r:id="rId3"/>
    <p:sldId id="313" r:id="rId4"/>
    <p:sldId id="314"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8" r:id="rId20"/>
    <p:sldId id="349" r:id="rId21"/>
    <p:sldId id="344" r:id="rId22"/>
    <p:sldId id="346" r:id="rId23"/>
    <p:sldId id="347" r:id="rId24"/>
    <p:sldId id="350" r:id="rId25"/>
    <p:sldId id="351" r:id="rId26"/>
    <p:sldId id="355" r:id="rId27"/>
    <p:sldId id="356" r:id="rId28"/>
    <p:sldId id="357" r:id="rId29"/>
    <p:sldId id="358" r:id="rId30"/>
    <p:sldId id="329" r:id="rId31"/>
    <p:sldId id="353" r:id="rId32"/>
    <p:sldId id="354" r:id="rId33"/>
    <p:sldId id="359" r:id="rId34"/>
    <p:sldId id="360" r:id="rId35"/>
    <p:sldId id="361" r:id="rId36"/>
    <p:sldId id="401" r:id="rId37"/>
    <p:sldId id="362" r:id="rId38"/>
    <p:sldId id="363" r:id="rId39"/>
    <p:sldId id="364" r:id="rId40"/>
    <p:sldId id="365" r:id="rId41"/>
    <p:sldId id="366" r:id="rId42"/>
    <p:sldId id="368" r:id="rId43"/>
    <p:sldId id="369" r:id="rId44"/>
    <p:sldId id="371" r:id="rId45"/>
    <p:sldId id="372" r:id="rId46"/>
    <p:sldId id="373" r:id="rId47"/>
    <p:sldId id="374" r:id="rId48"/>
    <p:sldId id="375" r:id="rId49"/>
    <p:sldId id="376" r:id="rId50"/>
    <p:sldId id="377" r:id="rId51"/>
    <p:sldId id="378" r:id="rId52"/>
    <p:sldId id="379" r:id="rId53"/>
    <p:sldId id="380" r:id="rId54"/>
    <p:sldId id="381" r:id="rId55"/>
    <p:sldId id="382" r:id="rId56"/>
    <p:sldId id="383" r:id="rId57"/>
    <p:sldId id="384" r:id="rId58"/>
    <p:sldId id="385" r:id="rId59"/>
    <p:sldId id="386" r:id="rId60"/>
    <p:sldId id="402" r:id="rId61"/>
    <p:sldId id="388" r:id="rId62"/>
    <p:sldId id="390" r:id="rId63"/>
    <p:sldId id="391" r:id="rId64"/>
    <p:sldId id="399" r:id="rId65"/>
    <p:sldId id="400" r:id="rId66"/>
    <p:sldId id="392" r:id="rId67"/>
    <p:sldId id="403" r:id="rId68"/>
    <p:sldId id="393" r:id="rId69"/>
    <p:sldId id="394" r:id="rId70"/>
    <p:sldId id="395" r:id="rId71"/>
    <p:sldId id="396" r:id="rId72"/>
    <p:sldId id="398" r:id="rId73"/>
    <p:sldId id="397" r:id="rId74"/>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521415D9-36F7-43E2-AB2F-B90AF26B5E84}">
      <p14:sectionLst xmlns:p14="http://schemas.microsoft.com/office/powerpoint/2010/main">
        <p14:section name="默认节" id="{9158E92C-917F-4E1C-9B80-16D270A9C5E9}">
          <p14:sldIdLst>
            <p14:sldId id="256"/>
          </p14:sldIdLst>
        </p14:section>
        <p14:section name="Word" id="{BADD4A1E-7F71-47F2-8FE1-AA6350FC73DC}">
          <p14:sldIdLst>
            <p14:sldId id="257"/>
            <p14:sldId id="313"/>
            <p14:sldId id="314"/>
            <p14:sldId id="330"/>
            <p14:sldId id="331"/>
            <p14:sldId id="332"/>
            <p14:sldId id="333"/>
            <p14:sldId id="334"/>
            <p14:sldId id="335"/>
            <p14:sldId id="336"/>
            <p14:sldId id="337"/>
            <p14:sldId id="338"/>
            <p14:sldId id="339"/>
            <p14:sldId id="340"/>
            <p14:sldId id="341"/>
            <p14:sldId id="342"/>
            <p14:sldId id="343"/>
            <p14:sldId id="348"/>
            <p14:sldId id="349"/>
            <p14:sldId id="344"/>
            <p14:sldId id="346"/>
            <p14:sldId id="347"/>
            <p14:sldId id="350"/>
            <p14:sldId id="351"/>
            <p14:sldId id="355"/>
            <p14:sldId id="356"/>
            <p14:sldId id="357"/>
            <p14:sldId id="358"/>
            <p14:sldId id="329"/>
          </p14:sldIdLst>
        </p14:section>
        <p14:section name="excel" id="{67A61A43-1FB3-401D-B805-D05FF7357C75}">
          <p14:sldIdLst>
            <p14:sldId id="353"/>
            <p14:sldId id="354"/>
            <p14:sldId id="359"/>
            <p14:sldId id="360"/>
            <p14:sldId id="361"/>
            <p14:sldId id="401"/>
            <p14:sldId id="362"/>
            <p14:sldId id="363"/>
            <p14:sldId id="364"/>
            <p14:sldId id="365"/>
            <p14:sldId id="366"/>
            <p14:sldId id="368"/>
            <p14:sldId id="369"/>
            <p14:sldId id="371"/>
            <p14:sldId id="372"/>
            <p14:sldId id="373"/>
            <p14:sldId id="374"/>
            <p14:sldId id="375"/>
            <p14:sldId id="376"/>
            <p14:sldId id="377"/>
            <p14:sldId id="378"/>
            <p14:sldId id="379"/>
            <p14:sldId id="380"/>
          </p14:sldIdLst>
        </p14:section>
        <p14:section name="PPT" id="{432D4F92-081D-4C12-B785-0C0CD65C160D}">
          <p14:sldIdLst>
            <p14:sldId id="381"/>
            <p14:sldId id="382"/>
            <p14:sldId id="383"/>
            <p14:sldId id="384"/>
            <p14:sldId id="385"/>
            <p14:sldId id="386"/>
            <p14:sldId id="402"/>
            <p14:sldId id="388"/>
            <p14:sldId id="390"/>
            <p14:sldId id="391"/>
            <p14:sldId id="399"/>
            <p14:sldId id="400"/>
            <p14:sldId id="392"/>
            <p14:sldId id="403"/>
            <p14:sldId id="393"/>
            <p14:sldId id="394"/>
            <p14:sldId id="395"/>
            <p14:sldId id="396"/>
            <p14:sldId id="398"/>
          </p14:sldIdLst>
        </p14:section>
        <p14:section name="结束" id="{718D50C2-85A6-47E9-ADB1-686FC16BAA17}">
          <p14:sldIdLst>
            <p14:sldId id="39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00"/>
    <a:srgbClr val="FF0000"/>
    <a:srgbClr val="FF0066"/>
    <a:srgbClr val="FF3399"/>
    <a:srgbClr val="3333FF"/>
    <a:srgbClr val="CC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22" autoAdjust="0"/>
    <p:restoredTop sz="94618" autoAdjust="0"/>
  </p:normalViewPr>
  <p:slideViewPr>
    <p:cSldViewPr>
      <p:cViewPr varScale="1">
        <p:scale>
          <a:sx n="90" d="100"/>
          <a:sy n="90" d="100"/>
        </p:scale>
        <p:origin x="608" y="44"/>
      </p:cViewPr>
      <p:guideLst>
        <p:guide orient="horz" pos="1620"/>
        <p:guide pos="2880"/>
      </p:guideLst>
    </p:cSldViewPr>
  </p:slideViewPr>
  <p:outlineViewPr>
    <p:cViewPr>
      <p:scale>
        <a:sx n="33" d="100"/>
        <a:sy n="33" d="100"/>
      </p:scale>
      <p:origin x="0" y="2994"/>
    </p:cViewPr>
  </p:outlineViewPr>
  <p:notesTextViewPr>
    <p:cViewPr>
      <p:scale>
        <a:sx n="100" d="100"/>
        <a:sy n="100" d="100"/>
      </p:scale>
      <p:origin x="0" y="0"/>
    </p:cViewPr>
  </p:notesTextViewPr>
  <p:sorterViewPr>
    <p:cViewPr>
      <p:scale>
        <a:sx n="66" d="100"/>
        <a:sy n="66" d="100"/>
      </p:scale>
      <p:origin x="0" y="7980"/>
    </p:cViewPr>
  </p:sorterViewPr>
  <p:notesViewPr>
    <p:cSldViewPr>
      <p:cViewPr varScale="1">
        <p:scale>
          <a:sx n="56" d="100"/>
          <a:sy n="56" d="100"/>
        </p:scale>
        <p:origin x="-193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297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FD2D366-B228-428F-BE1E-DC4A28753DD4}" type="slidenum">
              <a:rPr lang="en-US" altLang="zh-CN"/>
              <a:pPr/>
              <a:t>‹#›</a:t>
            </a:fld>
            <a:endParaRPr lang="en-US" altLang="zh-CN"/>
          </a:p>
        </p:txBody>
      </p:sp>
    </p:spTree>
    <p:extLst>
      <p:ext uri="{BB962C8B-B14F-4D97-AF65-F5344CB8AC3E}">
        <p14:creationId xmlns:p14="http://schemas.microsoft.com/office/powerpoint/2010/main" val="7988297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4341" name="Rectangle 5"/>
          <p:cNvSpPr>
            <a:spLocks noGrp="1" noChangeArrowheads="1"/>
          </p:cNvSpPr>
          <p:nvPr>
            <p:ph type="dt" sz="half" idx="2"/>
          </p:nvPr>
        </p:nvSpPr>
        <p:spPr/>
        <p:txBody>
          <a:bodyPr/>
          <a:lstStyle>
            <a:lvl1pPr>
              <a:defRPr/>
            </a:lvl1pPr>
          </a:lstStyle>
          <a:p>
            <a:endParaRPr lang="en-US" altLang="zh-CN"/>
          </a:p>
        </p:txBody>
      </p:sp>
      <p:sp>
        <p:nvSpPr>
          <p:cNvPr id="14343" name="Rectangle 7"/>
          <p:cNvSpPr>
            <a:spLocks noGrp="1" noChangeArrowheads="1"/>
          </p:cNvSpPr>
          <p:nvPr>
            <p:ph type="sldNum" sz="quarter" idx="4"/>
          </p:nvPr>
        </p:nvSpPr>
        <p:spPr/>
        <p:txBody>
          <a:bodyPr/>
          <a:lstStyle>
            <a:lvl1pPr>
              <a:defRPr/>
            </a:lvl1pPr>
          </a:lstStyle>
          <a:p>
            <a:fld id="{EB0DA80C-94BD-4A26-AE16-A1368844B8CC}" type="slidenum">
              <a:rPr lang="en-US" altLang="zh-CN"/>
              <a:pPr/>
              <a:t>‹#›</a:t>
            </a:fld>
            <a:endParaRPr lang="en-US" altLang="zh-CN"/>
          </a:p>
        </p:txBody>
      </p:sp>
      <p:sp>
        <p:nvSpPr>
          <p:cNvPr id="14376" name="Line 40"/>
          <p:cNvSpPr>
            <a:spLocks noChangeShapeType="1"/>
          </p:cNvSpPr>
          <p:nvPr/>
        </p:nvSpPr>
        <p:spPr bwMode="auto">
          <a:xfrm>
            <a:off x="323850" y="1329929"/>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42" name="Picture 46"/>
          <p:cNvPicPr>
            <a:picLocks noChangeArrowheads="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1144" y="3259448"/>
            <a:ext cx="1800000" cy="1800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3" name="矩形 42"/>
          <p:cNvSpPr/>
          <p:nvPr userDrawn="1"/>
        </p:nvSpPr>
        <p:spPr>
          <a:xfrm>
            <a:off x="3230087" y="4654068"/>
            <a:ext cx="2749472" cy="400110"/>
          </a:xfrm>
          <a:prstGeom prst="rect">
            <a:avLst/>
          </a:prstGeom>
          <a:noFill/>
        </p:spPr>
        <p:txBody>
          <a:bodyPr wrap="none" lIns="91440" tIns="45720" rIns="91440" bIns="45720">
            <a:spAutoFit/>
          </a:bodyPr>
          <a:lstStyle/>
          <a:p>
            <a:pPr algn="ctr"/>
            <a:r>
              <a:rPr lang="zh-CN" altLang="en-US" sz="2000" b="0" cap="all" spc="0" dirty="0">
                <a:ln w="9000" cmpd="sng">
                  <a:noFill/>
                  <a:prstDash val="solid"/>
                </a:ln>
                <a:solidFill>
                  <a:schemeClr val="tx1">
                    <a:lumMod val="65000"/>
                    <a:lumOff val="35000"/>
                  </a:schemeClr>
                </a:solidFill>
                <a:effectLst>
                  <a:reflection blurRad="12700" stA="28000" endPos="45000" dist="1000" dir="5400000" sy="-100000" algn="bl" rotWithShape="0"/>
                </a:effectLst>
                <a:latin typeface="微软雅黑" pitchFamily="34" charset="-122"/>
                <a:ea typeface="微软雅黑" pitchFamily="34" charset="-122"/>
              </a:rPr>
              <a:t>上海工商职业技术学院</a:t>
            </a:r>
          </a:p>
        </p:txBody>
      </p:sp>
      <p:grpSp>
        <p:nvGrpSpPr>
          <p:cNvPr id="44" name="Group 8"/>
          <p:cNvGrpSpPr>
            <a:grpSpLocks/>
          </p:cNvGrpSpPr>
          <p:nvPr userDrawn="1"/>
        </p:nvGrpSpPr>
        <p:grpSpPr bwMode="auto">
          <a:xfrm>
            <a:off x="7668344" y="2664296"/>
            <a:ext cx="1321315" cy="2355726"/>
            <a:chOff x="4883" y="2064"/>
            <a:chExt cx="664" cy="1200"/>
          </a:xfrm>
        </p:grpSpPr>
        <p:sp>
          <p:nvSpPr>
            <p:cNvPr id="45"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6"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7"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8"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9"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0"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2"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3"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4"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5"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6"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7"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8"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9"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0"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5" name="Oval 38"/>
            <p:cNvSpPr>
              <a:spLocks noChangeArrowheads="1"/>
            </p:cNvSpPr>
            <p:nvPr/>
          </p:nvSpPr>
          <p:spPr bwMode="auto">
            <a:xfrm>
              <a:off x="5062" y="3131"/>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lvl1pPr>
              <a:defRPr/>
            </a:lvl1pPr>
          </a:lstStyle>
          <a:p>
            <a:fld id="{4710A2DF-8E5D-4422-B186-7EAA913BDABE}" type="slidenum">
              <a:rPr lang="en-US" altLang="zh-CN"/>
              <a:pPr/>
              <a:t>‹#›</a:t>
            </a:fld>
            <a:endParaRPr lang="en-US" altLang="zh-CN"/>
          </a:p>
        </p:txBody>
      </p:sp>
      <p:pic>
        <p:nvPicPr>
          <p:cNvPr id="5" name="Picture 41" descr="j033812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8220" y="62133"/>
            <a:ext cx="1141412"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46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Line 2"/>
          <p:cNvSpPr>
            <a:spLocks noChangeShapeType="1"/>
          </p:cNvSpPr>
          <p:nvPr/>
        </p:nvSpPr>
        <p:spPr bwMode="auto">
          <a:xfrm flipH="1">
            <a:off x="7956550" y="114300"/>
            <a:ext cx="6350" cy="1160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15" name="Rectangle 3"/>
          <p:cNvSpPr>
            <a:spLocks noGrp="1" noChangeArrowheads="1"/>
          </p:cNvSpPr>
          <p:nvPr>
            <p:ph type="title"/>
          </p:nvPr>
        </p:nvSpPr>
        <p:spPr bwMode="auto">
          <a:xfrm>
            <a:off x="457200" y="91679"/>
            <a:ext cx="74993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3316" name="Rectangle 4"/>
          <p:cNvSpPr>
            <a:spLocks noGrp="1" noChangeArrowheads="1"/>
          </p:cNvSpPr>
          <p:nvPr>
            <p:ph type="body" idx="1"/>
          </p:nvPr>
        </p:nvSpPr>
        <p:spPr bwMode="auto">
          <a:xfrm>
            <a:off x="457200" y="1289447"/>
            <a:ext cx="8229600" cy="330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3317" name="Rectangle 5"/>
          <p:cNvSpPr>
            <a:spLocks noGrp="1" noChangeArrowheads="1"/>
          </p:cNvSpPr>
          <p:nvPr>
            <p:ph type="dt" sz="half" idx="2"/>
          </p:nvPr>
        </p:nvSpPr>
        <p:spPr bwMode="auto">
          <a:xfrm>
            <a:off x="457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zh-CN"/>
          </a:p>
        </p:txBody>
      </p:sp>
      <p:sp>
        <p:nvSpPr>
          <p:cNvPr id="13318" name="Rectangle 6"/>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zh-CN"/>
          </a:p>
        </p:txBody>
      </p:sp>
      <p:sp>
        <p:nvSpPr>
          <p:cNvPr id="13319" name="Rectangle 7"/>
          <p:cNvSpPr>
            <a:spLocks noGrp="1" noChangeArrowheads="1"/>
          </p:cNvSpPr>
          <p:nvPr>
            <p:ph type="sldNum" sz="quarter" idx="4"/>
          </p:nvPr>
        </p:nvSpPr>
        <p:spPr bwMode="auto">
          <a:xfrm>
            <a:off x="6553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FDCB2F9F-40EB-4829-B361-9B40415C6BA7}" type="slidenum">
              <a:rPr lang="en-US" altLang="zh-CN"/>
              <a:pPr/>
              <a:t>‹#›</a:t>
            </a:fld>
            <a:endParaRPr lang="en-US" altLang="zh-CN"/>
          </a:p>
        </p:txBody>
      </p:sp>
      <p:pic>
        <p:nvPicPr>
          <p:cNvPr id="13352" name="Picture 40" descr="PE01561_"/>
          <p:cNvPicPr>
            <a:picLocks noChangeAspect="1" noChangeArrowheads="1"/>
          </p:cNvPicPr>
          <p:nvPr userDrawn="1"/>
        </p:nvPicPr>
        <p:blipFill>
          <a:blip r:embed="rId4" cstate="print">
            <a:lum bright="90000" contrast="-90000"/>
            <a:extLst>
              <a:ext uri="{28A0092B-C50C-407E-A947-70E740481C1C}">
                <a14:useLocalDpi xmlns:a14="http://schemas.microsoft.com/office/drawing/2010/main" val="0"/>
              </a:ext>
            </a:extLst>
          </a:blip>
          <a:srcRect/>
          <a:stretch>
            <a:fillRect/>
          </a:stretch>
        </p:blipFill>
        <p:spPr bwMode="auto">
          <a:xfrm>
            <a:off x="250826" y="1221582"/>
            <a:ext cx="8569325" cy="392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4" name="Line 42"/>
          <p:cNvSpPr>
            <a:spLocks noChangeShapeType="1"/>
          </p:cNvSpPr>
          <p:nvPr userDrawn="1"/>
        </p:nvSpPr>
        <p:spPr bwMode="auto">
          <a:xfrm>
            <a:off x="395289" y="1113235"/>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43" name="Group 8"/>
          <p:cNvGrpSpPr>
            <a:grpSpLocks/>
          </p:cNvGrpSpPr>
          <p:nvPr userDrawn="1"/>
        </p:nvGrpSpPr>
        <p:grpSpPr bwMode="auto">
          <a:xfrm>
            <a:off x="8172450" y="141685"/>
            <a:ext cx="628650" cy="783431"/>
            <a:chOff x="5136" y="960"/>
            <a:chExt cx="528" cy="864"/>
          </a:xfrm>
        </p:grpSpPr>
        <p:sp>
          <p:nvSpPr>
            <p:cNvPr id="44"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5"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6"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7"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8"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9"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0"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2"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3"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4"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5"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6"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7"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8"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9"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0"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2"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3"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4"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5"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6"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7"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8"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9"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70"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71"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72"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73"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74"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ea typeface="+mn-ea"/>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ea typeface="+mn-ea"/>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ea typeface="+mn-ea"/>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1113387" y="1641154"/>
            <a:ext cx="6964220" cy="58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633413">
              <a:defRPr>
                <a:solidFill>
                  <a:schemeClr val="tx1"/>
                </a:solidFill>
                <a:latin typeface="Arial" charset="0"/>
                <a:ea typeface="宋体" pitchFamily="2" charset="-122"/>
              </a:defRPr>
            </a:lvl1pPr>
            <a:lvl2pPr marL="812800">
              <a:defRPr>
                <a:solidFill>
                  <a:schemeClr val="tx1"/>
                </a:solidFill>
                <a:latin typeface="Arial" charset="0"/>
                <a:ea typeface="宋体" pitchFamily="2" charset="-122"/>
              </a:defRPr>
            </a:lvl2pPr>
            <a:lvl3pPr marL="992188">
              <a:defRPr>
                <a:solidFill>
                  <a:schemeClr val="tx1"/>
                </a:solidFill>
                <a:latin typeface="Arial" charset="0"/>
                <a:ea typeface="宋体" pitchFamily="2" charset="-122"/>
              </a:defRPr>
            </a:lvl3pPr>
            <a:lvl4pPr>
              <a:defRPr>
                <a:solidFill>
                  <a:schemeClr val="tx1"/>
                </a:solidFill>
                <a:latin typeface="Arial" charset="0"/>
                <a:ea typeface="宋体" pitchFamily="2" charset="-122"/>
              </a:defRPr>
            </a:lvl4pPr>
            <a:lvl5pPr>
              <a:defRPr>
                <a:solidFill>
                  <a:schemeClr val="tx1"/>
                </a:solidFill>
                <a:latin typeface="Arial" charset="0"/>
                <a:ea typeface="宋体" pitchFamily="2" charset="-122"/>
              </a:defRPr>
            </a:lvl5pPr>
            <a:lvl6pPr fontAlgn="base">
              <a:spcBef>
                <a:spcPct val="0"/>
              </a:spcBef>
              <a:spcAft>
                <a:spcPct val="0"/>
              </a:spcAft>
              <a:defRPr>
                <a:solidFill>
                  <a:schemeClr val="tx1"/>
                </a:solidFill>
                <a:latin typeface="Arial" charset="0"/>
                <a:ea typeface="宋体" pitchFamily="2" charset="-122"/>
              </a:defRPr>
            </a:lvl6pPr>
            <a:lvl7pPr fontAlgn="base">
              <a:spcBef>
                <a:spcPct val="0"/>
              </a:spcBef>
              <a:spcAft>
                <a:spcPct val="0"/>
              </a:spcAft>
              <a:defRPr>
                <a:solidFill>
                  <a:schemeClr val="tx1"/>
                </a:solidFill>
                <a:latin typeface="Arial" charset="0"/>
                <a:ea typeface="宋体" pitchFamily="2" charset="-122"/>
              </a:defRPr>
            </a:lvl7pPr>
            <a:lvl8pPr fontAlgn="base">
              <a:spcBef>
                <a:spcPct val="0"/>
              </a:spcBef>
              <a:spcAft>
                <a:spcPct val="0"/>
              </a:spcAft>
              <a:defRPr>
                <a:solidFill>
                  <a:schemeClr val="tx1"/>
                </a:solidFill>
                <a:latin typeface="Arial" charset="0"/>
                <a:ea typeface="宋体" pitchFamily="2" charset="-122"/>
              </a:defRPr>
            </a:lvl8pPr>
            <a:lvl9pPr fontAlgn="base">
              <a:spcBef>
                <a:spcPct val="0"/>
              </a:spcBef>
              <a:spcAft>
                <a:spcPct val="0"/>
              </a:spcAft>
              <a:defRPr>
                <a:solidFill>
                  <a:schemeClr val="tx1"/>
                </a:solidFill>
                <a:latin typeface="Arial" charset="0"/>
                <a:ea typeface="宋体" pitchFamily="2" charset="-122"/>
              </a:defRPr>
            </a:lvl9pPr>
          </a:lstStyle>
          <a:p>
            <a:pPr indent="0" algn="ctr">
              <a:lnSpc>
                <a:spcPct val="125000"/>
              </a:lnSpc>
            </a:pPr>
            <a:r>
              <a:rPr kumimoji="1" lang="zh-CN" altLang="en-US" sz="2800" dirty="0">
                <a:solidFill>
                  <a:srgbClr val="FF6600"/>
                </a:solidFill>
                <a:latin typeface="微软雅黑" pitchFamily="34" charset="-122"/>
                <a:ea typeface="微软雅黑" pitchFamily="34" charset="-122"/>
              </a:rPr>
              <a:t>不会用办公软件，无法胜任办公室工作</a:t>
            </a:r>
          </a:p>
        </p:txBody>
      </p:sp>
      <p:sp>
        <p:nvSpPr>
          <p:cNvPr id="2062" name="Text Box 14"/>
          <p:cNvSpPr txBox="1">
            <a:spLocks noChangeArrowheads="1"/>
          </p:cNvSpPr>
          <p:nvPr/>
        </p:nvSpPr>
        <p:spPr bwMode="auto">
          <a:xfrm>
            <a:off x="2941905" y="2441177"/>
            <a:ext cx="417646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宋体" pitchFamily="2" charset="-122"/>
              </a:defRPr>
            </a:lvl1pPr>
            <a:lvl2pPr marL="536575">
              <a:defRPr>
                <a:solidFill>
                  <a:schemeClr val="tx1"/>
                </a:solidFill>
                <a:latin typeface="Arial" charset="0"/>
                <a:ea typeface="宋体" pitchFamily="2" charset="-122"/>
              </a:defRPr>
            </a:lvl2pPr>
            <a:lvl3pPr marL="1960563" indent="-342900">
              <a:defRPr>
                <a:solidFill>
                  <a:schemeClr val="tx1"/>
                </a:solidFill>
                <a:latin typeface="Arial" charset="0"/>
                <a:ea typeface="宋体" pitchFamily="2" charset="-122"/>
              </a:defRPr>
            </a:lvl3pPr>
            <a:lvl4pPr marL="2482850" indent="-342900">
              <a:defRPr>
                <a:solidFill>
                  <a:schemeClr val="tx1"/>
                </a:solidFill>
                <a:latin typeface="Arial" charset="0"/>
                <a:ea typeface="宋体" pitchFamily="2" charset="-122"/>
              </a:defRPr>
            </a:lvl4pPr>
            <a:lvl5pPr marL="3005138" indent="-342900">
              <a:defRPr>
                <a:solidFill>
                  <a:schemeClr val="tx1"/>
                </a:solidFill>
                <a:latin typeface="Arial" charset="0"/>
                <a:ea typeface="宋体" pitchFamily="2" charset="-122"/>
              </a:defRPr>
            </a:lvl5pPr>
            <a:lvl6pPr marL="3462338" indent="-342900" fontAlgn="base">
              <a:spcBef>
                <a:spcPct val="0"/>
              </a:spcBef>
              <a:spcAft>
                <a:spcPct val="0"/>
              </a:spcAft>
              <a:defRPr>
                <a:solidFill>
                  <a:schemeClr val="tx1"/>
                </a:solidFill>
                <a:latin typeface="Arial" charset="0"/>
                <a:ea typeface="宋体" pitchFamily="2" charset="-122"/>
              </a:defRPr>
            </a:lvl6pPr>
            <a:lvl7pPr marL="3919538" indent="-342900" fontAlgn="base">
              <a:spcBef>
                <a:spcPct val="0"/>
              </a:spcBef>
              <a:spcAft>
                <a:spcPct val="0"/>
              </a:spcAft>
              <a:defRPr>
                <a:solidFill>
                  <a:schemeClr val="tx1"/>
                </a:solidFill>
                <a:latin typeface="Arial" charset="0"/>
                <a:ea typeface="宋体" pitchFamily="2" charset="-122"/>
              </a:defRPr>
            </a:lvl7pPr>
            <a:lvl8pPr marL="4376738" indent="-342900" fontAlgn="base">
              <a:spcBef>
                <a:spcPct val="0"/>
              </a:spcBef>
              <a:spcAft>
                <a:spcPct val="0"/>
              </a:spcAft>
              <a:defRPr>
                <a:solidFill>
                  <a:schemeClr val="tx1"/>
                </a:solidFill>
                <a:latin typeface="Arial" charset="0"/>
                <a:ea typeface="宋体" pitchFamily="2" charset="-122"/>
              </a:defRPr>
            </a:lvl8pPr>
            <a:lvl9pPr marL="4833938" indent="-342900" fontAlgn="base">
              <a:spcBef>
                <a:spcPct val="0"/>
              </a:spcBef>
              <a:spcAft>
                <a:spcPct val="0"/>
              </a:spcAft>
              <a:defRPr>
                <a:solidFill>
                  <a:schemeClr val="tx1"/>
                </a:solidFill>
                <a:latin typeface="Arial" charset="0"/>
                <a:ea typeface="宋体" pitchFamily="2" charset="-122"/>
              </a:defRPr>
            </a:lvl9pPr>
          </a:lstStyle>
          <a:p>
            <a:pPr>
              <a:lnSpc>
                <a:spcPct val="150000"/>
              </a:lnSpc>
              <a:buClr>
                <a:schemeClr val="folHlink"/>
              </a:buClr>
              <a:buSzPct val="90000"/>
              <a:buFont typeface="Wingdings" pitchFamily="2" charset="2"/>
              <a:buNone/>
            </a:pPr>
            <a:r>
              <a:rPr lang="en-US" altLang="zh-CN" sz="2400" dirty="0">
                <a:solidFill>
                  <a:schemeClr val="tx1">
                    <a:lumMod val="65000"/>
                    <a:lumOff val="35000"/>
                  </a:schemeClr>
                </a:solidFill>
                <a:latin typeface="微软雅黑" pitchFamily="34" charset="-122"/>
                <a:ea typeface="微软雅黑" pitchFamily="34" charset="-122"/>
              </a:rPr>
              <a:t>4.1 </a:t>
            </a:r>
            <a:r>
              <a:rPr lang="zh-CN" altLang="en-US" sz="2400" dirty="0">
                <a:solidFill>
                  <a:schemeClr val="tx1">
                    <a:lumMod val="65000"/>
                    <a:lumOff val="35000"/>
                  </a:schemeClr>
                </a:solidFill>
                <a:latin typeface="微软雅黑" pitchFamily="34" charset="-122"/>
                <a:ea typeface="微软雅黑" pitchFamily="34" charset="-122"/>
              </a:rPr>
              <a:t>文字处理软件</a:t>
            </a:r>
            <a:endParaRPr lang="en-US" altLang="zh-CN" sz="2400" dirty="0">
              <a:solidFill>
                <a:schemeClr val="tx1">
                  <a:lumMod val="65000"/>
                  <a:lumOff val="35000"/>
                </a:schemeClr>
              </a:solidFill>
              <a:latin typeface="微软雅黑" pitchFamily="34" charset="-122"/>
              <a:ea typeface="微软雅黑" pitchFamily="34" charset="-122"/>
            </a:endParaRPr>
          </a:p>
          <a:p>
            <a:pPr>
              <a:lnSpc>
                <a:spcPct val="150000"/>
              </a:lnSpc>
              <a:buClr>
                <a:schemeClr val="folHlink"/>
              </a:buClr>
              <a:buSzPct val="90000"/>
              <a:buFont typeface="Wingdings" pitchFamily="2" charset="2"/>
              <a:buNone/>
            </a:pPr>
            <a:r>
              <a:rPr lang="en-US" altLang="zh-CN" sz="2400" dirty="0">
                <a:solidFill>
                  <a:schemeClr val="tx1">
                    <a:lumMod val="65000"/>
                    <a:lumOff val="35000"/>
                  </a:schemeClr>
                </a:solidFill>
                <a:latin typeface="微软雅黑" pitchFamily="34" charset="-122"/>
                <a:ea typeface="微软雅黑" pitchFamily="34" charset="-122"/>
              </a:rPr>
              <a:t>4.2 </a:t>
            </a:r>
            <a:r>
              <a:rPr lang="zh-CN" altLang="en-US" sz="2400" dirty="0">
                <a:solidFill>
                  <a:schemeClr val="tx1">
                    <a:lumMod val="65000"/>
                    <a:lumOff val="35000"/>
                  </a:schemeClr>
                </a:solidFill>
                <a:latin typeface="微软雅黑" pitchFamily="34" charset="-122"/>
                <a:ea typeface="微软雅黑" pitchFamily="34" charset="-122"/>
              </a:rPr>
              <a:t>电子表格处理软件</a:t>
            </a:r>
            <a:endParaRPr lang="en-US" altLang="zh-CN" sz="2400" dirty="0">
              <a:solidFill>
                <a:schemeClr val="tx1">
                  <a:lumMod val="65000"/>
                  <a:lumOff val="35000"/>
                </a:schemeClr>
              </a:solidFill>
              <a:latin typeface="微软雅黑" pitchFamily="34" charset="-122"/>
              <a:ea typeface="微软雅黑" pitchFamily="34" charset="-122"/>
            </a:endParaRPr>
          </a:p>
          <a:p>
            <a:pPr>
              <a:lnSpc>
                <a:spcPct val="150000"/>
              </a:lnSpc>
              <a:buClr>
                <a:schemeClr val="folHlink"/>
              </a:buClr>
              <a:buSzPct val="90000"/>
              <a:buFont typeface="Wingdings" pitchFamily="2" charset="2"/>
              <a:buNone/>
            </a:pPr>
            <a:r>
              <a:rPr lang="en-US" altLang="zh-CN" sz="2400" dirty="0">
                <a:solidFill>
                  <a:schemeClr val="tx1">
                    <a:lumMod val="65000"/>
                    <a:lumOff val="35000"/>
                  </a:schemeClr>
                </a:solidFill>
                <a:latin typeface="微软雅黑" pitchFamily="34" charset="-122"/>
                <a:ea typeface="微软雅黑" pitchFamily="34" charset="-122"/>
              </a:rPr>
              <a:t>4.3 </a:t>
            </a:r>
            <a:r>
              <a:rPr lang="zh-CN" altLang="en-US" sz="2400" dirty="0">
                <a:solidFill>
                  <a:schemeClr val="tx1">
                    <a:lumMod val="65000"/>
                    <a:lumOff val="35000"/>
                  </a:schemeClr>
                </a:solidFill>
                <a:latin typeface="微软雅黑" pitchFamily="34" charset="-122"/>
                <a:ea typeface="微软雅黑" pitchFamily="34" charset="-122"/>
              </a:rPr>
              <a:t>演示文稿制作软件</a:t>
            </a:r>
          </a:p>
        </p:txBody>
      </p:sp>
      <p:pic>
        <p:nvPicPr>
          <p:cNvPr id="6" name="Picture 8" descr="j03381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6" y="250031"/>
            <a:ext cx="1139825" cy="1025129"/>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490540" y="372601"/>
            <a:ext cx="6797054" cy="769441"/>
          </a:xfrm>
          <a:prstGeom prst="rect">
            <a:avLst/>
          </a:prstGeom>
          <a:noFill/>
        </p:spPr>
        <p:txBody>
          <a:bodyPr wrap="none" lIns="91440" tIns="45720" rIns="91440" bIns="45720">
            <a:spAutoFit/>
          </a:bodyPr>
          <a:lstStyle/>
          <a:p>
            <a:pPr algn="ctr"/>
            <a:r>
              <a:rPr lang="zh-CN" altLang="en-US" sz="4400" b="1" kern="10" cap="all" dirty="0">
                <a:ln w="9000" cmpd="sng">
                  <a:noFill/>
                  <a:prstDash val="solid"/>
                </a:ln>
                <a:solidFill>
                  <a:srgbClr val="0070C0"/>
                </a:solidFill>
                <a:effectLst>
                  <a:reflection blurRad="12700" stA="28000" endPos="45000" dist="1000" dir="5400000" sy="-100000" algn="bl" rotWithShape="0"/>
                </a:effectLst>
                <a:latin typeface="华文中宋" pitchFamily="2" charset="-122"/>
                <a:ea typeface="华文中宋" pitchFamily="2" charset="-122"/>
              </a:rPr>
              <a:t>第</a:t>
            </a:r>
            <a:r>
              <a:rPr lang="en-US" altLang="zh-CN" sz="4400" b="1" kern="10" cap="all" dirty="0">
                <a:ln w="9000" cmpd="sng">
                  <a:noFill/>
                  <a:prstDash val="solid"/>
                </a:ln>
                <a:solidFill>
                  <a:srgbClr val="0070C0"/>
                </a:solidFill>
                <a:effectLst>
                  <a:reflection blurRad="12700" stA="28000" endPos="45000" dist="1000" dir="5400000" sy="-100000" algn="bl" rotWithShape="0"/>
                </a:effectLst>
                <a:latin typeface="华文中宋" pitchFamily="2" charset="-122"/>
                <a:ea typeface="华文中宋" pitchFamily="2" charset="-122"/>
              </a:rPr>
              <a:t>4</a:t>
            </a:r>
            <a:r>
              <a:rPr lang="zh-CN" altLang="en-US" sz="4400" b="1" kern="10" cap="all" dirty="0">
                <a:ln w="9000" cmpd="sng">
                  <a:noFill/>
                  <a:prstDash val="solid"/>
                </a:ln>
                <a:solidFill>
                  <a:srgbClr val="0070C0"/>
                </a:solidFill>
                <a:effectLst>
                  <a:reflection blurRad="12700" stA="28000" endPos="45000" dist="1000" dir="5400000" sy="-100000" algn="bl" rotWithShape="0"/>
                </a:effectLst>
                <a:latin typeface="华文中宋" pitchFamily="2" charset="-122"/>
                <a:ea typeface="华文中宋" pitchFamily="2" charset="-122"/>
              </a:rPr>
              <a:t>章  </a:t>
            </a:r>
            <a:r>
              <a:rPr lang="en-US" altLang="zh-CN" sz="4400" b="1" kern="10" cap="all" dirty="0" err="1">
                <a:ln w="9000" cmpd="sng">
                  <a:noFill/>
                  <a:prstDash val="solid"/>
                </a:ln>
                <a:solidFill>
                  <a:srgbClr val="0070C0"/>
                </a:solidFill>
                <a:effectLst>
                  <a:reflection blurRad="12700" stA="28000" endPos="45000" dist="1000" dir="5400000" sy="-100000" algn="bl" rotWithShape="0"/>
                </a:effectLst>
                <a:latin typeface="华文中宋" pitchFamily="2" charset="-122"/>
                <a:ea typeface="华文中宋" pitchFamily="2" charset="-122"/>
              </a:rPr>
              <a:t>Ms</a:t>
            </a:r>
            <a:r>
              <a:rPr lang="en-US" altLang="zh-CN" sz="4400" b="1" kern="10" cap="all" dirty="0">
                <a:ln w="9000" cmpd="sng">
                  <a:noFill/>
                  <a:prstDash val="solid"/>
                </a:ln>
                <a:solidFill>
                  <a:srgbClr val="0070C0"/>
                </a:solidFill>
                <a:effectLst>
                  <a:reflection blurRad="12700" stA="28000" endPos="45000" dist="1000" dir="5400000" sy="-100000" algn="bl" rotWithShape="0"/>
                </a:effectLst>
                <a:latin typeface="华文中宋" pitchFamily="2" charset="-122"/>
                <a:ea typeface="华文中宋" pitchFamily="2" charset="-122"/>
              </a:rPr>
              <a:t> OFFICE </a:t>
            </a:r>
            <a:r>
              <a:rPr lang="zh-CN" altLang="en-US" sz="4400" b="1" kern="10" cap="all" dirty="0">
                <a:ln w="9000" cmpd="sng">
                  <a:noFill/>
                  <a:prstDash val="solid"/>
                </a:ln>
                <a:solidFill>
                  <a:srgbClr val="0070C0"/>
                </a:solidFill>
                <a:effectLst>
                  <a:reflection blurRad="12700" stA="28000" endPos="45000" dist="1000" dir="5400000" sy="-100000" algn="bl" rotWithShape="0"/>
                </a:effectLst>
                <a:latin typeface="华文中宋" pitchFamily="2" charset="-122"/>
                <a:ea typeface="华文中宋" pitchFamily="2" charset="-122"/>
              </a:rPr>
              <a:t>应用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635646"/>
            <a:ext cx="7848872" cy="2416046"/>
          </a:xfrm>
          <a:prstGeom prst="rect">
            <a:avLst/>
          </a:prstGeom>
        </p:spPr>
        <p:txBody>
          <a:bodyPr wrap="square">
            <a:spAutoFit/>
          </a:bodyPr>
          <a:lstStyle/>
          <a:p>
            <a:pPr algn="just">
              <a:lnSpc>
                <a:spcPct val="150000"/>
              </a:lnSpc>
            </a:pPr>
            <a:r>
              <a:rPr lang="en-US" altLang="zh-CN" sz="2000" dirty="0">
                <a:solidFill>
                  <a:srgbClr val="00B0F0"/>
                </a:solidFill>
                <a:latin typeface="微软雅黑" panose="020B0503020204020204" pitchFamily="34" charset="-122"/>
                <a:ea typeface="微软雅黑" panose="020B0503020204020204" pitchFamily="34" charset="-122"/>
              </a:rPr>
              <a:t> 6</a:t>
            </a:r>
            <a:r>
              <a:rPr lang="zh-CN" altLang="en-US" sz="2000" dirty="0">
                <a:solidFill>
                  <a:srgbClr val="00B0F0"/>
                </a:solidFill>
                <a:latin typeface="微软雅黑" panose="020B0503020204020204" pitchFamily="34" charset="-122"/>
                <a:ea typeface="微软雅黑" panose="020B0503020204020204" pitchFamily="34" charset="-122"/>
              </a:rPr>
              <a:t>、边框与底纹</a:t>
            </a:r>
            <a:endParaRPr lang="en-US" altLang="zh-CN" sz="2000" dirty="0">
              <a:solidFill>
                <a:srgbClr val="00B0F0"/>
              </a:solidFill>
              <a:latin typeface="微软雅黑" panose="020B0503020204020204" pitchFamily="34" charset="-122"/>
              <a:ea typeface="微软雅黑" panose="020B0503020204020204" pitchFamily="34" charset="-122"/>
            </a:endParaRPr>
          </a:p>
          <a:p>
            <a:pPr algn="just">
              <a:lnSpc>
                <a:spcPct val="150000"/>
              </a:lnSpc>
            </a:pPr>
            <a:r>
              <a:rPr lang="zh-CN" altLang="en-US" sz="2000" dirty="0">
                <a:solidFill>
                  <a:srgbClr val="000000"/>
                </a:solidFill>
                <a:latin typeface="幼圆" panose="02010509060101010101" pitchFamily="49" charset="-122"/>
                <a:ea typeface="幼圆" panose="02010509060101010101" pitchFamily="49" charset="-122"/>
                <a:sym typeface="Wingdings 2"/>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利用“段落”组中“底纹”按钮中的颜色可以给选定的文字添加底纹，利用“边框”按钮中的边框线可以给选定的文字或段落添加所需的边框。</a:t>
            </a:r>
          </a:p>
          <a:p>
            <a:pPr algn="just">
              <a:lnSpc>
                <a:spcPct val="150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       设置方法：可以通过选择“边框”按钮下拉列表中的“边框与底纹”选项，来打开“边框与底纹”对话框。</a:t>
            </a:r>
          </a:p>
        </p:txBody>
      </p:sp>
      <p:sp>
        <p:nvSpPr>
          <p:cNvPr id="7"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4.1.2 </a:t>
            </a:r>
            <a:r>
              <a:rPr lang="zh-CN" altLang="en-US" sz="2000" dirty="0">
                <a:solidFill>
                  <a:schemeClr val="tx1">
                    <a:lumMod val="85000"/>
                    <a:lumOff val="15000"/>
                  </a:schemeClr>
                </a:solidFill>
                <a:latin typeface="微软雅黑" pitchFamily="34" charset="-122"/>
                <a:ea typeface="微软雅黑" pitchFamily="34" charset="-122"/>
              </a:rPr>
              <a:t>文档格式的编排</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5" name="矩形 4"/>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80042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out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635646"/>
            <a:ext cx="7848872" cy="2785378"/>
          </a:xfrm>
          <a:prstGeom prst="rect">
            <a:avLst/>
          </a:prstGeom>
        </p:spPr>
        <p:txBody>
          <a:bodyPr wrap="square">
            <a:spAutoFit/>
          </a:bodyPr>
          <a:lstStyle/>
          <a:p>
            <a:pPr algn="just">
              <a:lnSpc>
                <a:spcPct val="150000"/>
              </a:lnSpc>
            </a:pPr>
            <a:r>
              <a:rPr lang="en-US" altLang="zh-CN" sz="2000" dirty="0">
                <a:solidFill>
                  <a:srgbClr val="00B0F0"/>
                </a:solidFill>
                <a:latin typeface="微软雅黑" panose="020B0503020204020204" pitchFamily="34" charset="-122"/>
                <a:ea typeface="微软雅黑" panose="020B0503020204020204" pitchFamily="34" charset="-122"/>
              </a:rPr>
              <a:t> 7</a:t>
            </a:r>
            <a:r>
              <a:rPr lang="zh-CN" altLang="en-US" sz="2000" dirty="0">
                <a:solidFill>
                  <a:srgbClr val="00B0F0"/>
                </a:solidFill>
                <a:latin typeface="微软雅黑" panose="020B0503020204020204" pitchFamily="34" charset="-122"/>
                <a:ea typeface="微软雅黑" panose="020B0503020204020204" pitchFamily="34" charset="-122"/>
              </a:rPr>
              <a:t>、制表位的设置</a:t>
            </a:r>
            <a:endParaRPr lang="en-US" altLang="zh-CN" sz="2000" dirty="0">
              <a:solidFill>
                <a:srgbClr val="00B0F0"/>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       利用制表位是段落格式的一部分，它决定了每当按下</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Tab</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键时插入点移动的距离，并且影响使用缩进按钮时的缩进位置。</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sym typeface="Wingdings 2"/>
            </a:endParaRPr>
          </a:p>
          <a:p>
            <a:pPr algn="just">
              <a:lnSpc>
                <a:spcPct val="150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       设置方法：单击“段落”对话框左下方的“制表位”按钮，打开“制表位”对话框，可精确设定制表位的位置和种类，也可以直接在标尺上设定制表位。</a:t>
            </a:r>
          </a:p>
        </p:txBody>
      </p:sp>
      <p:sp>
        <p:nvSpPr>
          <p:cNvPr id="7"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4.1.2 </a:t>
            </a:r>
            <a:r>
              <a:rPr lang="zh-CN" altLang="en-US" sz="2000" dirty="0">
                <a:solidFill>
                  <a:schemeClr val="tx1">
                    <a:lumMod val="85000"/>
                    <a:lumOff val="15000"/>
                  </a:schemeClr>
                </a:solidFill>
                <a:latin typeface="微软雅黑" pitchFamily="34" charset="-122"/>
                <a:ea typeface="微软雅黑" pitchFamily="34" charset="-122"/>
              </a:rPr>
              <a:t>文档格式的编排</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5" name="矩形 4"/>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217147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out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635646"/>
            <a:ext cx="7848872" cy="2031325"/>
          </a:xfrm>
          <a:prstGeom prst="rect">
            <a:avLst/>
          </a:prstGeom>
        </p:spPr>
        <p:txBody>
          <a:bodyPr wrap="square">
            <a:spAutoFit/>
          </a:bodyPr>
          <a:lstStyle/>
          <a:p>
            <a:pPr algn="just">
              <a:lnSpc>
                <a:spcPct val="150000"/>
              </a:lnSpc>
            </a:pPr>
            <a:r>
              <a:rPr lang="en-US" altLang="zh-CN" sz="2000" b="1" dirty="0">
                <a:solidFill>
                  <a:srgbClr val="00B0F0"/>
                </a:solidFill>
                <a:latin typeface="微软雅黑" pitchFamily="34" charset="-122"/>
                <a:ea typeface="微软雅黑" pitchFamily="34" charset="-122"/>
              </a:rPr>
              <a:t> </a:t>
            </a:r>
            <a:r>
              <a:rPr lang="en-US" altLang="zh-CN" sz="2000" dirty="0">
                <a:solidFill>
                  <a:srgbClr val="00B0F0"/>
                </a:solidFill>
                <a:latin typeface="微软雅黑" panose="020B0503020204020204" pitchFamily="34" charset="-122"/>
                <a:ea typeface="微软雅黑" panose="020B0503020204020204" pitchFamily="34" charset="-122"/>
              </a:rPr>
              <a:t>8</a:t>
            </a:r>
            <a:r>
              <a:rPr lang="zh-CN" altLang="en-US" sz="2000" dirty="0">
                <a:solidFill>
                  <a:srgbClr val="00B0F0"/>
                </a:solidFill>
                <a:latin typeface="微软雅黑" panose="020B0503020204020204" pitchFamily="34" charset="-122"/>
                <a:ea typeface="微软雅黑" panose="020B0503020204020204" pitchFamily="34" charset="-122"/>
              </a:rPr>
              <a:t>、页眉和页脚的设置</a:t>
            </a:r>
            <a:endParaRPr lang="en-US" altLang="zh-CN" sz="2000" dirty="0">
              <a:solidFill>
                <a:srgbClr val="00B0F0"/>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      页眉是位于版心上边缘与纸张边缘之间的图形或文字，而页脚则是版心下边缘与纸张边缘之间的图形或文字。</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Wingdings 2"/>
            </a:endParaRPr>
          </a:p>
          <a:p>
            <a:pPr algn="just">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      设置方法：在“插入”选项卡中的“页眉和页脚”组中，单击“页眉”或“页脚”按钮，</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Word</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会自动弹出“页眉和页脚工具</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设计”选项卡。</a:t>
            </a:r>
          </a:p>
        </p:txBody>
      </p:sp>
      <p:sp>
        <p:nvSpPr>
          <p:cNvPr id="7"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4.1.2 </a:t>
            </a:r>
            <a:r>
              <a:rPr lang="zh-CN" altLang="en-US" sz="2000" dirty="0">
                <a:solidFill>
                  <a:schemeClr val="tx1">
                    <a:lumMod val="85000"/>
                    <a:lumOff val="15000"/>
                  </a:schemeClr>
                </a:solidFill>
                <a:latin typeface="微软雅黑" pitchFamily="34" charset="-122"/>
                <a:ea typeface="微软雅黑" pitchFamily="34" charset="-122"/>
              </a:rPr>
              <a:t>文档格式的编排</a:t>
            </a:r>
            <a:endParaRPr lang="en-US" altLang="zh-CN" sz="2000" dirty="0">
              <a:solidFill>
                <a:schemeClr val="tx1">
                  <a:lumMod val="85000"/>
                  <a:lumOff val="15000"/>
                </a:schemeClr>
              </a:solidFill>
              <a:latin typeface="微软雅黑" pitchFamily="34" charset="-122"/>
              <a:ea typeface="微软雅黑" pitchFamily="34" charset="-122"/>
            </a:endParaRPr>
          </a:p>
        </p:txBody>
      </p:sp>
      <p:pic>
        <p:nvPicPr>
          <p:cNvPr id="4098" name="Picture 2" descr="2-2-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38" y="3895508"/>
            <a:ext cx="6852948" cy="83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217147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out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690811"/>
            <a:ext cx="7848872" cy="1384995"/>
          </a:xfrm>
          <a:prstGeom prst="rect">
            <a:avLst/>
          </a:prstGeom>
        </p:spPr>
        <p:txBody>
          <a:bodyPr wrap="square">
            <a:spAutoFit/>
          </a:bodyPr>
          <a:lstStyle/>
          <a:p>
            <a:pPr algn="just">
              <a:lnSpc>
                <a:spcPct val="150000"/>
              </a:lnSpc>
            </a:pPr>
            <a:r>
              <a:rPr lang="en-US" altLang="zh-CN" dirty="0">
                <a:solidFill>
                  <a:srgbClr val="00B0F0"/>
                </a:solidFill>
                <a:latin typeface="微软雅黑" panose="020B0503020204020204" pitchFamily="34" charset="-122"/>
                <a:ea typeface="微软雅黑" panose="020B0503020204020204" pitchFamily="34" charset="-122"/>
              </a:rPr>
              <a:t> 9</a:t>
            </a:r>
            <a:r>
              <a:rPr lang="zh-CN" altLang="en-US" dirty="0">
                <a:solidFill>
                  <a:srgbClr val="00B0F0"/>
                </a:solidFill>
                <a:latin typeface="微软雅黑" panose="020B0503020204020204" pitchFamily="34" charset="-122"/>
                <a:ea typeface="微软雅黑" panose="020B0503020204020204" pitchFamily="34" charset="-122"/>
              </a:rPr>
              <a:t>、页面背景</a:t>
            </a:r>
            <a:endParaRPr lang="en-US" altLang="zh-CN" dirty="0">
              <a:solidFill>
                <a:srgbClr val="00B0F0"/>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       利用页面背景包括水印、页面颜色和页面边框三个方面内容。可以通过“页面布局”选项卡“页面背景”组中的三个选项来实现。</a:t>
            </a:r>
          </a:p>
        </p:txBody>
      </p:sp>
      <p:sp>
        <p:nvSpPr>
          <p:cNvPr id="7"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4.1.2 </a:t>
            </a:r>
            <a:r>
              <a:rPr lang="zh-CN" altLang="en-US" sz="2000" dirty="0">
                <a:solidFill>
                  <a:schemeClr val="tx1">
                    <a:lumMod val="85000"/>
                    <a:lumOff val="15000"/>
                  </a:schemeClr>
                </a:solidFill>
                <a:latin typeface="微软雅黑" pitchFamily="34" charset="-122"/>
                <a:ea typeface="微软雅黑" pitchFamily="34" charset="-122"/>
              </a:rPr>
              <a:t>文档格式的编排</a:t>
            </a:r>
            <a:endParaRPr lang="en-US" altLang="zh-CN" sz="2000" dirty="0">
              <a:solidFill>
                <a:schemeClr val="tx1">
                  <a:lumMod val="85000"/>
                  <a:lumOff val="15000"/>
                </a:schemeClr>
              </a:solidFill>
              <a:latin typeface="微软雅黑" pitchFamily="34" charset="-122"/>
              <a:ea typeface="微软雅黑" pitchFamily="34" charset="-122"/>
            </a:endParaRPr>
          </a:p>
        </p:txBody>
      </p:sp>
      <p:pic>
        <p:nvPicPr>
          <p:cNvPr id="3074" name="Picture 2" descr="2-2-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103" y="3066122"/>
            <a:ext cx="1980567" cy="116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699792" y="4452588"/>
            <a:ext cx="3467616" cy="338554"/>
          </a:xfrm>
          <a:prstGeom prst="rect">
            <a:avLst/>
          </a:prstGeom>
        </p:spPr>
        <p:txBody>
          <a:bodyPr wrap="none">
            <a:spAutoFit/>
          </a:bodyPr>
          <a:lstStyle/>
          <a:p>
            <a:r>
              <a:rPr lang="zh-CN" altLang="zh-CN" sz="1600" dirty="0">
                <a:solidFill>
                  <a:schemeClr val="tx1">
                    <a:lumMod val="65000"/>
                    <a:lumOff val="35000"/>
                  </a:schemeClr>
                </a:solidFill>
                <a:latin typeface="微软雅黑" pitchFamily="34" charset="-122"/>
                <a:ea typeface="微软雅黑" pitchFamily="34" charset="-122"/>
              </a:rPr>
              <a:t>“页面布局”选项卡“页面背景”组</a:t>
            </a:r>
            <a:endParaRPr lang="zh-CN" altLang="en-US" sz="1600" dirty="0">
              <a:solidFill>
                <a:schemeClr val="tx1">
                  <a:lumMod val="65000"/>
                  <a:lumOff val="35000"/>
                </a:schemeClr>
              </a:solidFill>
              <a:latin typeface="微软雅黑" pitchFamily="34" charset="-122"/>
              <a:ea typeface="微软雅黑" pitchFamily="34" charset="-122"/>
            </a:endParaRPr>
          </a:p>
        </p:txBody>
      </p:sp>
      <p:sp>
        <p:nvSpPr>
          <p:cNvPr id="8" name="矩形 7"/>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264430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out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596444"/>
            <a:ext cx="7848872" cy="2031325"/>
          </a:xfrm>
          <a:prstGeom prst="rect">
            <a:avLst/>
          </a:prstGeom>
        </p:spPr>
        <p:txBody>
          <a:bodyPr wrap="square">
            <a:spAutoFit/>
          </a:bodyPr>
          <a:lstStyle/>
          <a:p>
            <a:pPr algn="just">
              <a:lnSpc>
                <a:spcPct val="150000"/>
              </a:lnSpc>
            </a:pPr>
            <a:r>
              <a:rPr lang="en-US" altLang="zh-CN" sz="2000" dirty="0">
                <a:solidFill>
                  <a:srgbClr val="00B0F0"/>
                </a:solidFill>
                <a:latin typeface="微软雅黑" panose="020B0503020204020204" pitchFamily="34" charset="-122"/>
                <a:ea typeface="微软雅黑" panose="020B0503020204020204" pitchFamily="34" charset="-122"/>
              </a:rPr>
              <a:t>10</a:t>
            </a:r>
            <a:r>
              <a:rPr lang="zh-CN" altLang="en-US" sz="2000" dirty="0">
                <a:solidFill>
                  <a:srgbClr val="00B0F0"/>
                </a:solidFill>
                <a:latin typeface="微软雅黑" panose="020B0503020204020204" pitchFamily="34" charset="-122"/>
                <a:ea typeface="微软雅黑" panose="020B0503020204020204" pitchFamily="34" charset="-122"/>
              </a:rPr>
              <a:t>、页面设置</a:t>
            </a:r>
            <a:endParaRPr lang="en-US" altLang="zh-CN" sz="2000" dirty="0">
              <a:solidFill>
                <a:srgbClr val="00B0F0"/>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页面设置包括设置文字方向、页边距、纸张方向、纸张大小、分栏、分隔符等内容。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Wingdings 2"/>
            </a:endParaRPr>
          </a:p>
          <a:p>
            <a:pPr algn="just">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      设置方法：通过“页面布局”选项卡“页面设置”组中的相应命令来实现，也可以单击“页面设置”组右下角的对话框启动器，打开“页面设置”对话框进行设置。</a:t>
            </a:r>
          </a:p>
        </p:txBody>
      </p:sp>
      <p:sp>
        <p:nvSpPr>
          <p:cNvPr id="7"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4.1.2 </a:t>
            </a:r>
            <a:r>
              <a:rPr lang="zh-CN" altLang="en-US" sz="2000" dirty="0">
                <a:solidFill>
                  <a:schemeClr val="tx1">
                    <a:lumMod val="85000"/>
                    <a:lumOff val="15000"/>
                  </a:schemeClr>
                </a:solidFill>
                <a:latin typeface="微软雅黑" pitchFamily="34" charset="-122"/>
                <a:ea typeface="微软雅黑" pitchFamily="34" charset="-122"/>
              </a:rPr>
              <a:t>文档格式的编排</a:t>
            </a:r>
            <a:endParaRPr lang="en-US" altLang="zh-CN" sz="2000" dirty="0">
              <a:solidFill>
                <a:schemeClr val="tx1">
                  <a:lumMod val="85000"/>
                  <a:lumOff val="15000"/>
                </a:schemeClr>
              </a:solidFill>
              <a:latin typeface="微软雅黑" pitchFamily="34" charset="-122"/>
              <a:ea typeface="微软雅黑" pitchFamily="34" charset="-122"/>
            </a:endParaRPr>
          </a:p>
        </p:txBody>
      </p:sp>
      <p:pic>
        <p:nvPicPr>
          <p:cNvPr id="4098" name="Picture 2" descr="2-2-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444" y="3757729"/>
            <a:ext cx="2495104" cy="78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851052" y="4713850"/>
            <a:ext cx="3467616" cy="338554"/>
          </a:xfrm>
          <a:prstGeom prst="rect">
            <a:avLst/>
          </a:prstGeom>
        </p:spPr>
        <p:txBody>
          <a:bodyPr wrap="none">
            <a:spAutoFit/>
          </a:bodyPr>
          <a:lstStyle/>
          <a:p>
            <a:r>
              <a:rPr lang="zh-CN" altLang="zh-CN" sz="1600" dirty="0">
                <a:solidFill>
                  <a:schemeClr val="tx1">
                    <a:lumMod val="65000"/>
                    <a:lumOff val="35000"/>
                  </a:schemeClr>
                </a:solidFill>
                <a:latin typeface="微软雅黑" pitchFamily="34" charset="-122"/>
                <a:ea typeface="微软雅黑" pitchFamily="34" charset="-122"/>
              </a:rPr>
              <a:t>“页面布局”选项卡“页面设置”组</a:t>
            </a:r>
            <a:endParaRPr lang="zh-CN" altLang="en-US" sz="1600" dirty="0">
              <a:solidFill>
                <a:schemeClr val="tx1">
                  <a:lumMod val="65000"/>
                  <a:lumOff val="35000"/>
                </a:schemeClr>
              </a:solidFill>
              <a:latin typeface="微软雅黑" pitchFamily="34" charset="-122"/>
              <a:ea typeface="微软雅黑" pitchFamily="34" charset="-122"/>
            </a:endParaRPr>
          </a:p>
        </p:txBody>
      </p:sp>
      <p:sp>
        <p:nvSpPr>
          <p:cNvPr id="8" name="矩形 7"/>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76254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out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539552" y="1682672"/>
            <a:ext cx="8282186" cy="788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eaLnBrk="0" hangingPunct="0">
              <a:lnSpc>
                <a:spcPct val="15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       打开实训素材“大学生创业计划书</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en-US" altLang="zh-CN" sz="1600" dirty="0" err="1">
                <a:solidFill>
                  <a:schemeClr val="tx1">
                    <a:lumMod val="65000"/>
                    <a:lumOff val="35000"/>
                  </a:schemeClr>
                </a:solidFill>
                <a:latin typeface="微软雅黑" pitchFamily="34" charset="-122"/>
                <a:ea typeface="微软雅黑" pitchFamily="34" charset="-122"/>
                <a:sym typeface="Webdings" pitchFamily="18" charset="2"/>
              </a:rPr>
              <a:t>docx</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，对该文档按相关要求进行格式化，最终效果如图所示。</a:t>
            </a:r>
          </a:p>
        </p:txBody>
      </p:sp>
      <p:sp>
        <p:nvSpPr>
          <p:cNvPr id="10" name="Rectangle 10"/>
          <p:cNvSpPr>
            <a:spLocks noChangeArrowheads="1"/>
          </p:cNvSpPr>
          <p:nvPr/>
        </p:nvSpPr>
        <p:spPr bwMode="auto">
          <a:xfrm>
            <a:off x="1188618" y="4457172"/>
            <a:ext cx="6984776" cy="41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lnSpc>
                <a:spcPct val="15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    操作要求见</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Webdings" pitchFamily="18" charset="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Webdings" pitchFamily="18" charset="2"/>
              </a:rPr>
              <a:t>计算机应用基础实践指导</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Webdings" pitchFamily="18" charset="2"/>
              </a:rPr>
              <a:t>》P21-P26</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Webdings" pitchFamily="18" charset="2"/>
            </a:endParaRPr>
          </a:p>
        </p:txBody>
      </p:sp>
      <p:pic>
        <p:nvPicPr>
          <p:cNvPr id="11" name="图片 10" descr="2-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456831"/>
            <a:ext cx="5721083" cy="1987127"/>
          </a:xfrm>
          <a:prstGeom prst="rect">
            <a:avLst/>
          </a:prstGeom>
          <a:noFill/>
          <a:ln>
            <a:noFill/>
          </a:ln>
        </p:spPr>
      </p:pic>
      <p:sp>
        <p:nvSpPr>
          <p:cNvPr id="12" name="Rectangle 2"/>
          <p:cNvSpPr txBox="1">
            <a:spLocks noChangeArrowheads="1"/>
          </p:cNvSpPr>
          <p:nvPr/>
        </p:nvSpPr>
        <p:spPr>
          <a:xfrm>
            <a:off x="432495" y="1221879"/>
            <a:ext cx="2172369" cy="485775"/>
          </a:xfrm>
          <a:prstGeom prst="rect">
            <a:avLst/>
          </a:prstGeom>
        </p:spPr>
        <p:txBody>
          <a:bodyPr/>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a:lstStyle>
          <a:p>
            <a:pPr marL="54900" indent="-288000" algn="just">
              <a:lnSpc>
                <a:spcPct val="140000"/>
              </a:lnSpc>
              <a:buClr>
                <a:srgbClr val="330066"/>
              </a:buClr>
              <a:buSzPct val="70000"/>
              <a:buFont typeface="Wingdings" pitchFamily="2" charset="2"/>
              <a:buChar char="Ø"/>
            </a:pPr>
            <a:r>
              <a:rPr lang="zh-CN" altLang="en-US" sz="2000" b="0" kern="1200" dirty="0">
                <a:solidFill>
                  <a:schemeClr val="tx1">
                    <a:lumMod val="85000"/>
                    <a:lumOff val="15000"/>
                  </a:schemeClr>
                </a:solidFill>
                <a:latin typeface="微软雅黑" pitchFamily="34" charset="-122"/>
                <a:ea typeface="微软雅黑" pitchFamily="34" charset="-122"/>
                <a:cs typeface="+mn-cs"/>
              </a:rPr>
              <a:t>上机实践一</a:t>
            </a:r>
          </a:p>
        </p:txBody>
      </p:sp>
      <p:sp>
        <p:nvSpPr>
          <p:cNvPr id="13" name="矩形 12"/>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325011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539552" y="1769930"/>
            <a:ext cx="3773365"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eaLnBrk="0" hangingPunct="0">
              <a:lnSpc>
                <a:spcPct val="15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       打开实训素材中“智能机器人</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en-US" altLang="zh-CN" sz="1600" dirty="0" err="1">
                <a:solidFill>
                  <a:schemeClr val="tx1">
                    <a:lumMod val="65000"/>
                    <a:lumOff val="35000"/>
                  </a:schemeClr>
                </a:solidFill>
                <a:latin typeface="微软雅黑" pitchFamily="34" charset="-122"/>
                <a:ea typeface="微软雅黑" pitchFamily="34" charset="-122"/>
                <a:sym typeface="Webdings" pitchFamily="18" charset="2"/>
              </a:rPr>
              <a:t>docx</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文档，按要求进行操作，最终效果如图所示。</a:t>
            </a:r>
          </a:p>
        </p:txBody>
      </p:sp>
      <p:sp>
        <p:nvSpPr>
          <p:cNvPr id="10" name="Rectangle 10"/>
          <p:cNvSpPr>
            <a:spLocks noChangeArrowheads="1"/>
          </p:cNvSpPr>
          <p:nvPr/>
        </p:nvSpPr>
        <p:spPr bwMode="auto">
          <a:xfrm>
            <a:off x="728707" y="3696877"/>
            <a:ext cx="3584210" cy="88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50000"/>
              </a:lnSpc>
            </a:pPr>
            <a:r>
              <a:rPr lang="zh-CN" altLang="en-US" sz="2000" dirty="0">
                <a:solidFill>
                  <a:srgbClr val="808080"/>
                </a:solidFill>
                <a:latin typeface="幼圆" pitchFamily="49" charset="-122"/>
                <a:ea typeface="幼圆" pitchFamily="49" charset="-122"/>
                <a:sym typeface="Webdings" pitchFamily="18" charset="2"/>
              </a:rPr>
              <a:t>   </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操作要求见</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计算机应用基础实践指导</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》P27</a:t>
            </a:r>
            <a:endParaRPr lang="zh-CN" altLang="en-US" sz="1600" dirty="0">
              <a:solidFill>
                <a:schemeClr val="tx1">
                  <a:lumMod val="65000"/>
                  <a:lumOff val="35000"/>
                </a:schemeClr>
              </a:solidFill>
              <a:latin typeface="微软雅黑" pitchFamily="34" charset="-122"/>
              <a:ea typeface="微软雅黑" pitchFamily="34" charset="-122"/>
              <a:sym typeface="Webdings" pitchFamily="18" charset="2"/>
            </a:endParaRPr>
          </a:p>
        </p:txBody>
      </p:sp>
      <p:sp>
        <p:nvSpPr>
          <p:cNvPr id="11" name="Rectangle 2"/>
          <p:cNvSpPr txBox="1">
            <a:spLocks noChangeArrowheads="1"/>
          </p:cNvSpPr>
          <p:nvPr/>
        </p:nvSpPr>
        <p:spPr>
          <a:xfrm>
            <a:off x="432495" y="1221879"/>
            <a:ext cx="2434232" cy="485775"/>
          </a:xfrm>
          <a:prstGeom prst="rect">
            <a:avLst/>
          </a:prstGeom>
        </p:spPr>
        <p:txBody>
          <a:bodyPr/>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a:lstStyle>
          <a:p>
            <a:pPr indent="-288000" algn="just">
              <a:lnSpc>
                <a:spcPct val="140000"/>
              </a:lnSpc>
              <a:buClr>
                <a:srgbClr val="330066"/>
              </a:buClr>
              <a:buSzPct val="70000"/>
              <a:buFont typeface="Wingdings" pitchFamily="2" charset="2"/>
              <a:buChar char="Ø"/>
            </a:pPr>
            <a:r>
              <a:rPr lang="zh-CN" altLang="en-US" sz="2000" b="0" kern="1200" dirty="0">
                <a:solidFill>
                  <a:schemeClr val="tx1">
                    <a:lumMod val="85000"/>
                    <a:lumOff val="15000"/>
                  </a:schemeClr>
                </a:solidFill>
                <a:latin typeface="微软雅黑" pitchFamily="34" charset="-122"/>
                <a:ea typeface="微软雅黑" pitchFamily="34" charset="-122"/>
                <a:cs typeface="+mn-cs"/>
              </a:rPr>
              <a:t>实验拓展</a:t>
            </a:r>
            <a:r>
              <a:rPr lang="zh-CN" altLang="en-US" sz="2000" b="0" dirty="0">
                <a:solidFill>
                  <a:schemeClr val="tx1">
                    <a:lumMod val="85000"/>
                    <a:lumOff val="15000"/>
                  </a:schemeClr>
                </a:solidFill>
                <a:latin typeface="微软雅黑" pitchFamily="34" charset="-122"/>
                <a:ea typeface="微软雅黑" pitchFamily="34" charset="-122"/>
                <a:cs typeface="+mn-cs"/>
              </a:rPr>
              <a:t>一</a:t>
            </a:r>
            <a:endParaRPr lang="zh-CN" altLang="en-US" sz="2000" b="0" kern="1200" dirty="0">
              <a:solidFill>
                <a:schemeClr val="tx1">
                  <a:lumMod val="85000"/>
                  <a:lumOff val="15000"/>
                </a:schemeClr>
              </a:solidFill>
              <a:latin typeface="微软雅黑" pitchFamily="34" charset="-122"/>
              <a:ea typeface="微软雅黑" pitchFamily="34" charset="-122"/>
              <a:cs typeface="+mn-cs"/>
            </a:endParaRPr>
          </a:p>
        </p:txBody>
      </p:sp>
      <p:pic>
        <p:nvPicPr>
          <p:cNvPr id="12" name="图片 11" descr="2-1-13"/>
          <p:cNvPicPr/>
          <p:nvPr/>
        </p:nvPicPr>
        <p:blipFill>
          <a:blip r:embed="rId2">
            <a:extLst>
              <a:ext uri="{28A0092B-C50C-407E-A947-70E740481C1C}">
                <a14:useLocalDpi xmlns:a14="http://schemas.microsoft.com/office/drawing/2010/main" val="0"/>
              </a:ext>
            </a:extLst>
          </a:blip>
          <a:srcRect/>
          <a:stretch>
            <a:fillRect/>
          </a:stretch>
        </p:blipFill>
        <p:spPr bwMode="auto">
          <a:xfrm>
            <a:off x="4385407" y="1464766"/>
            <a:ext cx="4075507" cy="3436668"/>
          </a:xfrm>
          <a:prstGeom prst="rect">
            <a:avLst/>
          </a:prstGeom>
          <a:noFill/>
          <a:ln>
            <a:noFill/>
          </a:ln>
        </p:spPr>
      </p:pic>
      <p:sp>
        <p:nvSpPr>
          <p:cNvPr id="13" name="矩形 12"/>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2673929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4.1.3 </a:t>
            </a:r>
            <a:r>
              <a:rPr lang="zh-CN" altLang="en-US" sz="2000" dirty="0">
                <a:solidFill>
                  <a:schemeClr val="tx1">
                    <a:lumMod val="85000"/>
                    <a:lumOff val="15000"/>
                  </a:schemeClr>
                </a:solidFill>
                <a:latin typeface="微软雅黑" pitchFamily="34" charset="-122"/>
                <a:ea typeface="微软雅黑" pitchFamily="34" charset="-122"/>
              </a:rPr>
              <a:t>对象的插入与设置</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635646"/>
            <a:ext cx="8064896" cy="1336071"/>
          </a:xfrm>
          <a:prstGeom prst="rect">
            <a:avLst/>
          </a:prstGeom>
        </p:spPr>
        <p:txBody>
          <a:bodyPr wrap="square">
            <a:spAutoFit/>
          </a:bodyPr>
          <a:lstStyle/>
          <a:p>
            <a:pPr algn="just">
              <a:lnSpc>
                <a:spcPct val="150000"/>
              </a:lnSpc>
            </a:pPr>
            <a:r>
              <a:rPr lang="en-US" altLang="zh-CN" sz="2000" dirty="0">
                <a:solidFill>
                  <a:srgbClr val="000000"/>
                </a:solidFill>
                <a:latin typeface="幼圆" panose="02010509060101010101" pitchFamily="49" charset="-122"/>
                <a:ea typeface="幼圆" panose="02010509060101010101" pitchFamily="49" charset="-122"/>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制作</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Word</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文档时，为了使文档内容更加丰富，更加有表现力，表述其作用和目的时能更加直观，通常需要在文档中插入相关的图片、剪贴画、</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SmartArt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图形、艺术字、表格和图表等，使文档图文并茂。</a:t>
            </a:r>
          </a:p>
        </p:txBody>
      </p:sp>
      <p:sp>
        <p:nvSpPr>
          <p:cNvPr id="8" name="矩形 7"/>
          <p:cNvSpPr/>
          <p:nvPr/>
        </p:nvSpPr>
        <p:spPr>
          <a:xfrm>
            <a:off x="971600" y="3147814"/>
            <a:ext cx="2016224" cy="1569660"/>
          </a:xfrm>
          <a:prstGeom prst="rect">
            <a:avLst/>
          </a:prstGeom>
        </p:spPr>
        <p:txBody>
          <a:bodyPr wrap="square">
            <a:spAutoFit/>
          </a:bodyPr>
          <a:lstStyle/>
          <a:p>
            <a:pPr marL="285750" indent="-285750">
              <a:lnSpc>
                <a:spcPct val="150000"/>
              </a:lnSpc>
              <a:buFont typeface="Wingdings" pitchFamily="2" charset="2"/>
              <a:buChar char="Ø"/>
            </a:pPr>
            <a:r>
              <a:rPr lang="zh-CN" altLang="en-US" sz="1600" dirty="0">
                <a:solidFill>
                  <a:schemeClr val="tx1">
                    <a:lumMod val="65000"/>
                    <a:lumOff val="35000"/>
                  </a:schemeClr>
                </a:solidFill>
                <a:latin typeface="微软雅黑" pitchFamily="34" charset="-122"/>
                <a:ea typeface="微软雅黑" pitchFamily="34" charset="-122"/>
              </a:rPr>
              <a:t>插入剪贴画</a:t>
            </a:r>
            <a:endParaRPr lang="en-US" altLang="zh-CN" sz="1600" dirty="0">
              <a:solidFill>
                <a:schemeClr val="tx1">
                  <a:lumMod val="65000"/>
                  <a:lumOff val="35000"/>
                </a:schemeClr>
              </a:solidFill>
              <a:latin typeface="微软雅黑" pitchFamily="34" charset="-122"/>
              <a:ea typeface="微软雅黑" pitchFamily="34" charset="-122"/>
            </a:endParaRPr>
          </a:p>
          <a:p>
            <a:pPr marL="285750" indent="-285750">
              <a:lnSpc>
                <a:spcPct val="150000"/>
              </a:lnSpc>
              <a:buFont typeface="Wingdings" pitchFamily="2" charset="2"/>
              <a:buChar char="Ø"/>
            </a:pPr>
            <a:r>
              <a:rPr lang="zh-CN" altLang="en-US" sz="1600" dirty="0">
                <a:solidFill>
                  <a:schemeClr val="tx1">
                    <a:lumMod val="65000"/>
                    <a:lumOff val="35000"/>
                  </a:schemeClr>
                </a:solidFill>
                <a:latin typeface="微软雅黑" pitchFamily="34" charset="-122"/>
                <a:ea typeface="微软雅黑" pitchFamily="34" charset="-122"/>
                <a:sym typeface="Wingdings 2"/>
              </a:rPr>
              <a:t>插入图片文件</a:t>
            </a:r>
            <a:endParaRPr lang="en-US" altLang="zh-CN" sz="1600" dirty="0">
              <a:solidFill>
                <a:schemeClr val="tx1">
                  <a:lumMod val="65000"/>
                  <a:lumOff val="35000"/>
                </a:schemeClr>
              </a:solidFill>
              <a:latin typeface="微软雅黑" pitchFamily="34" charset="-122"/>
              <a:ea typeface="微软雅黑" pitchFamily="34" charset="-122"/>
              <a:sym typeface="Wingdings 2"/>
            </a:endParaRPr>
          </a:p>
          <a:p>
            <a:pPr marL="285750" indent="-285750">
              <a:lnSpc>
                <a:spcPct val="150000"/>
              </a:lnSpc>
              <a:buFont typeface="Wingdings" pitchFamily="2" charset="2"/>
              <a:buChar char="Ø"/>
            </a:pPr>
            <a:r>
              <a:rPr lang="zh-CN" altLang="en-US" sz="1600" dirty="0">
                <a:solidFill>
                  <a:schemeClr val="tx1">
                    <a:lumMod val="65000"/>
                    <a:lumOff val="35000"/>
                  </a:schemeClr>
                </a:solidFill>
                <a:latin typeface="微软雅黑" pitchFamily="34" charset="-122"/>
                <a:ea typeface="微软雅黑" pitchFamily="34" charset="-122"/>
                <a:sym typeface="Wingdings 2"/>
              </a:rPr>
              <a:t>插入</a:t>
            </a:r>
            <a:r>
              <a:rPr lang="en-US" altLang="zh-CN" sz="1600" dirty="0">
                <a:solidFill>
                  <a:schemeClr val="tx1">
                    <a:lumMod val="65000"/>
                    <a:lumOff val="35000"/>
                  </a:schemeClr>
                </a:solidFill>
                <a:latin typeface="微软雅黑" pitchFamily="34" charset="-122"/>
                <a:ea typeface="微软雅黑" pitchFamily="34" charset="-122"/>
                <a:sym typeface="Wingdings 2"/>
              </a:rPr>
              <a:t>SmartArt</a:t>
            </a:r>
          </a:p>
          <a:p>
            <a:pPr marL="285750" indent="-285750">
              <a:lnSpc>
                <a:spcPct val="150000"/>
              </a:lnSpc>
              <a:buFont typeface="Wingdings" pitchFamily="2" charset="2"/>
              <a:buChar char="Ø"/>
            </a:pPr>
            <a:r>
              <a:rPr lang="zh-CN" altLang="en-US" sz="1600" dirty="0">
                <a:solidFill>
                  <a:schemeClr val="tx1">
                    <a:lumMod val="65000"/>
                    <a:lumOff val="35000"/>
                  </a:schemeClr>
                </a:solidFill>
                <a:latin typeface="微软雅黑" pitchFamily="34" charset="-122"/>
                <a:ea typeface="微软雅黑" pitchFamily="34" charset="-122"/>
                <a:sym typeface="Wingdings 2"/>
              </a:rPr>
              <a:t>插入形状</a:t>
            </a:r>
            <a:endParaRPr lang="en-US" altLang="zh-CN" sz="1600" dirty="0">
              <a:solidFill>
                <a:schemeClr val="tx1">
                  <a:lumMod val="65000"/>
                  <a:lumOff val="35000"/>
                </a:schemeClr>
              </a:solidFill>
              <a:latin typeface="微软雅黑" pitchFamily="34" charset="-122"/>
              <a:ea typeface="微软雅黑" pitchFamily="34" charset="-122"/>
              <a:sym typeface="Wingdings 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647" y="3075806"/>
            <a:ext cx="3024337" cy="859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6681676" y="3147814"/>
            <a:ext cx="1850764" cy="1569660"/>
          </a:xfrm>
          <a:prstGeom prst="rect">
            <a:avLst/>
          </a:prstGeom>
        </p:spPr>
        <p:txBody>
          <a:bodyPr wrap="square">
            <a:spAutoFit/>
          </a:bodyPr>
          <a:lstStyle/>
          <a:p>
            <a:pPr marL="285750" indent="-285750">
              <a:lnSpc>
                <a:spcPct val="200000"/>
              </a:lnSpc>
              <a:buFont typeface="Wingdings" pitchFamily="2" charset="2"/>
              <a:buChar char="Ø"/>
            </a:pPr>
            <a:r>
              <a:rPr lang="zh-CN" altLang="en-US" sz="1600" dirty="0">
                <a:solidFill>
                  <a:schemeClr val="tx1">
                    <a:lumMod val="65000"/>
                    <a:lumOff val="35000"/>
                  </a:schemeClr>
                </a:solidFill>
                <a:latin typeface="微软雅黑" pitchFamily="34" charset="-122"/>
                <a:ea typeface="微软雅黑" pitchFamily="34" charset="-122"/>
                <a:sym typeface="Wingdings 2"/>
              </a:rPr>
              <a:t>插入艺术字</a:t>
            </a:r>
            <a:endParaRPr lang="en-US" altLang="zh-CN" sz="1600" dirty="0">
              <a:solidFill>
                <a:schemeClr val="tx1">
                  <a:lumMod val="65000"/>
                  <a:lumOff val="35000"/>
                </a:schemeClr>
              </a:solidFill>
              <a:latin typeface="微软雅黑" pitchFamily="34" charset="-122"/>
              <a:ea typeface="微软雅黑" pitchFamily="34" charset="-122"/>
              <a:sym typeface="Wingdings 2"/>
            </a:endParaRPr>
          </a:p>
          <a:p>
            <a:pPr marL="285750" indent="-285750">
              <a:lnSpc>
                <a:spcPct val="200000"/>
              </a:lnSpc>
              <a:buFont typeface="Wingdings" pitchFamily="2" charset="2"/>
              <a:buChar char="Ø"/>
            </a:pPr>
            <a:r>
              <a:rPr lang="zh-CN" altLang="en-US" sz="1600" dirty="0">
                <a:solidFill>
                  <a:schemeClr val="tx1">
                    <a:lumMod val="65000"/>
                    <a:lumOff val="35000"/>
                  </a:schemeClr>
                </a:solidFill>
                <a:latin typeface="微软雅黑" pitchFamily="34" charset="-122"/>
                <a:ea typeface="微软雅黑" pitchFamily="34" charset="-122"/>
                <a:sym typeface="Wingdings 2"/>
              </a:rPr>
              <a:t>插入文本框</a:t>
            </a:r>
            <a:endParaRPr lang="en-US" altLang="zh-CN" sz="1600" dirty="0">
              <a:solidFill>
                <a:schemeClr val="tx1">
                  <a:lumMod val="65000"/>
                  <a:lumOff val="35000"/>
                </a:schemeClr>
              </a:solidFill>
              <a:latin typeface="微软雅黑" pitchFamily="34" charset="-122"/>
              <a:ea typeface="微软雅黑" pitchFamily="34" charset="-122"/>
              <a:sym typeface="Wingdings 2"/>
            </a:endParaRPr>
          </a:p>
          <a:p>
            <a:pPr marL="285750" indent="-285750">
              <a:lnSpc>
                <a:spcPct val="200000"/>
              </a:lnSpc>
              <a:buFont typeface="Wingdings" pitchFamily="2" charset="2"/>
              <a:buChar char="Ø"/>
            </a:pPr>
            <a:r>
              <a:rPr lang="zh-CN" altLang="en-US" sz="1600" dirty="0">
                <a:solidFill>
                  <a:schemeClr val="tx1">
                    <a:lumMod val="65000"/>
                    <a:lumOff val="35000"/>
                  </a:schemeClr>
                </a:solidFill>
                <a:latin typeface="微软雅黑" pitchFamily="34" charset="-122"/>
                <a:ea typeface="微软雅黑" pitchFamily="34" charset="-122"/>
                <a:sym typeface="Wingdings 2"/>
              </a:rPr>
              <a:t>插入数字公式</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097277"/>
            <a:ext cx="3659998" cy="824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75018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4.1.3 </a:t>
            </a:r>
            <a:r>
              <a:rPr lang="zh-CN" altLang="en-US" sz="2000" dirty="0">
                <a:solidFill>
                  <a:schemeClr val="tx1">
                    <a:lumMod val="85000"/>
                    <a:lumOff val="15000"/>
                  </a:schemeClr>
                </a:solidFill>
                <a:latin typeface="微软雅黑" pitchFamily="34" charset="-122"/>
                <a:ea typeface="微软雅黑" pitchFamily="34" charset="-122"/>
              </a:rPr>
              <a:t>对象的插入与设置</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8" name="矩形 7"/>
          <p:cNvSpPr/>
          <p:nvPr/>
        </p:nvSpPr>
        <p:spPr>
          <a:xfrm>
            <a:off x="647564" y="1659396"/>
            <a:ext cx="2772308" cy="476541"/>
          </a:xfrm>
          <a:prstGeom prst="rect">
            <a:avLst/>
          </a:prstGeom>
        </p:spPr>
        <p:txBody>
          <a:bodyPr wrap="square">
            <a:spAutoFit/>
          </a:bodyPr>
          <a:lstStyle/>
          <a:p>
            <a:pPr marL="342900" indent="-342900">
              <a:lnSpc>
                <a:spcPct val="140000"/>
              </a:lnSpc>
              <a:buFont typeface="Wingdings" pitchFamily="2" charset="2"/>
              <a:buChar char="l"/>
            </a:pPr>
            <a:r>
              <a:rPr lang="zh-CN" altLang="en-US" dirty="0">
                <a:solidFill>
                  <a:srgbClr val="00B0F0"/>
                </a:solidFill>
                <a:latin typeface="微软雅黑" pitchFamily="34" charset="-122"/>
                <a:ea typeface="微软雅黑" pitchFamily="34" charset="-122"/>
                <a:sym typeface="Wingdings 2"/>
              </a:rPr>
              <a:t>对象的设置</a:t>
            </a:r>
          </a:p>
        </p:txBody>
      </p:sp>
      <p:pic>
        <p:nvPicPr>
          <p:cNvPr id="2051" name="Picture 3" descr="2-2-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192275"/>
            <a:ext cx="6984776" cy="81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248202" y="3097292"/>
            <a:ext cx="2529860" cy="338554"/>
          </a:xfrm>
          <a:prstGeom prst="rect">
            <a:avLst/>
          </a:prstGeom>
        </p:spPr>
        <p:txBody>
          <a:bodyPr wrap="none">
            <a:spAutoFit/>
          </a:bodyPr>
          <a:lstStyle/>
          <a:p>
            <a:r>
              <a:rPr lang="zh-CN" altLang="zh-CN" sz="1600" dirty="0">
                <a:solidFill>
                  <a:schemeClr val="tx1">
                    <a:lumMod val="65000"/>
                    <a:lumOff val="35000"/>
                  </a:schemeClr>
                </a:solidFill>
                <a:latin typeface="微软雅黑" pitchFamily="34" charset="-122"/>
                <a:ea typeface="微软雅黑" pitchFamily="34" charset="-122"/>
              </a:rPr>
              <a:t>“图片工具</a:t>
            </a:r>
            <a:r>
              <a:rPr lang="en-US" altLang="zh-CN" sz="1600" dirty="0">
                <a:solidFill>
                  <a:schemeClr val="tx1">
                    <a:lumMod val="65000"/>
                    <a:lumOff val="35000"/>
                  </a:schemeClr>
                </a:solidFill>
                <a:latin typeface="微软雅黑" pitchFamily="34" charset="-122"/>
                <a:ea typeface="微软雅黑" pitchFamily="34" charset="-122"/>
              </a:rPr>
              <a:t>/</a:t>
            </a:r>
            <a:r>
              <a:rPr lang="zh-CN" altLang="zh-CN" sz="1600" dirty="0">
                <a:solidFill>
                  <a:schemeClr val="tx1">
                    <a:lumMod val="65000"/>
                    <a:lumOff val="35000"/>
                  </a:schemeClr>
                </a:solidFill>
                <a:latin typeface="微软雅黑" pitchFamily="34" charset="-122"/>
                <a:ea typeface="微软雅黑" pitchFamily="34" charset="-122"/>
              </a:rPr>
              <a:t>格式”工具栏</a:t>
            </a:r>
            <a:endParaRPr lang="zh-CN" altLang="en-US" sz="1600" dirty="0">
              <a:solidFill>
                <a:schemeClr val="tx1">
                  <a:lumMod val="65000"/>
                  <a:lumOff val="35000"/>
                </a:schemeClr>
              </a:solidFill>
              <a:latin typeface="微软雅黑" pitchFamily="34" charset="-122"/>
              <a:ea typeface="微软雅黑" pitchFamily="34" charset="-122"/>
            </a:endParaRPr>
          </a:p>
        </p:txBody>
      </p:sp>
      <p:pic>
        <p:nvPicPr>
          <p:cNvPr id="2052" name="Picture 4" descr="2-2-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321" y="3579862"/>
            <a:ext cx="7517706" cy="77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343074" y="4452328"/>
            <a:ext cx="2529860" cy="338554"/>
          </a:xfrm>
          <a:prstGeom prst="rect">
            <a:avLst/>
          </a:prstGeom>
        </p:spPr>
        <p:txBody>
          <a:bodyPr wrap="none">
            <a:spAutoFit/>
          </a:bodyPr>
          <a:lstStyle/>
          <a:p>
            <a:r>
              <a:rPr lang="zh-CN" altLang="en-US" sz="1600" dirty="0">
                <a:solidFill>
                  <a:schemeClr val="tx1">
                    <a:lumMod val="65000"/>
                    <a:lumOff val="35000"/>
                  </a:schemeClr>
                </a:solidFill>
                <a:latin typeface="微软雅黑" pitchFamily="34" charset="-122"/>
                <a:ea typeface="微软雅黑" pitchFamily="34" charset="-122"/>
              </a:rPr>
              <a:t>“</a:t>
            </a:r>
            <a:r>
              <a:rPr lang="zh-CN" altLang="zh-CN" sz="1600" dirty="0">
                <a:solidFill>
                  <a:schemeClr val="tx1">
                    <a:lumMod val="65000"/>
                    <a:lumOff val="35000"/>
                  </a:schemeClr>
                </a:solidFill>
                <a:latin typeface="微软雅黑" pitchFamily="34" charset="-122"/>
                <a:ea typeface="微软雅黑" pitchFamily="34" charset="-122"/>
              </a:rPr>
              <a:t>形状工具</a:t>
            </a:r>
            <a:r>
              <a:rPr lang="en-US" altLang="zh-CN" sz="1600" dirty="0">
                <a:solidFill>
                  <a:schemeClr val="tx1">
                    <a:lumMod val="65000"/>
                    <a:lumOff val="35000"/>
                  </a:schemeClr>
                </a:solidFill>
                <a:latin typeface="微软雅黑" pitchFamily="34" charset="-122"/>
                <a:ea typeface="微软雅黑" pitchFamily="34" charset="-122"/>
              </a:rPr>
              <a:t>/</a:t>
            </a:r>
            <a:r>
              <a:rPr lang="zh-CN" altLang="zh-CN" sz="1600" dirty="0">
                <a:solidFill>
                  <a:schemeClr val="tx1">
                    <a:lumMod val="65000"/>
                    <a:lumOff val="35000"/>
                  </a:schemeClr>
                </a:solidFill>
                <a:latin typeface="微软雅黑" pitchFamily="34" charset="-122"/>
                <a:ea typeface="微软雅黑" pitchFamily="34" charset="-122"/>
              </a:rPr>
              <a:t>格式</a:t>
            </a:r>
            <a:r>
              <a:rPr lang="zh-CN" altLang="en-US" sz="1600" dirty="0">
                <a:solidFill>
                  <a:schemeClr val="tx1">
                    <a:lumMod val="65000"/>
                    <a:lumOff val="35000"/>
                  </a:schemeClr>
                </a:solidFill>
                <a:latin typeface="微软雅黑" pitchFamily="34" charset="-122"/>
                <a:ea typeface="微软雅黑" pitchFamily="34" charset="-122"/>
              </a:rPr>
              <a:t>”工具栏</a:t>
            </a:r>
          </a:p>
        </p:txBody>
      </p:sp>
      <p:sp>
        <p:nvSpPr>
          <p:cNvPr id="9" name="矩形 8"/>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3039792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789574" y="1923678"/>
            <a:ext cx="4430498" cy="112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eaLnBrk="0" hangingPunct="0">
              <a:lnSpc>
                <a:spcPct val="14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      为纪念中国共产党成立</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95</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周年，利用实训素材，按要求制作一份“红旗颂”电子小报，最终效果如图所示。</a:t>
            </a:r>
          </a:p>
        </p:txBody>
      </p:sp>
      <p:sp>
        <p:nvSpPr>
          <p:cNvPr id="10" name="Rectangle 10"/>
          <p:cNvSpPr>
            <a:spLocks noChangeArrowheads="1"/>
          </p:cNvSpPr>
          <p:nvPr/>
        </p:nvSpPr>
        <p:spPr bwMode="auto">
          <a:xfrm>
            <a:off x="1240627" y="3507854"/>
            <a:ext cx="3528392"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lnSpc>
                <a:spcPct val="15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    操作要求见</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计算机应用基础实训指导</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》P28-P32</a:t>
            </a:r>
            <a:endParaRPr lang="zh-CN" altLang="en-US" sz="1600" dirty="0">
              <a:solidFill>
                <a:schemeClr val="tx1">
                  <a:lumMod val="65000"/>
                  <a:lumOff val="35000"/>
                </a:schemeClr>
              </a:solidFill>
              <a:latin typeface="微软雅黑" pitchFamily="34" charset="-122"/>
              <a:ea typeface="微软雅黑" pitchFamily="34" charset="-122"/>
              <a:sym typeface="Webdings" pitchFamily="18" charset="2"/>
            </a:endParaRPr>
          </a:p>
        </p:txBody>
      </p:sp>
      <p:sp>
        <p:nvSpPr>
          <p:cNvPr id="11" name="矩形 10"/>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
        <p:nvSpPr>
          <p:cNvPr id="12" name="Rectangle 2"/>
          <p:cNvSpPr txBox="1">
            <a:spLocks noChangeArrowheads="1"/>
          </p:cNvSpPr>
          <p:nvPr/>
        </p:nvSpPr>
        <p:spPr>
          <a:xfrm>
            <a:off x="432495" y="1221879"/>
            <a:ext cx="2172369" cy="485775"/>
          </a:xfrm>
          <a:prstGeom prst="rect">
            <a:avLst/>
          </a:prstGeom>
        </p:spPr>
        <p:txBody>
          <a:bodyPr/>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a:lstStyle>
          <a:p>
            <a:pPr marL="54900" indent="-288000" algn="just">
              <a:lnSpc>
                <a:spcPct val="140000"/>
              </a:lnSpc>
              <a:buClr>
                <a:srgbClr val="330066"/>
              </a:buClr>
              <a:buSzPct val="70000"/>
              <a:buFont typeface="Wingdings" pitchFamily="2" charset="2"/>
              <a:buChar char="Ø"/>
            </a:pPr>
            <a:r>
              <a:rPr lang="zh-CN" altLang="en-US" sz="2000" b="0" kern="1200" dirty="0">
                <a:solidFill>
                  <a:schemeClr val="tx1">
                    <a:lumMod val="85000"/>
                    <a:lumOff val="15000"/>
                  </a:schemeClr>
                </a:solidFill>
                <a:latin typeface="微软雅黑" pitchFamily="34" charset="-122"/>
                <a:ea typeface="微软雅黑" pitchFamily="34" charset="-122"/>
                <a:cs typeface="+mn-cs"/>
              </a:rPr>
              <a:t>上机实践二</a:t>
            </a:r>
          </a:p>
        </p:txBody>
      </p:sp>
      <p:pic>
        <p:nvPicPr>
          <p:cNvPr id="13" name="图片 12" descr="2-2-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290414"/>
            <a:ext cx="2590800" cy="3657600"/>
          </a:xfrm>
          <a:prstGeom prst="rect">
            <a:avLst/>
          </a:prstGeom>
          <a:noFill/>
          <a:ln>
            <a:noFill/>
          </a:ln>
        </p:spPr>
      </p:pic>
    </p:spTree>
    <p:extLst>
      <p:ext uri="{BB962C8B-B14F-4D97-AF65-F5344CB8AC3E}">
        <p14:creationId xmlns:p14="http://schemas.microsoft.com/office/powerpoint/2010/main" val="1263307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203598"/>
            <a:ext cx="8064896" cy="2215991"/>
          </a:xfrm>
          <a:prstGeom prst="rect">
            <a:avLst/>
          </a:prstGeom>
        </p:spPr>
        <p:txBody>
          <a:bodyPr wrap="square">
            <a:spAutoFit/>
          </a:bodyPr>
          <a:lstStyle/>
          <a:p>
            <a:pPr>
              <a:lnSpc>
                <a:spcPct val="150000"/>
              </a:lnSpc>
            </a:pPr>
            <a:r>
              <a:rPr lang="zh-CN" altLang="en-US" sz="2000" dirty="0">
                <a:latin typeface="幼圆" panose="02010509060101010101" pitchFamily="49" charset="-122"/>
                <a:ea typeface="幼圆" panose="02010509060101010101" pitchFamily="49" charset="-122"/>
              </a:rPr>
              <a:t>    </a:t>
            </a:r>
            <a:r>
              <a:rPr lang="en-US" altLang="zh-CN" dirty="0">
                <a:solidFill>
                  <a:schemeClr val="tx1">
                    <a:lumMod val="65000"/>
                    <a:lumOff val="35000"/>
                  </a:schemeClr>
                </a:solidFill>
                <a:latin typeface="微软雅黑" pitchFamily="34" charset="-122"/>
                <a:ea typeface="微软雅黑" pitchFamily="34" charset="-122"/>
              </a:rPr>
              <a:t>Microsoft Word 2010</a:t>
            </a:r>
            <a:r>
              <a:rPr lang="zh-CN" altLang="en-US" dirty="0">
                <a:solidFill>
                  <a:schemeClr val="tx1">
                    <a:lumMod val="65000"/>
                    <a:lumOff val="35000"/>
                  </a:schemeClr>
                </a:solidFill>
                <a:latin typeface="微软雅黑" pitchFamily="34" charset="-122"/>
                <a:ea typeface="微软雅黑" pitchFamily="34" charset="-122"/>
              </a:rPr>
              <a:t>是</a:t>
            </a:r>
            <a:r>
              <a:rPr lang="en-US" altLang="zh-CN" dirty="0">
                <a:solidFill>
                  <a:schemeClr val="tx1">
                    <a:lumMod val="65000"/>
                    <a:lumOff val="35000"/>
                  </a:schemeClr>
                </a:solidFill>
                <a:latin typeface="微软雅黑" pitchFamily="34" charset="-122"/>
                <a:ea typeface="微软雅黑" pitchFamily="34" charset="-122"/>
              </a:rPr>
              <a:t>Microsoft</a:t>
            </a:r>
            <a:r>
              <a:rPr lang="zh-CN" altLang="en-US" dirty="0">
                <a:solidFill>
                  <a:schemeClr val="tx1">
                    <a:lumMod val="65000"/>
                    <a:lumOff val="35000"/>
                  </a:schemeClr>
                </a:solidFill>
                <a:latin typeface="微软雅黑" pitchFamily="34" charset="-122"/>
                <a:ea typeface="微软雅黑" pitchFamily="34" charset="-122"/>
              </a:rPr>
              <a:t>公司开发的</a:t>
            </a:r>
            <a:r>
              <a:rPr lang="en-US" altLang="zh-CN" dirty="0">
                <a:solidFill>
                  <a:schemeClr val="tx1">
                    <a:lumMod val="65000"/>
                    <a:lumOff val="35000"/>
                  </a:schemeClr>
                </a:solidFill>
                <a:latin typeface="微软雅黑" pitchFamily="34" charset="-122"/>
                <a:ea typeface="微软雅黑" pitchFamily="34" charset="-122"/>
              </a:rPr>
              <a:t>Microsoft Office 2010</a:t>
            </a:r>
            <a:r>
              <a:rPr lang="zh-CN" altLang="en-US" dirty="0">
                <a:solidFill>
                  <a:schemeClr val="tx1">
                    <a:lumMod val="65000"/>
                    <a:lumOff val="35000"/>
                  </a:schemeClr>
                </a:solidFill>
                <a:latin typeface="微软雅黑" pitchFamily="34" charset="-122"/>
                <a:ea typeface="微软雅黑" pitchFamily="34" charset="-122"/>
              </a:rPr>
              <a:t>办公组件之一，主要</a:t>
            </a:r>
            <a:r>
              <a:rPr lang="zh-CN" altLang="en-US" dirty="0">
                <a:solidFill>
                  <a:srgbClr val="00B0F0"/>
                </a:solidFill>
                <a:latin typeface="微软雅黑" pitchFamily="34" charset="-122"/>
                <a:ea typeface="微软雅黑" pitchFamily="34" charset="-122"/>
              </a:rPr>
              <a:t>用于文字处理工作</a:t>
            </a:r>
            <a:r>
              <a:rPr lang="zh-CN" altLang="en-US" dirty="0">
                <a:solidFill>
                  <a:schemeClr val="tx1">
                    <a:lumMod val="65000"/>
                    <a:lumOff val="35000"/>
                  </a:schemeClr>
                </a:solidFill>
                <a:latin typeface="微软雅黑" pitchFamily="34" charset="-122"/>
                <a:ea typeface="微软雅黑" pitchFamily="34" charset="-122"/>
              </a:rPr>
              <a:t>。它提供了世界上最出色的功能，其增强后的功能可创建专业水准的文档，可以很轻松地与他人协同工作并可在任何地点访问您的文件。</a:t>
            </a:r>
            <a:r>
              <a:rPr lang="en-US" altLang="zh-CN" dirty="0">
                <a:solidFill>
                  <a:schemeClr val="tx1">
                    <a:lumMod val="65000"/>
                    <a:lumOff val="35000"/>
                  </a:schemeClr>
                </a:solidFill>
                <a:latin typeface="微软雅黑" pitchFamily="34" charset="-122"/>
                <a:ea typeface="微软雅黑" pitchFamily="34" charset="-122"/>
              </a:rPr>
              <a:t>Word 2010 </a:t>
            </a:r>
            <a:r>
              <a:rPr lang="zh-CN" altLang="en-US" dirty="0">
                <a:solidFill>
                  <a:schemeClr val="tx1">
                    <a:lumMod val="65000"/>
                    <a:lumOff val="35000"/>
                  </a:schemeClr>
                </a:solidFill>
                <a:latin typeface="微软雅黑" pitchFamily="34" charset="-122"/>
                <a:ea typeface="微软雅黑" pitchFamily="34" charset="-122"/>
              </a:rPr>
              <a:t>旨在向您提供最上乘的文档格式设置工具，利用它还可更轻松、高效地组织和编写文档。</a:t>
            </a:r>
          </a:p>
        </p:txBody>
      </p:sp>
      <p:pic>
        <p:nvPicPr>
          <p:cNvPr id="1026" name="Picture 2" descr="C:\Users\Administrator\Desktop\Office 2010系列全新图标集锦_办公软件_酷勤网_files\174202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915" y="3603864"/>
            <a:ext cx="1368152" cy="13192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Office 2010系列全新图标集锦_办公软件_酷勤网_files\174202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819" y="3566114"/>
            <a:ext cx="1592650" cy="1394787"/>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840605" y="1779662"/>
            <a:ext cx="3962520"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50000"/>
              </a:lnSpc>
            </a:pPr>
            <a:r>
              <a:rPr lang="en-US" altLang="zh-CN" sz="1600" dirty="0">
                <a:solidFill>
                  <a:schemeClr val="tx1">
                    <a:lumMod val="65000"/>
                    <a:lumOff val="35000"/>
                  </a:schemeClr>
                </a:solidFill>
                <a:latin typeface="微软雅黑" pitchFamily="34" charset="-122"/>
                <a:ea typeface="微软雅黑" pitchFamily="34" charset="-122"/>
              </a:rPr>
              <a:t>      1</a:t>
            </a:r>
            <a:r>
              <a:rPr lang="zh-CN" altLang="en-US" sz="1600" dirty="0">
                <a:solidFill>
                  <a:schemeClr val="tx1">
                    <a:lumMod val="65000"/>
                    <a:lumOff val="35000"/>
                  </a:schemeClr>
                </a:solidFill>
                <a:latin typeface="微软雅黑" pitchFamily="34" charset="-122"/>
                <a:ea typeface="微软雅黑" pitchFamily="34" charset="-122"/>
              </a:rPr>
              <a:t>、</a:t>
            </a:r>
            <a:r>
              <a:rPr lang="zh-CN" altLang="zh-CN" sz="1600" dirty="0">
                <a:solidFill>
                  <a:schemeClr val="tx1">
                    <a:lumMod val="65000"/>
                    <a:lumOff val="35000"/>
                  </a:schemeClr>
                </a:solidFill>
                <a:latin typeface="微软雅黑" pitchFamily="34" charset="-122"/>
                <a:ea typeface="微软雅黑" pitchFamily="34" charset="-122"/>
              </a:rPr>
              <a:t>利用实训素材，按照如图所示，制作“雨禾珠宝”公司的简介</a:t>
            </a:r>
            <a:endParaRPr lang="zh-CN" altLang="en-US" sz="1600" dirty="0">
              <a:solidFill>
                <a:schemeClr val="tx1">
                  <a:lumMod val="65000"/>
                  <a:lumOff val="35000"/>
                </a:schemeClr>
              </a:solidFill>
              <a:latin typeface="微软雅黑" pitchFamily="34" charset="-122"/>
              <a:ea typeface="微软雅黑" pitchFamily="34" charset="-122"/>
              <a:sym typeface="Webdings" pitchFamily="18" charset="2"/>
            </a:endParaRPr>
          </a:p>
        </p:txBody>
      </p:sp>
      <p:sp>
        <p:nvSpPr>
          <p:cNvPr id="11" name="矩形 10"/>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
        <p:nvSpPr>
          <p:cNvPr id="12" name="Rectangle 2"/>
          <p:cNvSpPr txBox="1">
            <a:spLocks noChangeArrowheads="1"/>
          </p:cNvSpPr>
          <p:nvPr/>
        </p:nvSpPr>
        <p:spPr>
          <a:xfrm>
            <a:off x="432495" y="1221879"/>
            <a:ext cx="2434232" cy="485775"/>
          </a:xfrm>
          <a:prstGeom prst="rect">
            <a:avLst/>
          </a:prstGeom>
        </p:spPr>
        <p:txBody>
          <a:bodyPr/>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a:lstStyle>
          <a:p>
            <a:pPr indent="-288000" algn="just">
              <a:lnSpc>
                <a:spcPct val="140000"/>
              </a:lnSpc>
              <a:buClr>
                <a:srgbClr val="330066"/>
              </a:buClr>
              <a:buSzPct val="70000"/>
              <a:buFont typeface="Wingdings" pitchFamily="2" charset="2"/>
              <a:buChar char="Ø"/>
            </a:pPr>
            <a:r>
              <a:rPr lang="zh-CN" altLang="en-US" sz="2000" b="0" kern="1200" dirty="0">
                <a:solidFill>
                  <a:schemeClr val="tx1">
                    <a:lumMod val="85000"/>
                    <a:lumOff val="15000"/>
                  </a:schemeClr>
                </a:solidFill>
                <a:latin typeface="微软雅黑" pitchFamily="34" charset="-122"/>
                <a:ea typeface="微软雅黑" pitchFamily="34" charset="-122"/>
                <a:cs typeface="+mn-cs"/>
              </a:rPr>
              <a:t>实验拓展</a:t>
            </a:r>
            <a:r>
              <a:rPr lang="zh-CN" altLang="en-US" sz="2000" b="0" dirty="0">
                <a:solidFill>
                  <a:schemeClr val="tx1">
                    <a:lumMod val="85000"/>
                    <a:lumOff val="15000"/>
                  </a:schemeClr>
                </a:solidFill>
                <a:latin typeface="微软雅黑" pitchFamily="34" charset="-122"/>
                <a:ea typeface="微软雅黑" pitchFamily="34" charset="-122"/>
                <a:cs typeface="+mn-cs"/>
              </a:rPr>
              <a:t>二</a:t>
            </a:r>
            <a:endParaRPr lang="zh-CN" altLang="en-US" sz="2000" b="0" kern="1200" dirty="0">
              <a:solidFill>
                <a:schemeClr val="tx1">
                  <a:lumMod val="85000"/>
                  <a:lumOff val="15000"/>
                </a:schemeClr>
              </a:solidFill>
              <a:latin typeface="微软雅黑" pitchFamily="34" charset="-122"/>
              <a:ea typeface="微软雅黑" pitchFamily="34" charset="-122"/>
              <a:cs typeface="+mn-cs"/>
            </a:endParaRPr>
          </a:p>
        </p:txBody>
      </p:sp>
      <p:pic>
        <p:nvPicPr>
          <p:cNvPr id="13" name="图片 12" descr="C:\Users\Administrator\Desktop\计算机应用基础实践指导\第一部分 上机实训指导\项目二\2-2-10.JPG"/>
          <p:cNvPicPr/>
          <p:nvPr/>
        </p:nvPicPr>
        <p:blipFill rotWithShape="1">
          <a:blip r:embed="rId2">
            <a:extLst>
              <a:ext uri="{28A0092B-C50C-407E-A947-70E740481C1C}">
                <a14:useLocalDpi xmlns:a14="http://schemas.microsoft.com/office/drawing/2010/main" val="0"/>
              </a:ext>
            </a:extLst>
          </a:blip>
          <a:srcRect l="3442" t="15972" r="4045" b="7255"/>
          <a:stretch/>
        </p:blipFill>
        <p:spPr bwMode="auto">
          <a:xfrm>
            <a:off x="4853373" y="1347614"/>
            <a:ext cx="3105841" cy="3456384"/>
          </a:xfrm>
          <a:prstGeom prst="rect">
            <a:avLst/>
          </a:prstGeom>
          <a:noFill/>
          <a:ln>
            <a:noFill/>
          </a:ln>
        </p:spPr>
      </p:pic>
      <p:sp>
        <p:nvSpPr>
          <p:cNvPr id="14" name="Rectangle 10"/>
          <p:cNvSpPr>
            <a:spLocks noChangeArrowheads="1"/>
          </p:cNvSpPr>
          <p:nvPr/>
        </p:nvSpPr>
        <p:spPr bwMode="auto">
          <a:xfrm>
            <a:off x="947092" y="2721304"/>
            <a:ext cx="3831525" cy="7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40000"/>
              </a:lnSpc>
            </a:pP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    2</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．建立一个新文档，内容为如下所示的公式。</a:t>
            </a:r>
          </a:p>
        </p:txBody>
      </p:sp>
      <p:sp>
        <p:nvSpPr>
          <p:cNvPr id="10" name="Rectangle 10"/>
          <p:cNvSpPr>
            <a:spLocks noChangeArrowheads="1"/>
          </p:cNvSpPr>
          <p:nvPr/>
        </p:nvSpPr>
        <p:spPr bwMode="auto">
          <a:xfrm>
            <a:off x="1115616" y="4463587"/>
            <a:ext cx="5081314"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5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     操作要求见</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计算机应用基础实践指导</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》P33</a:t>
            </a:r>
            <a:endParaRPr lang="zh-CN" altLang="en-US" sz="1600" dirty="0">
              <a:solidFill>
                <a:schemeClr val="tx1">
                  <a:lumMod val="65000"/>
                  <a:lumOff val="35000"/>
                </a:schemeClr>
              </a:solidFill>
              <a:latin typeface="微软雅黑" pitchFamily="34" charset="-122"/>
              <a:ea typeface="微软雅黑" pitchFamily="34" charset="-122"/>
              <a:sym typeface="Webdings" pitchFamily="18" charset="2"/>
            </a:endParaRPr>
          </a:p>
        </p:txBody>
      </p:sp>
      <p:pic>
        <p:nvPicPr>
          <p:cNvPr id="1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7090" y="3507854"/>
            <a:ext cx="3145722" cy="7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156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4.1.3 </a:t>
            </a:r>
            <a:r>
              <a:rPr lang="zh-CN" altLang="en-US" sz="2000" dirty="0">
                <a:solidFill>
                  <a:schemeClr val="tx1">
                    <a:lumMod val="85000"/>
                    <a:lumOff val="15000"/>
                  </a:schemeClr>
                </a:solidFill>
                <a:latin typeface="微软雅黑" pitchFamily="34" charset="-122"/>
                <a:ea typeface="微软雅黑" pitchFamily="34" charset="-122"/>
              </a:rPr>
              <a:t>对象的插入与设置</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2859782"/>
            <a:ext cx="8064896" cy="2215991"/>
          </a:xfrm>
          <a:prstGeom prst="rect">
            <a:avLst/>
          </a:prstGeom>
        </p:spPr>
        <p:txBody>
          <a:bodyPr wrap="square">
            <a:spAutoFit/>
          </a:bodyPr>
          <a:lstStyle/>
          <a:p>
            <a:pPr>
              <a:lnSpc>
                <a:spcPct val="150000"/>
              </a:lnSpc>
            </a:pPr>
            <a:r>
              <a:rPr lang="zh-CN" altLang="en-US" dirty="0">
                <a:solidFill>
                  <a:srgbClr val="000000"/>
                </a:solidFill>
                <a:latin typeface="幼圆" panose="02010509060101010101" pitchFamily="49" charset="-122"/>
                <a:ea typeface="幼圆" panose="02010509060101010101" pitchFamily="49" charset="-122"/>
              </a:rPr>
              <a:t>    </a:t>
            </a:r>
            <a:r>
              <a:rPr lang="zh-CN" altLang="en-US" dirty="0">
                <a:solidFill>
                  <a:schemeClr val="tx1">
                    <a:lumMod val="65000"/>
                    <a:lumOff val="35000"/>
                  </a:schemeClr>
                </a:solidFill>
                <a:latin typeface="微软雅黑" pitchFamily="34" charset="-122"/>
                <a:ea typeface="微软雅黑" pitchFamily="34" charset="-122"/>
              </a:rPr>
              <a:t>将插入点定位于要创建表格的位置。选择“插入”选项卡“表格”组中的“表格”按钮。</a:t>
            </a:r>
          </a:p>
          <a:p>
            <a:pPr marL="360000">
              <a:lnSpc>
                <a:spcPct val="150000"/>
              </a:lnSpc>
              <a:buFont typeface="Wingdings" pitchFamily="2" charset="2"/>
              <a:buChar char="Ø"/>
            </a:pPr>
            <a:r>
              <a:rPr lang="zh-CN" altLang="en-US" dirty="0">
                <a:solidFill>
                  <a:schemeClr val="tx1">
                    <a:lumMod val="65000"/>
                    <a:lumOff val="35000"/>
                  </a:schemeClr>
                </a:solidFill>
                <a:latin typeface="微软雅黑" pitchFamily="34" charset="-122"/>
                <a:ea typeface="微软雅黑" pitchFamily="34" charset="-122"/>
              </a:rPr>
              <a:t> 利用鼠标选择若干个网格来创建一个规则的表格。</a:t>
            </a:r>
          </a:p>
          <a:p>
            <a:pPr marL="360000">
              <a:lnSpc>
                <a:spcPct val="150000"/>
              </a:lnSpc>
              <a:buFont typeface="Wingdings" pitchFamily="2" charset="2"/>
              <a:buChar char="Ø"/>
            </a:pPr>
            <a:r>
              <a:rPr lang="zh-CN" altLang="en-US" dirty="0">
                <a:solidFill>
                  <a:schemeClr val="tx1">
                    <a:lumMod val="65000"/>
                    <a:lumOff val="35000"/>
                  </a:schemeClr>
                </a:solidFill>
                <a:latin typeface="微软雅黑" pitchFamily="34" charset="-122"/>
                <a:ea typeface="微软雅黑" pitchFamily="34" charset="-122"/>
              </a:rPr>
              <a:t> 选择“插入表格”选项，在弹出对话框中创建一个规则的表格。</a:t>
            </a:r>
          </a:p>
          <a:p>
            <a:pPr marL="360000">
              <a:lnSpc>
                <a:spcPct val="150000"/>
              </a:lnSpc>
              <a:buFont typeface="Wingdings" pitchFamily="2" charset="2"/>
              <a:buChar char="Ø"/>
            </a:pPr>
            <a:r>
              <a:rPr lang="zh-CN" altLang="en-US" dirty="0">
                <a:solidFill>
                  <a:schemeClr val="tx1">
                    <a:lumMod val="65000"/>
                    <a:lumOff val="35000"/>
                  </a:schemeClr>
                </a:solidFill>
                <a:latin typeface="微软雅黑" pitchFamily="34" charset="-122"/>
                <a:ea typeface="微软雅黑" pitchFamily="34" charset="-122"/>
              </a:rPr>
              <a:t> 选择“绘制表格”选项，可以利用鼠标绘制一个不规则表格。</a:t>
            </a:r>
          </a:p>
        </p:txBody>
      </p:sp>
      <p:sp>
        <p:nvSpPr>
          <p:cNvPr id="8" name="矩形 7"/>
          <p:cNvSpPr/>
          <p:nvPr/>
        </p:nvSpPr>
        <p:spPr>
          <a:xfrm>
            <a:off x="647564" y="2499742"/>
            <a:ext cx="2772308" cy="480131"/>
          </a:xfrm>
          <a:prstGeom prst="rect">
            <a:avLst/>
          </a:prstGeom>
        </p:spPr>
        <p:txBody>
          <a:bodyPr wrap="square">
            <a:spAutoFit/>
          </a:bodyPr>
          <a:lstStyle/>
          <a:p>
            <a:pPr marL="342900" indent="-342900">
              <a:lnSpc>
                <a:spcPct val="140000"/>
              </a:lnSpc>
              <a:buFont typeface="Wingdings" pitchFamily="2" charset="2"/>
              <a:buChar char="l"/>
            </a:pPr>
            <a:r>
              <a:rPr lang="zh-CN" altLang="en-US" dirty="0">
                <a:solidFill>
                  <a:srgbClr val="00B0F0"/>
                </a:solidFill>
                <a:latin typeface="微软雅黑" pitchFamily="34" charset="-122"/>
                <a:ea typeface="微软雅黑" pitchFamily="34" charset="-122"/>
                <a:sym typeface="Wingdings"/>
              </a:rPr>
              <a:t>表格的插入</a:t>
            </a:r>
            <a:endParaRPr lang="en-US" altLang="zh-CN" dirty="0">
              <a:solidFill>
                <a:srgbClr val="00B0F0"/>
              </a:solidFill>
              <a:latin typeface="微软雅黑" pitchFamily="34" charset="-122"/>
              <a:ea typeface="微软雅黑" pitchFamily="34" charset="-122"/>
              <a:sym typeface="Wingdings 2"/>
            </a:endParaRPr>
          </a:p>
        </p:txBody>
      </p:sp>
      <p:sp>
        <p:nvSpPr>
          <p:cNvPr id="11" name="矩形 10"/>
          <p:cNvSpPr/>
          <p:nvPr/>
        </p:nvSpPr>
        <p:spPr>
          <a:xfrm>
            <a:off x="647564" y="1635646"/>
            <a:ext cx="8064896" cy="923330"/>
          </a:xfrm>
          <a:prstGeom prst="rect">
            <a:avLst/>
          </a:prstGeom>
        </p:spPr>
        <p:txBody>
          <a:bodyPr wrap="square">
            <a:spAutoFit/>
          </a:bodyPr>
          <a:lstStyle/>
          <a:p>
            <a:pPr>
              <a:lnSpc>
                <a:spcPct val="150000"/>
              </a:lnSpc>
            </a:pPr>
            <a:r>
              <a:rPr lang="zh-CN" altLang="en-US" dirty="0">
                <a:solidFill>
                  <a:schemeClr val="tx1">
                    <a:lumMod val="65000"/>
                    <a:lumOff val="35000"/>
                  </a:schemeClr>
                </a:solidFill>
                <a:latin typeface="微软雅黑" pitchFamily="34" charset="-122"/>
                <a:ea typeface="微软雅黑" pitchFamily="34" charset="-122"/>
              </a:rPr>
              <a:t>     在使用</a:t>
            </a:r>
            <a:r>
              <a:rPr lang="en-US" altLang="zh-CN" dirty="0">
                <a:solidFill>
                  <a:schemeClr val="tx1">
                    <a:lumMod val="65000"/>
                    <a:lumOff val="35000"/>
                  </a:schemeClr>
                </a:solidFill>
                <a:latin typeface="微软雅黑" pitchFamily="34" charset="-122"/>
                <a:ea typeface="微软雅黑" pitchFamily="34" charset="-122"/>
              </a:rPr>
              <a:t>Word</a:t>
            </a:r>
            <a:r>
              <a:rPr lang="zh-CN" altLang="en-US" dirty="0">
                <a:solidFill>
                  <a:schemeClr val="tx1">
                    <a:lumMod val="65000"/>
                    <a:lumOff val="35000"/>
                  </a:schemeClr>
                </a:solidFill>
                <a:latin typeface="微软雅黑" pitchFamily="34" charset="-122"/>
                <a:ea typeface="微软雅黑" pitchFamily="34" charset="-122"/>
              </a:rPr>
              <a:t>文档的过程中，有时需要创建表格，表格是由水平的行和垂直的列组成的，行与列交叉形成的方框称为</a:t>
            </a:r>
            <a:r>
              <a:rPr lang="zh-CN" altLang="en-US" dirty="0">
                <a:solidFill>
                  <a:srgbClr val="00B0F0"/>
                </a:solidFill>
                <a:latin typeface="微软雅黑" pitchFamily="34" charset="-122"/>
                <a:ea typeface="微软雅黑" pitchFamily="34" charset="-122"/>
              </a:rPr>
              <a:t>单元格</a:t>
            </a:r>
            <a:r>
              <a:rPr lang="zh-CN" altLang="en-US" dirty="0">
                <a:solidFill>
                  <a:schemeClr val="tx1">
                    <a:lumMod val="65000"/>
                    <a:lumOff val="35000"/>
                  </a:schemeClr>
                </a:solidFill>
                <a:latin typeface="微软雅黑" pitchFamily="34" charset="-122"/>
                <a:ea typeface="微软雅黑" pitchFamily="34" charset="-122"/>
              </a:rPr>
              <a:t>。</a:t>
            </a:r>
          </a:p>
        </p:txBody>
      </p:sp>
      <p:sp>
        <p:nvSpPr>
          <p:cNvPr id="9" name="矩形 8"/>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636846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4.1.3 </a:t>
            </a:r>
            <a:r>
              <a:rPr lang="zh-CN" altLang="en-US" sz="2000" dirty="0">
                <a:solidFill>
                  <a:schemeClr val="tx1">
                    <a:lumMod val="85000"/>
                    <a:lumOff val="15000"/>
                  </a:schemeClr>
                </a:solidFill>
                <a:latin typeface="微软雅黑" pitchFamily="34" charset="-122"/>
                <a:ea typeface="微软雅黑" pitchFamily="34" charset="-122"/>
              </a:rPr>
              <a:t>对象的插入与设置</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683568" y="2067694"/>
            <a:ext cx="8064896" cy="1338828"/>
          </a:xfrm>
          <a:prstGeom prst="rect">
            <a:avLst/>
          </a:prstGeom>
        </p:spPr>
        <p:txBody>
          <a:bodyPr wrap="square">
            <a:spAutoFit/>
          </a:bodyPr>
          <a:lstStyle/>
          <a:p>
            <a:pPr>
              <a:lnSpc>
                <a:spcPct val="150000"/>
              </a:lnSpc>
            </a:pPr>
            <a:r>
              <a:rPr lang="zh-CN" altLang="en-US" dirty="0">
                <a:solidFill>
                  <a:schemeClr val="tx1">
                    <a:lumMod val="65000"/>
                    <a:lumOff val="35000"/>
                  </a:schemeClr>
                </a:solidFill>
                <a:latin typeface="微软雅黑" pitchFamily="34" charset="-122"/>
                <a:ea typeface="微软雅黑" pitchFamily="34" charset="-122"/>
              </a:rPr>
              <a:t>    创建表格后</a:t>
            </a:r>
            <a:r>
              <a:rPr lang="en-US" altLang="zh-CN" dirty="0">
                <a:solidFill>
                  <a:schemeClr val="tx1">
                    <a:lumMod val="65000"/>
                    <a:lumOff val="35000"/>
                  </a:schemeClr>
                </a:solidFill>
                <a:latin typeface="微软雅黑" pitchFamily="34" charset="-122"/>
                <a:ea typeface="微软雅黑" pitchFamily="34" charset="-122"/>
              </a:rPr>
              <a:t>Word 2010</a:t>
            </a:r>
            <a:r>
              <a:rPr lang="zh-CN" altLang="en-US" dirty="0">
                <a:solidFill>
                  <a:schemeClr val="tx1">
                    <a:lumMod val="65000"/>
                    <a:lumOff val="35000"/>
                  </a:schemeClr>
                </a:solidFill>
                <a:latin typeface="微软雅黑" pitchFamily="34" charset="-122"/>
                <a:ea typeface="微软雅黑" pitchFamily="34" charset="-122"/>
              </a:rPr>
              <a:t>会自动显示“表格工具”标签及“设计”和“布局”两个选项卡。“</a:t>
            </a:r>
            <a:r>
              <a:rPr lang="zh-CN" altLang="en-US" dirty="0">
                <a:solidFill>
                  <a:srgbClr val="00B0F0"/>
                </a:solidFill>
                <a:latin typeface="微软雅黑" pitchFamily="34" charset="-122"/>
                <a:ea typeface="微软雅黑" pitchFamily="34" charset="-122"/>
              </a:rPr>
              <a:t>设计</a:t>
            </a:r>
            <a:r>
              <a:rPr lang="zh-CN" altLang="en-US" dirty="0">
                <a:solidFill>
                  <a:schemeClr val="tx1">
                    <a:lumMod val="65000"/>
                    <a:lumOff val="35000"/>
                  </a:schemeClr>
                </a:solidFill>
                <a:latin typeface="微软雅黑" pitchFamily="34" charset="-122"/>
                <a:ea typeface="微软雅黑" pitchFamily="34" charset="-122"/>
              </a:rPr>
              <a:t>”选项卡侧重于表格的格式，“</a:t>
            </a:r>
            <a:r>
              <a:rPr lang="zh-CN" altLang="en-US" dirty="0">
                <a:solidFill>
                  <a:srgbClr val="00B0F0"/>
                </a:solidFill>
                <a:latin typeface="微软雅黑" pitchFamily="34" charset="-122"/>
                <a:ea typeface="微软雅黑" pitchFamily="34" charset="-122"/>
              </a:rPr>
              <a:t>布局</a:t>
            </a:r>
            <a:r>
              <a:rPr lang="zh-CN" altLang="en-US" dirty="0">
                <a:solidFill>
                  <a:schemeClr val="tx1">
                    <a:lumMod val="65000"/>
                    <a:lumOff val="35000"/>
                  </a:schemeClr>
                </a:solidFill>
                <a:latin typeface="微软雅黑" pitchFamily="34" charset="-122"/>
                <a:ea typeface="微软雅黑" pitchFamily="34" charset="-122"/>
              </a:rPr>
              <a:t>”选项卡侧重于表格的修改。</a:t>
            </a:r>
          </a:p>
        </p:txBody>
      </p:sp>
      <p:sp>
        <p:nvSpPr>
          <p:cNvPr id="8" name="矩形 7"/>
          <p:cNvSpPr/>
          <p:nvPr/>
        </p:nvSpPr>
        <p:spPr>
          <a:xfrm>
            <a:off x="647564" y="1635646"/>
            <a:ext cx="2772308" cy="476541"/>
          </a:xfrm>
          <a:prstGeom prst="rect">
            <a:avLst/>
          </a:prstGeom>
        </p:spPr>
        <p:txBody>
          <a:bodyPr wrap="square">
            <a:spAutoFit/>
          </a:bodyPr>
          <a:lstStyle/>
          <a:p>
            <a:pPr marL="342900" indent="-342900">
              <a:lnSpc>
                <a:spcPct val="140000"/>
              </a:lnSpc>
              <a:buFont typeface="Wingdings" pitchFamily="2" charset="2"/>
              <a:buChar char="l"/>
            </a:pPr>
            <a:r>
              <a:rPr lang="zh-CN" altLang="en-US" sz="2000" dirty="0">
                <a:solidFill>
                  <a:srgbClr val="00B0F0"/>
                </a:solidFill>
                <a:latin typeface="微软雅黑" pitchFamily="34" charset="-122"/>
                <a:ea typeface="微软雅黑" pitchFamily="34" charset="-122"/>
                <a:sym typeface="Wingdings"/>
              </a:rPr>
              <a:t>表格的设置</a:t>
            </a:r>
            <a:endParaRPr lang="en-US" altLang="zh-CN" sz="2000" dirty="0">
              <a:solidFill>
                <a:srgbClr val="00B0F0"/>
              </a:solidFill>
              <a:latin typeface="微软雅黑" pitchFamily="34" charset="-122"/>
              <a:ea typeface="微软雅黑" pitchFamily="34" charset="-122"/>
              <a:sym typeface="Wingdings 2"/>
            </a:endParaRPr>
          </a:p>
        </p:txBody>
      </p:sp>
      <p:pic>
        <p:nvPicPr>
          <p:cNvPr id="3074" name="Picture 2" descr="2-2-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075806"/>
            <a:ext cx="6588731" cy="17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122551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4.1.3 </a:t>
            </a:r>
            <a:r>
              <a:rPr lang="zh-CN" altLang="en-US" sz="2000" dirty="0">
                <a:solidFill>
                  <a:schemeClr val="tx1">
                    <a:lumMod val="85000"/>
                    <a:lumOff val="15000"/>
                  </a:schemeClr>
                </a:solidFill>
                <a:latin typeface="微软雅黑" pitchFamily="34" charset="-122"/>
                <a:ea typeface="微软雅黑" pitchFamily="34" charset="-122"/>
              </a:rPr>
              <a:t>对象的插入与设置</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467544" y="2059850"/>
            <a:ext cx="8064896" cy="2816156"/>
          </a:xfrm>
          <a:prstGeom prst="rect">
            <a:avLst/>
          </a:prstGeom>
        </p:spPr>
        <p:txBody>
          <a:bodyPr wrap="square">
            <a:spAutoFit/>
          </a:bodyPr>
          <a:lstStyle/>
          <a:p>
            <a:pPr algn="just">
              <a:lnSpc>
                <a:spcPct val="150000"/>
              </a:lnSpc>
            </a:pPr>
            <a:r>
              <a:rPr lang="en-US" altLang="zh-CN" dirty="0">
                <a:solidFill>
                  <a:schemeClr val="tx1">
                    <a:lumMod val="65000"/>
                    <a:lumOff val="35000"/>
                  </a:schemeClr>
                </a:solidFill>
                <a:latin typeface="微软雅黑" pitchFamily="34" charset="-122"/>
                <a:ea typeface="微软雅黑" pitchFamily="34" charset="-122"/>
              </a:rPr>
              <a:t>       Word</a:t>
            </a:r>
            <a:r>
              <a:rPr lang="zh-CN" altLang="en-US" dirty="0">
                <a:solidFill>
                  <a:schemeClr val="tx1">
                    <a:lumMod val="65000"/>
                    <a:lumOff val="35000"/>
                  </a:schemeClr>
                </a:solidFill>
                <a:latin typeface="微软雅黑" pitchFamily="34" charset="-122"/>
                <a:ea typeface="微软雅黑" pitchFamily="34" charset="-122"/>
              </a:rPr>
              <a:t>中的表格，可以依照某列对表格进行排序，对数值型数据还可以按从小到大或从大到小的不同方式排列顺序。此外，利用表格的计算功能，还可以对表格中的数据执行一些简单的运算，如求和、求平均值、求最大</a:t>
            </a:r>
            <a:r>
              <a:rPr lang="en-US" altLang="zh-CN" dirty="0">
                <a:solidFill>
                  <a:schemeClr val="tx1">
                    <a:lumMod val="65000"/>
                    <a:lumOff val="35000"/>
                  </a:schemeClr>
                </a:solidFill>
                <a:latin typeface="微软雅黑" pitchFamily="34" charset="-122"/>
                <a:ea typeface="微软雅黑" pitchFamily="34" charset="-122"/>
              </a:rPr>
              <a:t>/</a:t>
            </a:r>
            <a:r>
              <a:rPr lang="zh-CN" altLang="en-US" dirty="0">
                <a:solidFill>
                  <a:schemeClr val="tx1">
                    <a:lumMod val="65000"/>
                    <a:lumOff val="35000"/>
                  </a:schemeClr>
                </a:solidFill>
                <a:latin typeface="微软雅黑" pitchFamily="34" charset="-122"/>
                <a:ea typeface="微软雅黑" pitchFamily="34" charset="-122"/>
              </a:rPr>
              <a:t>小值等。</a:t>
            </a:r>
            <a:endParaRPr lang="en-US" altLang="zh-CN" dirty="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600" dirty="0">
                <a:solidFill>
                  <a:schemeClr val="tx1">
                    <a:lumMod val="65000"/>
                    <a:lumOff val="35000"/>
                  </a:schemeClr>
                </a:solidFill>
                <a:latin typeface="微软雅黑" pitchFamily="34" charset="-122"/>
                <a:ea typeface="微软雅黑" pitchFamily="34" charset="-122"/>
              </a:rPr>
              <a:t>   （</a:t>
            </a:r>
            <a:r>
              <a:rPr lang="en-US" altLang="zh-CN" sz="1600" dirty="0">
                <a:solidFill>
                  <a:schemeClr val="tx1">
                    <a:lumMod val="65000"/>
                    <a:lumOff val="35000"/>
                  </a:schemeClr>
                </a:solidFill>
                <a:latin typeface="微软雅黑" pitchFamily="34" charset="-122"/>
                <a:ea typeface="微软雅黑" pitchFamily="34" charset="-122"/>
              </a:rPr>
              <a:t>1</a:t>
            </a:r>
            <a:r>
              <a:rPr lang="zh-CN" altLang="en-US" sz="1600" dirty="0">
                <a:solidFill>
                  <a:schemeClr val="tx1">
                    <a:lumMod val="65000"/>
                    <a:lumOff val="35000"/>
                  </a:schemeClr>
                </a:solidFill>
                <a:latin typeface="微软雅黑" pitchFamily="34" charset="-122"/>
                <a:ea typeface="微软雅黑" pitchFamily="34" charset="-122"/>
              </a:rPr>
              <a:t>）</a:t>
            </a:r>
            <a:r>
              <a:rPr lang="zh-CN" altLang="en-US" sz="1600" dirty="0">
                <a:solidFill>
                  <a:srgbClr val="00B0F0"/>
                </a:solidFill>
                <a:latin typeface="微软雅黑" pitchFamily="34" charset="-122"/>
                <a:ea typeface="微软雅黑" pitchFamily="34" charset="-122"/>
              </a:rPr>
              <a:t>排序</a:t>
            </a:r>
            <a:r>
              <a:rPr lang="zh-CN" altLang="en-US" sz="1600" dirty="0">
                <a:solidFill>
                  <a:schemeClr val="tx1">
                    <a:lumMod val="65000"/>
                    <a:lumOff val="35000"/>
                  </a:schemeClr>
                </a:solidFill>
                <a:latin typeface="微软雅黑" pitchFamily="34" charset="-122"/>
                <a:ea typeface="微软雅黑" pitchFamily="34" charset="-122"/>
              </a:rPr>
              <a:t>：将插入符置于要进行排序的表格中，选择“表格工具</a:t>
            </a:r>
            <a:r>
              <a:rPr lang="en-US" altLang="zh-CN" sz="1600" dirty="0">
                <a:solidFill>
                  <a:schemeClr val="tx1">
                    <a:lumMod val="65000"/>
                    <a:lumOff val="35000"/>
                  </a:schemeClr>
                </a:solidFill>
                <a:latin typeface="微软雅黑" pitchFamily="34" charset="-122"/>
                <a:ea typeface="微软雅黑" pitchFamily="34" charset="-122"/>
              </a:rPr>
              <a:t>/</a:t>
            </a:r>
            <a:r>
              <a:rPr lang="zh-CN" altLang="en-US" sz="1600" dirty="0">
                <a:solidFill>
                  <a:schemeClr val="tx1">
                    <a:lumMod val="65000"/>
                    <a:lumOff val="35000"/>
                  </a:schemeClr>
                </a:solidFill>
                <a:latin typeface="微软雅黑" pitchFamily="34" charset="-122"/>
                <a:ea typeface="微软雅黑" pitchFamily="34" charset="-122"/>
              </a:rPr>
              <a:t>布局”选项卡“数据”组中的“排序”按钮。</a:t>
            </a:r>
            <a:endParaRPr lang="en-US" altLang="zh-CN" sz="1600" dirty="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600" dirty="0">
                <a:solidFill>
                  <a:schemeClr val="tx1">
                    <a:lumMod val="65000"/>
                    <a:lumOff val="35000"/>
                  </a:schemeClr>
                </a:solidFill>
                <a:latin typeface="微软雅黑" pitchFamily="34" charset="-122"/>
                <a:ea typeface="微软雅黑" pitchFamily="34" charset="-122"/>
              </a:rPr>
              <a:t>   （</a:t>
            </a:r>
            <a:r>
              <a:rPr lang="en-US" altLang="zh-CN" sz="1600" dirty="0">
                <a:solidFill>
                  <a:schemeClr val="tx1">
                    <a:lumMod val="65000"/>
                    <a:lumOff val="35000"/>
                  </a:schemeClr>
                </a:solidFill>
                <a:latin typeface="微软雅黑" pitchFamily="34" charset="-122"/>
                <a:ea typeface="微软雅黑" pitchFamily="34" charset="-122"/>
              </a:rPr>
              <a:t>2</a:t>
            </a:r>
            <a:r>
              <a:rPr lang="zh-CN" altLang="en-US" sz="1600" dirty="0">
                <a:solidFill>
                  <a:schemeClr val="tx1">
                    <a:lumMod val="65000"/>
                    <a:lumOff val="35000"/>
                  </a:schemeClr>
                </a:solidFill>
                <a:latin typeface="微软雅黑" pitchFamily="34" charset="-122"/>
                <a:ea typeface="微软雅黑" pitchFamily="34" charset="-122"/>
              </a:rPr>
              <a:t>）</a:t>
            </a:r>
            <a:r>
              <a:rPr lang="zh-CN" altLang="en-US" sz="1600" dirty="0">
                <a:solidFill>
                  <a:srgbClr val="00B0F0"/>
                </a:solidFill>
                <a:latin typeface="微软雅黑" pitchFamily="34" charset="-122"/>
                <a:ea typeface="微软雅黑" pitchFamily="34" charset="-122"/>
              </a:rPr>
              <a:t>计算</a:t>
            </a:r>
            <a:r>
              <a:rPr lang="zh-CN" altLang="en-US" sz="1600" dirty="0">
                <a:solidFill>
                  <a:schemeClr val="tx1">
                    <a:lumMod val="65000"/>
                    <a:lumOff val="35000"/>
                  </a:schemeClr>
                </a:solidFill>
                <a:latin typeface="微软雅黑" pitchFamily="34" charset="-122"/>
                <a:ea typeface="微软雅黑" pitchFamily="34" charset="-122"/>
              </a:rPr>
              <a:t>：将光标置于存放计算结果的单元格中，选择“表格工具”下的“布局”选项卡，在“数据”组中单击“公式”按钮。</a:t>
            </a:r>
          </a:p>
        </p:txBody>
      </p:sp>
      <p:sp>
        <p:nvSpPr>
          <p:cNvPr id="8" name="矩形 7"/>
          <p:cNvSpPr/>
          <p:nvPr/>
        </p:nvSpPr>
        <p:spPr>
          <a:xfrm>
            <a:off x="647564" y="1635646"/>
            <a:ext cx="2772308" cy="523220"/>
          </a:xfrm>
          <a:prstGeom prst="rect">
            <a:avLst/>
          </a:prstGeom>
        </p:spPr>
        <p:txBody>
          <a:bodyPr wrap="square">
            <a:spAutoFit/>
          </a:bodyPr>
          <a:lstStyle/>
          <a:p>
            <a:pPr marL="342900" indent="-342900">
              <a:lnSpc>
                <a:spcPct val="140000"/>
              </a:lnSpc>
              <a:buFont typeface="Wingdings" pitchFamily="2" charset="2"/>
              <a:buChar char="l"/>
            </a:pPr>
            <a:r>
              <a:rPr lang="zh-CN" altLang="en-US" sz="2000" dirty="0">
                <a:solidFill>
                  <a:srgbClr val="00B0F0"/>
                </a:solidFill>
                <a:latin typeface="微软雅黑" pitchFamily="34" charset="-122"/>
                <a:ea typeface="微软雅黑" pitchFamily="34" charset="-122"/>
                <a:sym typeface="Wingdings"/>
              </a:rPr>
              <a:t>表格的排序与计算</a:t>
            </a:r>
            <a:endParaRPr lang="en-US" altLang="zh-CN" sz="2000" dirty="0">
              <a:solidFill>
                <a:srgbClr val="00B0F0"/>
              </a:solidFill>
              <a:latin typeface="微软雅黑" pitchFamily="34" charset="-122"/>
              <a:ea typeface="微软雅黑" pitchFamily="34" charset="-122"/>
              <a:sym typeface="Wingdings 2"/>
            </a:endParaRPr>
          </a:p>
        </p:txBody>
      </p:sp>
      <p:sp>
        <p:nvSpPr>
          <p:cNvPr id="6" name="矩形 5"/>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570719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539552" y="1876694"/>
            <a:ext cx="4464496"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eaLnBrk="0" hangingPunct="0">
              <a:lnSpc>
                <a:spcPct val="15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      雨禾珠宝公司为了扩大业务，需要招聘一批人才，现要求按图所示，制作一份“应聘人员登记表” 。</a:t>
            </a:r>
          </a:p>
        </p:txBody>
      </p:sp>
      <p:sp>
        <p:nvSpPr>
          <p:cNvPr id="10" name="Rectangle 10"/>
          <p:cNvSpPr>
            <a:spLocks noChangeArrowheads="1"/>
          </p:cNvSpPr>
          <p:nvPr/>
        </p:nvSpPr>
        <p:spPr bwMode="auto">
          <a:xfrm>
            <a:off x="918496" y="3651869"/>
            <a:ext cx="3725512"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5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       操作要求见</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计算机应用基础实训指导</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》P34-P36</a:t>
            </a:r>
            <a:endParaRPr lang="zh-CN" altLang="en-US" sz="1600" dirty="0">
              <a:solidFill>
                <a:schemeClr val="tx1">
                  <a:lumMod val="65000"/>
                  <a:lumOff val="35000"/>
                </a:schemeClr>
              </a:solidFill>
              <a:latin typeface="微软雅黑" pitchFamily="34" charset="-122"/>
              <a:ea typeface="微软雅黑" pitchFamily="34" charset="-122"/>
              <a:sym typeface="Webdings" pitchFamily="18" charset="2"/>
            </a:endParaRPr>
          </a:p>
        </p:txBody>
      </p:sp>
      <p:sp>
        <p:nvSpPr>
          <p:cNvPr id="11" name="矩形 10"/>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
        <p:nvSpPr>
          <p:cNvPr id="12" name="Rectangle 2"/>
          <p:cNvSpPr txBox="1">
            <a:spLocks noChangeArrowheads="1"/>
          </p:cNvSpPr>
          <p:nvPr/>
        </p:nvSpPr>
        <p:spPr>
          <a:xfrm>
            <a:off x="432495" y="1221879"/>
            <a:ext cx="2172369" cy="485775"/>
          </a:xfrm>
          <a:prstGeom prst="rect">
            <a:avLst/>
          </a:prstGeom>
        </p:spPr>
        <p:txBody>
          <a:bodyPr/>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a:lstStyle>
          <a:p>
            <a:pPr marL="54900" indent="-288000" algn="just">
              <a:lnSpc>
                <a:spcPct val="140000"/>
              </a:lnSpc>
              <a:buClr>
                <a:srgbClr val="330066"/>
              </a:buClr>
              <a:buSzPct val="70000"/>
              <a:buFont typeface="Wingdings" pitchFamily="2" charset="2"/>
              <a:buChar char="Ø"/>
            </a:pPr>
            <a:r>
              <a:rPr lang="zh-CN" altLang="en-US" sz="2000" b="0" kern="1200" dirty="0">
                <a:solidFill>
                  <a:schemeClr val="tx1">
                    <a:lumMod val="85000"/>
                    <a:lumOff val="15000"/>
                  </a:schemeClr>
                </a:solidFill>
                <a:latin typeface="微软雅黑" pitchFamily="34" charset="-122"/>
                <a:ea typeface="微软雅黑" pitchFamily="34" charset="-122"/>
                <a:cs typeface="+mn-cs"/>
              </a:rPr>
              <a:t>上机实践三</a:t>
            </a:r>
          </a:p>
        </p:txBody>
      </p:sp>
      <p:pic>
        <p:nvPicPr>
          <p:cNvPr id="13" name="图片 12"/>
          <p:cNvPicPr/>
          <p:nvPr/>
        </p:nvPicPr>
        <p:blipFill>
          <a:blip r:embed="rId2" cstate="print">
            <a:extLst>
              <a:ext uri="{28A0092B-C50C-407E-A947-70E740481C1C}">
                <a14:useLocalDpi xmlns:a14="http://schemas.microsoft.com/office/drawing/2010/main" val="0"/>
              </a:ext>
            </a:extLst>
          </a:blip>
          <a:stretch>
            <a:fillRect/>
          </a:stretch>
        </p:blipFill>
        <p:spPr>
          <a:xfrm>
            <a:off x="5292080" y="1221879"/>
            <a:ext cx="2376264" cy="3654688"/>
          </a:xfrm>
          <a:prstGeom prst="rect">
            <a:avLst/>
          </a:prstGeom>
        </p:spPr>
      </p:pic>
    </p:spTree>
    <p:extLst>
      <p:ext uri="{BB962C8B-B14F-4D97-AF65-F5344CB8AC3E}">
        <p14:creationId xmlns:p14="http://schemas.microsoft.com/office/powerpoint/2010/main" val="1263307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703317" y="1923678"/>
            <a:ext cx="3024336" cy="7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4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      按要求制作公司产品销售记录表，最终效果如图所示。</a:t>
            </a:r>
          </a:p>
        </p:txBody>
      </p:sp>
      <p:sp>
        <p:nvSpPr>
          <p:cNvPr id="10" name="Rectangle 10"/>
          <p:cNvSpPr>
            <a:spLocks noChangeArrowheads="1"/>
          </p:cNvSpPr>
          <p:nvPr/>
        </p:nvSpPr>
        <p:spPr bwMode="auto">
          <a:xfrm>
            <a:off x="683567" y="3051247"/>
            <a:ext cx="3168353" cy="7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4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       操作要求见</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计算机应用基础实践指导</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》P36-37</a:t>
            </a:r>
            <a:endParaRPr lang="zh-CN" altLang="en-US" sz="1600" dirty="0">
              <a:solidFill>
                <a:schemeClr val="tx1">
                  <a:lumMod val="65000"/>
                  <a:lumOff val="35000"/>
                </a:schemeClr>
              </a:solidFill>
              <a:latin typeface="微软雅黑" pitchFamily="34" charset="-122"/>
              <a:ea typeface="微软雅黑" pitchFamily="34" charset="-122"/>
              <a:sym typeface="Webdings" pitchFamily="18" charset="2"/>
            </a:endParaRPr>
          </a:p>
        </p:txBody>
      </p:sp>
      <p:sp>
        <p:nvSpPr>
          <p:cNvPr id="11" name="矩形 10"/>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
        <p:nvSpPr>
          <p:cNvPr id="12" name="Rectangle 2"/>
          <p:cNvSpPr txBox="1">
            <a:spLocks noChangeArrowheads="1"/>
          </p:cNvSpPr>
          <p:nvPr/>
        </p:nvSpPr>
        <p:spPr>
          <a:xfrm>
            <a:off x="432495" y="1221879"/>
            <a:ext cx="2434232" cy="485775"/>
          </a:xfrm>
          <a:prstGeom prst="rect">
            <a:avLst/>
          </a:prstGeom>
        </p:spPr>
        <p:txBody>
          <a:bodyPr/>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a:lstStyle>
          <a:p>
            <a:pPr indent="-288000" algn="just">
              <a:lnSpc>
                <a:spcPct val="140000"/>
              </a:lnSpc>
              <a:buClr>
                <a:srgbClr val="330066"/>
              </a:buClr>
              <a:buSzPct val="70000"/>
              <a:buFont typeface="Wingdings" pitchFamily="2" charset="2"/>
              <a:buChar char="Ø"/>
            </a:pPr>
            <a:r>
              <a:rPr lang="zh-CN" altLang="en-US" sz="2000" b="0" kern="1200" dirty="0">
                <a:solidFill>
                  <a:schemeClr val="tx1">
                    <a:lumMod val="85000"/>
                    <a:lumOff val="15000"/>
                  </a:schemeClr>
                </a:solidFill>
                <a:latin typeface="微软雅黑" pitchFamily="34" charset="-122"/>
                <a:ea typeface="微软雅黑" pitchFamily="34" charset="-122"/>
                <a:cs typeface="+mn-cs"/>
              </a:rPr>
              <a:t>实验拓展三</a:t>
            </a:r>
          </a:p>
        </p:txBody>
      </p:sp>
      <p:pic>
        <p:nvPicPr>
          <p:cNvPr id="13" name="图片 12"/>
          <p:cNvPicPr/>
          <p:nvPr/>
        </p:nvPicPr>
        <p:blipFill>
          <a:blip r:embed="rId2">
            <a:extLst>
              <a:ext uri="{28A0092B-C50C-407E-A947-70E740481C1C}">
                <a14:useLocalDpi xmlns:a14="http://schemas.microsoft.com/office/drawing/2010/main" val="0"/>
              </a:ext>
            </a:extLst>
          </a:blip>
          <a:stretch>
            <a:fillRect/>
          </a:stretch>
        </p:blipFill>
        <p:spPr>
          <a:xfrm>
            <a:off x="3851920" y="1658065"/>
            <a:ext cx="4385754" cy="2642883"/>
          </a:xfrm>
          <a:prstGeom prst="rect">
            <a:avLst/>
          </a:prstGeom>
        </p:spPr>
      </p:pic>
    </p:spTree>
    <p:extLst>
      <p:ext uri="{BB962C8B-B14F-4D97-AF65-F5344CB8AC3E}">
        <p14:creationId xmlns:p14="http://schemas.microsoft.com/office/powerpoint/2010/main" val="2747156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4.1.5 </a:t>
            </a:r>
            <a:r>
              <a:rPr lang="zh-CN" altLang="en-US" sz="2000" dirty="0">
                <a:solidFill>
                  <a:schemeClr val="tx1">
                    <a:lumMod val="85000"/>
                    <a:lumOff val="15000"/>
                  </a:schemeClr>
                </a:solidFill>
                <a:latin typeface="微软雅黑" pitchFamily="34" charset="-122"/>
                <a:ea typeface="微软雅黑" pitchFamily="34" charset="-122"/>
              </a:rPr>
              <a:t>文档的高级应用</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2054334"/>
            <a:ext cx="5256584" cy="2677656"/>
          </a:xfrm>
          <a:prstGeom prst="rect">
            <a:avLst/>
          </a:prstGeom>
        </p:spPr>
        <p:txBody>
          <a:bodyPr wrap="square">
            <a:spAutoFit/>
          </a:bodyPr>
          <a:lstStyle/>
          <a:p>
            <a:pPr algn="just">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      目录通常是文档不可缺少的一部分，目录的作用是列出文档中的各级标题以及每个标题所在的页码。一般情况下，所有正式印刷出版的书刊都有一个目录，因此，编排目录就成为长文档编辑中一项非常重要的工作。</a:t>
            </a:r>
          </a:p>
          <a:p>
            <a:pPr algn="just">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dirty="0">
                <a:solidFill>
                  <a:srgbClr val="00B0F0"/>
                </a:solidFill>
                <a:latin typeface="微软雅黑" panose="020B0503020204020204" pitchFamily="34" charset="-122"/>
                <a:ea typeface="微软雅黑" panose="020B0503020204020204" pitchFamily="34" charset="-122"/>
              </a:rPr>
              <a:t>方法</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：首先要将文档中的各级标题文本预先设置好各级标题样式。然后选择“引用”选项卡“目录”组中的“目录”按钮。</a:t>
            </a:r>
          </a:p>
        </p:txBody>
      </p:sp>
      <p:sp>
        <p:nvSpPr>
          <p:cNvPr id="8" name="矩形 7"/>
          <p:cNvSpPr/>
          <p:nvPr/>
        </p:nvSpPr>
        <p:spPr>
          <a:xfrm>
            <a:off x="647564" y="1635646"/>
            <a:ext cx="2772308" cy="523220"/>
          </a:xfrm>
          <a:prstGeom prst="rect">
            <a:avLst/>
          </a:prstGeom>
        </p:spPr>
        <p:txBody>
          <a:bodyPr wrap="square">
            <a:spAutoFit/>
          </a:bodyPr>
          <a:lstStyle/>
          <a:p>
            <a:pPr marL="342900" indent="-342900">
              <a:lnSpc>
                <a:spcPct val="140000"/>
              </a:lnSpc>
              <a:buFont typeface="Wingdings" pitchFamily="2" charset="2"/>
              <a:buChar char="l"/>
            </a:pPr>
            <a:r>
              <a:rPr lang="zh-CN" altLang="en-US" sz="2000" dirty="0">
                <a:solidFill>
                  <a:srgbClr val="00B0F0"/>
                </a:solidFill>
                <a:latin typeface="微软雅黑" panose="020B0503020204020204" pitchFamily="34" charset="-122"/>
                <a:ea typeface="微软雅黑" panose="020B0503020204020204" pitchFamily="34" charset="-122"/>
                <a:sym typeface="Wingdings"/>
              </a:rPr>
              <a:t>文档目录的生成</a:t>
            </a:r>
            <a:endParaRPr lang="en-US" altLang="zh-CN" sz="2000" dirty="0">
              <a:solidFill>
                <a:srgbClr val="00B0F0"/>
              </a:solidFill>
              <a:latin typeface="微软雅黑" panose="020B0503020204020204" pitchFamily="34" charset="-122"/>
              <a:ea typeface="微软雅黑" panose="020B0503020204020204" pitchFamily="34" charset="-122"/>
              <a:sym typeface="Wingdings 2"/>
            </a:endParaRPr>
          </a:p>
        </p:txBody>
      </p:sp>
      <p:pic>
        <p:nvPicPr>
          <p:cNvPr id="1026" name="Picture 2" descr="2-2-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234" y="1635646"/>
            <a:ext cx="2783214" cy="30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2059811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4.1.5 </a:t>
            </a:r>
            <a:r>
              <a:rPr lang="zh-CN" altLang="en-US" sz="2000" dirty="0">
                <a:solidFill>
                  <a:schemeClr val="tx1">
                    <a:lumMod val="85000"/>
                    <a:lumOff val="15000"/>
                  </a:schemeClr>
                </a:solidFill>
                <a:latin typeface="微软雅黑" pitchFamily="34" charset="-122"/>
                <a:ea typeface="微软雅黑" pitchFamily="34" charset="-122"/>
              </a:rPr>
              <a:t>文档的高级应用</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2054334"/>
            <a:ext cx="5256584" cy="2677656"/>
          </a:xfrm>
          <a:prstGeom prst="rect">
            <a:avLst/>
          </a:prstGeom>
        </p:spPr>
        <p:txBody>
          <a:bodyPr wrap="square">
            <a:spAutoFit/>
          </a:bodyPr>
          <a:lstStyle/>
          <a:p>
            <a:pPr algn="just">
              <a:lnSpc>
                <a:spcPct val="150000"/>
              </a:lnSpc>
            </a:pPr>
            <a:r>
              <a:rPr lang="zh-CN" altLang="en-US" sz="1600" dirty="0">
                <a:solidFill>
                  <a:srgbClr val="000000"/>
                </a:solidFill>
                <a:latin typeface="幼圆" panose="02010509060101010101" pitchFamily="49" charset="-122"/>
                <a:ea typeface="幼圆" panose="02010509060101010101" pitchFamily="49" charset="-12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脚注和尾注用于给文档添加注释、说明或提供一些必要的参考资料。</a:t>
            </a:r>
            <a:r>
              <a:rPr lang="zh-CN" altLang="en-US" sz="1600" dirty="0">
                <a:solidFill>
                  <a:srgbClr val="00B0F0"/>
                </a:solidFill>
                <a:latin typeface="微软雅黑" panose="020B0503020204020204" pitchFamily="34" charset="-122"/>
                <a:ea typeface="微软雅黑" panose="020B0503020204020204" pitchFamily="34" charset="-122"/>
              </a:rPr>
              <a:t>脚注</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一般位于页面的底部，而</a:t>
            </a:r>
            <a:r>
              <a:rPr lang="zh-CN" altLang="en-US" sz="1600" dirty="0">
                <a:solidFill>
                  <a:srgbClr val="00B0F0"/>
                </a:solidFill>
                <a:latin typeface="微软雅黑" panose="020B0503020204020204" pitchFamily="34" charset="-122"/>
                <a:ea typeface="微软雅黑" panose="020B0503020204020204" pitchFamily="34" charset="-122"/>
              </a:rPr>
              <a:t>尾注</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一般位于文档的结尾。</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rgbClr val="00B0F0"/>
                </a:solidFill>
                <a:latin typeface="微软雅黑" panose="020B0503020204020204" pitchFamily="34" charset="-122"/>
                <a:ea typeface="微软雅黑" panose="020B0503020204020204" pitchFamily="34" charset="-122"/>
              </a:rPr>
              <a:t>    </a:t>
            </a:r>
            <a:r>
              <a:rPr lang="zh-CN" altLang="en-US" sz="1600" dirty="0">
                <a:solidFill>
                  <a:srgbClr val="00B0F0"/>
                </a:solidFill>
                <a:latin typeface="微软雅黑" panose="020B0503020204020204" pitchFamily="34" charset="-122"/>
                <a:ea typeface="微软雅黑" panose="020B0503020204020204" pitchFamily="34" charset="-122"/>
              </a:rPr>
              <a:t>   方法</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：将光标移动到文档中需要添加注释的位置。选择“引用”选项卡“脚注”组中的“插入脚注”按钮或“插入尾注”按钮，插入点会自动定位到文档底部或文档尾部，然后输入脚注和尾注的内容。</a:t>
            </a:r>
          </a:p>
        </p:txBody>
      </p:sp>
      <p:sp>
        <p:nvSpPr>
          <p:cNvPr id="8" name="矩形 7"/>
          <p:cNvSpPr/>
          <p:nvPr/>
        </p:nvSpPr>
        <p:spPr>
          <a:xfrm>
            <a:off x="647564" y="1622286"/>
            <a:ext cx="2772308" cy="523220"/>
          </a:xfrm>
          <a:prstGeom prst="rect">
            <a:avLst/>
          </a:prstGeom>
        </p:spPr>
        <p:txBody>
          <a:bodyPr wrap="square">
            <a:spAutoFit/>
          </a:bodyPr>
          <a:lstStyle/>
          <a:p>
            <a:pPr marL="342900" indent="-342900">
              <a:lnSpc>
                <a:spcPct val="140000"/>
              </a:lnSpc>
              <a:buFont typeface="Wingdings" pitchFamily="2" charset="2"/>
              <a:buChar char="l"/>
            </a:pPr>
            <a:r>
              <a:rPr lang="zh-CN" altLang="en-US" sz="2000" dirty="0">
                <a:solidFill>
                  <a:srgbClr val="00B0F0"/>
                </a:solidFill>
                <a:latin typeface="微软雅黑" panose="020B0503020204020204" pitchFamily="34" charset="-122"/>
                <a:ea typeface="微软雅黑" panose="020B0503020204020204" pitchFamily="34" charset="-122"/>
                <a:sym typeface="Wingdings"/>
              </a:rPr>
              <a:t>脚注和尾注</a:t>
            </a:r>
            <a:endParaRPr lang="en-US" altLang="zh-CN" sz="2000" dirty="0">
              <a:solidFill>
                <a:srgbClr val="00B0F0"/>
              </a:solidFill>
              <a:latin typeface="微软雅黑" panose="020B0503020204020204" pitchFamily="34" charset="-122"/>
              <a:ea typeface="微软雅黑" panose="020B0503020204020204" pitchFamily="34" charset="-122"/>
              <a:sym typeface="Wingdings 2"/>
            </a:endParaRPr>
          </a:p>
        </p:txBody>
      </p:sp>
      <p:pic>
        <p:nvPicPr>
          <p:cNvPr id="2050" name="Picture 2" descr="2-2-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005612"/>
            <a:ext cx="2702558" cy="2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4129199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4.1.5 </a:t>
            </a:r>
            <a:r>
              <a:rPr lang="zh-CN" altLang="en-US" sz="2000" dirty="0">
                <a:solidFill>
                  <a:schemeClr val="tx1">
                    <a:lumMod val="85000"/>
                    <a:lumOff val="15000"/>
                  </a:schemeClr>
                </a:solidFill>
                <a:latin typeface="微软雅黑" pitchFamily="34" charset="-122"/>
                <a:ea typeface="微软雅黑" pitchFamily="34" charset="-122"/>
              </a:rPr>
              <a:t>文档的高级应用</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997193"/>
            <a:ext cx="8136904" cy="2086725"/>
          </a:xfrm>
          <a:prstGeom prst="rect">
            <a:avLst/>
          </a:prstGeom>
        </p:spPr>
        <p:txBody>
          <a:bodyPr wrap="square">
            <a:spAutoFit/>
          </a:bodyPr>
          <a:lstStyle/>
          <a:p>
            <a:pPr algn="just">
              <a:lnSpc>
                <a:spcPct val="135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       有时需要批量制作邀请函、信封、会议通知、证书等主体内容相同，只有局部对象不同的文档时，可以采用</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Word</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的邮件合并功能。</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35000"/>
              </a:lnSpc>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进行邮件合并的文档由一个</a:t>
            </a:r>
            <a:r>
              <a:rPr lang="zh-CN" altLang="en-US" sz="1600" dirty="0">
                <a:solidFill>
                  <a:srgbClr val="00B0F0"/>
                </a:solidFill>
                <a:latin typeface="微软雅黑" panose="020B0503020204020204" pitchFamily="34" charset="-122"/>
                <a:ea typeface="微软雅黑" panose="020B0503020204020204" pitchFamily="34" charset="-122"/>
              </a:rPr>
              <a:t>主文档</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和一个</a:t>
            </a:r>
            <a:r>
              <a:rPr lang="zh-CN" altLang="en-US" sz="1600" dirty="0">
                <a:solidFill>
                  <a:srgbClr val="00B0F0"/>
                </a:solidFill>
                <a:latin typeface="微软雅黑" panose="020B0503020204020204" pitchFamily="34" charset="-122"/>
                <a:ea typeface="微软雅黑" panose="020B0503020204020204" pitchFamily="34" charset="-122"/>
              </a:rPr>
              <a:t>数据源</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组成。主文档就是主体内容相同的一个文档，而数据源中包含了需要变化的信息，可以是</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Word</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中的表格、</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Excel</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表格、</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Access</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数据库等。当主文档和数据源合并后，能够用数据源中相应的信息代替主文档中的对应域，生成合并文档。</a:t>
            </a:r>
          </a:p>
        </p:txBody>
      </p:sp>
      <p:sp>
        <p:nvSpPr>
          <p:cNvPr id="8" name="矩形 7"/>
          <p:cNvSpPr/>
          <p:nvPr/>
        </p:nvSpPr>
        <p:spPr>
          <a:xfrm>
            <a:off x="647564" y="1609041"/>
            <a:ext cx="2772308" cy="432414"/>
          </a:xfrm>
          <a:prstGeom prst="rect">
            <a:avLst/>
          </a:prstGeom>
        </p:spPr>
        <p:txBody>
          <a:bodyPr wrap="square">
            <a:spAutoFit/>
          </a:bodyPr>
          <a:lstStyle/>
          <a:p>
            <a:pPr marL="342900" indent="-342900">
              <a:lnSpc>
                <a:spcPct val="140000"/>
              </a:lnSpc>
              <a:buFont typeface="Wingdings" pitchFamily="2" charset="2"/>
              <a:buChar char="l"/>
            </a:pPr>
            <a:r>
              <a:rPr lang="zh-CN" altLang="en-US" sz="2000" dirty="0">
                <a:solidFill>
                  <a:srgbClr val="00B0F0"/>
                </a:solidFill>
                <a:latin typeface="微软雅黑" panose="020B0503020204020204" pitchFamily="34" charset="-122"/>
                <a:ea typeface="微软雅黑" panose="020B0503020204020204" pitchFamily="34" charset="-122"/>
                <a:sym typeface="Wingdings"/>
              </a:rPr>
              <a:t>邮件合并</a:t>
            </a:r>
            <a:endParaRPr lang="en-US" altLang="zh-CN" sz="2000" dirty="0">
              <a:solidFill>
                <a:srgbClr val="00B0F0"/>
              </a:solidFill>
              <a:latin typeface="微软雅黑" panose="020B0503020204020204" pitchFamily="34" charset="-122"/>
              <a:ea typeface="微软雅黑" panose="020B0503020204020204" pitchFamily="34" charset="-122"/>
              <a:sym typeface="Wingdings 2"/>
            </a:endParaRPr>
          </a:p>
        </p:txBody>
      </p:sp>
      <p:pic>
        <p:nvPicPr>
          <p:cNvPr id="3074" name="Picture 2" descr="2-2-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946218"/>
            <a:ext cx="6840760" cy="89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369421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4.1.5 </a:t>
            </a:r>
            <a:r>
              <a:rPr lang="zh-CN" altLang="en-US" sz="2000" dirty="0">
                <a:solidFill>
                  <a:schemeClr val="tx1">
                    <a:lumMod val="85000"/>
                    <a:lumOff val="15000"/>
                  </a:schemeClr>
                </a:solidFill>
                <a:latin typeface="微软雅黑" pitchFamily="34" charset="-122"/>
                <a:ea typeface="微软雅黑" pitchFamily="34" charset="-122"/>
              </a:rPr>
              <a:t>文档的高级应用</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2007062"/>
            <a:ext cx="8136904" cy="3046988"/>
          </a:xfrm>
          <a:prstGeom prst="rect">
            <a:avLst/>
          </a:prstGeom>
        </p:spPr>
        <p:txBody>
          <a:bodyPr wrap="square">
            <a:spAutoFit/>
          </a:bodyPr>
          <a:lstStyle/>
          <a:p>
            <a:pPr algn="just">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rgbClr val="00B0F0"/>
                </a:solidFill>
                <a:latin typeface="微软雅黑" panose="020B0503020204020204" pitchFamily="34" charset="-122"/>
                <a:ea typeface="微软雅黑" panose="020B0503020204020204" pitchFamily="34" charset="-122"/>
              </a:rPr>
              <a:t>自动更新功能</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Word</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就会自动检查用户的输入、并修改一些特定的错误。</a:t>
            </a:r>
          </a:p>
          <a:p>
            <a:pPr algn="just">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rgbClr val="00B0F0"/>
                </a:solidFill>
                <a:latin typeface="微软雅黑" panose="020B0503020204020204" pitchFamily="34" charset="-122"/>
                <a:ea typeface="微软雅黑" panose="020B0503020204020204" pitchFamily="34" charset="-122"/>
              </a:rPr>
              <a:t>字数统计功能</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。自动统计文档中的页数和字数，显示在窗口底部的状态栏上。</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rgbClr val="00B0F0"/>
                </a:solidFill>
                <a:latin typeface="微软雅黑" panose="020B0503020204020204" pitchFamily="34" charset="-122"/>
                <a:ea typeface="微软雅黑" panose="020B0503020204020204" pitchFamily="34" charset="-122"/>
              </a:rPr>
              <a:t>修订</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。使审阅者在修改文档时突显修改之处，用户可根据需要设置修订项标记。</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rgbClr val="00B0F0"/>
                </a:solidFill>
                <a:latin typeface="微软雅黑" panose="020B0503020204020204" pitchFamily="34" charset="-122"/>
                <a:ea typeface="微软雅黑" panose="020B0503020204020204" pitchFamily="34" charset="-122"/>
              </a:rPr>
              <a:t>批注</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。审稿人可通过在相关位置添加批注的形式提出自己的修改意见或建议。</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rgbClr val="00B0F0"/>
                </a:solidFill>
                <a:latin typeface="微软雅黑" panose="020B0503020204020204" pitchFamily="34" charset="-122"/>
                <a:ea typeface="微软雅黑" panose="020B0503020204020204" pitchFamily="34" charset="-122"/>
              </a:rPr>
              <a:t>更改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。文档的原作者可以通过“审阅</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选项卡“更改”组中的“接受”和“拒绝”按钮来选择对于修订或批注内容的是否接受。</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6</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rgbClr val="00B0F0"/>
                </a:solidFill>
                <a:latin typeface="微软雅黑" panose="020B0503020204020204" pitchFamily="34" charset="-122"/>
                <a:ea typeface="微软雅黑" panose="020B0503020204020204" pitchFamily="34" charset="-122"/>
              </a:rPr>
              <a:t>显示编辑</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。限定有权修改文档的用户及可以修改的类型、格式等，以免不必要的修订和批注。</a:t>
            </a:r>
          </a:p>
        </p:txBody>
      </p:sp>
      <p:sp>
        <p:nvSpPr>
          <p:cNvPr id="8" name="矩形 7"/>
          <p:cNvSpPr/>
          <p:nvPr/>
        </p:nvSpPr>
        <p:spPr>
          <a:xfrm>
            <a:off x="647564" y="1587388"/>
            <a:ext cx="2772308" cy="476541"/>
          </a:xfrm>
          <a:prstGeom prst="rect">
            <a:avLst/>
          </a:prstGeom>
        </p:spPr>
        <p:txBody>
          <a:bodyPr wrap="square">
            <a:spAutoFit/>
          </a:bodyPr>
          <a:lstStyle/>
          <a:p>
            <a:pPr marL="342900" indent="-342900">
              <a:lnSpc>
                <a:spcPct val="140000"/>
              </a:lnSpc>
              <a:buFont typeface="Wingdings" pitchFamily="2" charset="2"/>
              <a:buChar char="l"/>
            </a:pPr>
            <a:r>
              <a:rPr lang="zh-CN" altLang="en-US" sz="2000" dirty="0">
                <a:solidFill>
                  <a:srgbClr val="00B0F0"/>
                </a:solidFill>
                <a:latin typeface="微软雅黑" panose="020B0503020204020204" pitchFamily="34" charset="-122"/>
                <a:ea typeface="微软雅黑" panose="020B0503020204020204" pitchFamily="34" charset="-122"/>
                <a:sym typeface="Wingdings"/>
              </a:rPr>
              <a:t>审阅</a:t>
            </a:r>
            <a:endParaRPr lang="en-US" altLang="zh-CN" sz="2000" dirty="0">
              <a:solidFill>
                <a:srgbClr val="00B0F0"/>
              </a:solidFill>
              <a:latin typeface="微软雅黑" panose="020B0503020204020204" pitchFamily="34" charset="-122"/>
              <a:ea typeface="微软雅黑" panose="020B0503020204020204" pitchFamily="34" charset="-122"/>
              <a:sym typeface="Wingdings 2"/>
            </a:endParaRPr>
          </a:p>
        </p:txBody>
      </p:sp>
      <p:sp>
        <p:nvSpPr>
          <p:cNvPr id="6" name="矩形 5"/>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737766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4.1.1 </a:t>
            </a:r>
            <a:r>
              <a:rPr lang="zh-CN" altLang="en-US" sz="2000" dirty="0">
                <a:solidFill>
                  <a:schemeClr val="tx1">
                    <a:lumMod val="85000"/>
                    <a:lumOff val="15000"/>
                  </a:schemeClr>
                </a:solidFill>
                <a:latin typeface="微软雅黑" pitchFamily="34" charset="-122"/>
                <a:ea typeface="微软雅黑" pitchFamily="34" charset="-122"/>
              </a:rPr>
              <a:t>文档的基本操作</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635646"/>
            <a:ext cx="8064896" cy="969496"/>
          </a:xfrm>
          <a:prstGeom prst="rect">
            <a:avLst/>
          </a:prstGeom>
        </p:spPr>
        <p:txBody>
          <a:bodyPr wrap="square">
            <a:spAutoFit/>
          </a:bodyPr>
          <a:lstStyle/>
          <a:p>
            <a:pPr>
              <a:lnSpc>
                <a:spcPct val="150000"/>
              </a:lnSpc>
            </a:pPr>
            <a:r>
              <a:rPr lang="en-US" altLang="zh-CN" sz="2000" dirty="0">
                <a:solidFill>
                  <a:srgbClr val="000000"/>
                </a:solidFill>
                <a:latin typeface="幼圆" panose="02010509060101010101" pitchFamily="49" charset="-122"/>
                <a:ea typeface="幼圆" panose="02010509060101010101" pitchFamily="49" charset="-122"/>
              </a:rPr>
              <a:t>    </a:t>
            </a:r>
            <a:r>
              <a:rPr lang="en-US" altLang="zh-CN" dirty="0">
                <a:solidFill>
                  <a:schemeClr val="tx1">
                    <a:lumMod val="65000"/>
                    <a:lumOff val="35000"/>
                  </a:schemeClr>
                </a:solidFill>
                <a:latin typeface="微软雅黑" pitchFamily="34" charset="-122"/>
                <a:ea typeface="微软雅黑" pitchFamily="34" charset="-122"/>
              </a:rPr>
              <a:t>Microsoft Office 2010</a:t>
            </a:r>
            <a:r>
              <a:rPr lang="zh-CN" altLang="en-US" dirty="0">
                <a:solidFill>
                  <a:schemeClr val="tx1">
                    <a:lumMod val="65000"/>
                    <a:lumOff val="35000"/>
                  </a:schemeClr>
                </a:solidFill>
                <a:latin typeface="微软雅黑" pitchFamily="34" charset="-122"/>
                <a:ea typeface="微软雅黑" pitchFamily="34" charset="-122"/>
              </a:rPr>
              <a:t>版的程序窗口界面较之前的版本有着显著的变化，其中</a:t>
            </a:r>
            <a:r>
              <a:rPr lang="en-US" altLang="zh-CN" dirty="0">
                <a:solidFill>
                  <a:schemeClr val="tx1">
                    <a:lumMod val="65000"/>
                    <a:lumOff val="35000"/>
                  </a:schemeClr>
                </a:solidFill>
                <a:latin typeface="微软雅黑" pitchFamily="34" charset="-122"/>
                <a:ea typeface="微软雅黑" pitchFamily="34" charset="-122"/>
              </a:rPr>
              <a:t>Word 2010</a:t>
            </a:r>
            <a:r>
              <a:rPr lang="zh-CN" altLang="en-US" dirty="0">
                <a:solidFill>
                  <a:schemeClr val="tx1">
                    <a:lumMod val="65000"/>
                    <a:lumOff val="35000"/>
                  </a:schemeClr>
                </a:solidFill>
                <a:latin typeface="微软雅黑" pitchFamily="34" charset="-122"/>
                <a:ea typeface="微软雅黑" pitchFamily="34" charset="-122"/>
              </a:rPr>
              <a:t>的界面和操作方式也发生了很大的变化。</a:t>
            </a:r>
          </a:p>
        </p:txBody>
      </p:sp>
      <p:sp>
        <p:nvSpPr>
          <p:cNvPr id="3" name="矩形 2"/>
          <p:cNvSpPr/>
          <p:nvPr/>
        </p:nvSpPr>
        <p:spPr>
          <a:xfrm>
            <a:off x="1259632" y="2865006"/>
            <a:ext cx="2304256" cy="1938992"/>
          </a:xfrm>
          <a:prstGeom prst="rect">
            <a:avLst/>
          </a:prstGeom>
        </p:spPr>
        <p:txBody>
          <a:bodyPr wrap="square">
            <a:spAutoFit/>
          </a:bodyPr>
          <a:lstStyle/>
          <a:p>
            <a:pPr>
              <a:lnSpc>
                <a:spcPct val="150000"/>
              </a:lnSpc>
            </a:pPr>
            <a:r>
              <a:rPr lang="zh-CN" altLang="en-US" sz="1600" dirty="0">
                <a:solidFill>
                  <a:srgbClr val="00B0F0"/>
                </a:solidFill>
                <a:latin typeface="微软雅黑" pitchFamily="34" charset="-122"/>
                <a:ea typeface="微软雅黑" pitchFamily="34" charset="-122"/>
              </a:rPr>
              <a:t>跟以往版本的不同处</a:t>
            </a:r>
            <a:r>
              <a:rPr lang="zh-CN" altLang="en-US" sz="1600" dirty="0">
                <a:solidFill>
                  <a:schemeClr val="tx1">
                    <a:lumMod val="65000"/>
                    <a:lumOff val="35000"/>
                  </a:schemeClr>
                </a:solidFill>
                <a:latin typeface="微软雅黑" pitchFamily="34" charset="-122"/>
                <a:ea typeface="微软雅黑" pitchFamily="34" charset="-122"/>
              </a:rPr>
              <a:t>：</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50000"/>
              </a:lnSpc>
            </a:pPr>
            <a:r>
              <a:rPr lang="zh-CN" altLang="en-US" sz="1600" dirty="0">
                <a:solidFill>
                  <a:schemeClr val="tx1">
                    <a:lumMod val="65000"/>
                    <a:lumOff val="35000"/>
                  </a:schemeClr>
                </a:solidFill>
                <a:latin typeface="微软雅黑" pitchFamily="34" charset="-122"/>
                <a:ea typeface="微软雅黑" pitchFamily="34" charset="-122"/>
              </a:rPr>
              <a:t>（</a:t>
            </a:r>
            <a:r>
              <a:rPr lang="en-US" altLang="zh-CN" sz="1600" dirty="0">
                <a:solidFill>
                  <a:schemeClr val="tx1">
                    <a:lumMod val="65000"/>
                    <a:lumOff val="35000"/>
                  </a:schemeClr>
                </a:solidFill>
                <a:latin typeface="微软雅黑" pitchFamily="34" charset="-122"/>
                <a:ea typeface="微软雅黑" pitchFamily="34" charset="-122"/>
              </a:rPr>
              <a:t>1</a:t>
            </a:r>
            <a:r>
              <a:rPr lang="zh-CN" altLang="en-US" sz="1600" dirty="0">
                <a:solidFill>
                  <a:schemeClr val="tx1">
                    <a:lumMod val="65000"/>
                    <a:lumOff val="35000"/>
                  </a:schemeClr>
                </a:solidFill>
                <a:latin typeface="微软雅黑" pitchFamily="34" charset="-122"/>
                <a:ea typeface="微软雅黑" pitchFamily="34" charset="-122"/>
              </a:rPr>
              <a:t>）标题栏</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50000"/>
              </a:lnSpc>
            </a:pPr>
            <a:r>
              <a:rPr lang="zh-CN" altLang="en-US" sz="1600" dirty="0">
                <a:solidFill>
                  <a:schemeClr val="tx1">
                    <a:lumMod val="65000"/>
                    <a:lumOff val="35000"/>
                  </a:schemeClr>
                </a:solidFill>
                <a:latin typeface="微软雅黑" pitchFamily="34" charset="-122"/>
                <a:ea typeface="微软雅黑" pitchFamily="34" charset="-122"/>
              </a:rPr>
              <a:t>（</a:t>
            </a:r>
            <a:r>
              <a:rPr lang="en-US" altLang="zh-CN" sz="1600" dirty="0">
                <a:solidFill>
                  <a:schemeClr val="tx1">
                    <a:lumMod val="65000"/>
                    <a:lumOff val="35000"/>
                  </a:schemeClr>
                </a:solidFill>
                <a:latin typeface="微软雅黑" pitchFamily="34" charset="-122"/>
                <a:ea typeface="微软雅黑" pitchFamily="34" charset="-122"/>
              </a:rPr>
              <a:t>2</a:t>
            </a:r>
            <a:r>
              <a:rPr lang="zh-CN" altLang="en-US" sz="1600" dirty="0">
                <a:solidFill>
                  <a:schemeClr val="tx1">
                    <a:lumMod val="65000"/>
                    <a:lumOff val="35000"/>
                  </a:schemeClr>
                </a:solidFill>
                <a:latin typeface="微软雅黑" pitchFamily="34" charset="-122"/>
                <a:ea typeface="微软雅黑" pitchFamily="34" charset="-122"/>
              </a:rPr>
              <a:t>）快速访问工具栏</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50000"/>
              </a:lnSpc>
            </a:pPr>
            <a:r>
              <a:rPr lang="zh-CN" altLang="zh-CN" sz="1600" dirty="0">
                <a:solidFill>
                  <a:schemeClr val="tx1">
                    <a:lumMod val="65000"/>
                    <a:lumOff val="35000"/>
                  </a:schemeClr>
                </a:solidFill>
                <a:latin typeface="微软雅黑" pitchFamily="34" charset="-122"/>
                <a:ea typeface="微软雅黑" pitchFamily="34" charset="-122"/>
              </a:rPr>
              <a:t>（</a:t>
            </a:r>
            <a:r>
              <a:rPr lang="en-US" altLang="zh-CN" sz="1600" dirty="0">
                <a:solidFill>
                  <a:schemeClr val="tx1">
                    <a:lumMod val="65000"/>
                    <a:lumOff val="35000"/>
                  </a:schemeClr>
                </a:solidFill>
                <a:latin typeface="微软雅黑" pitchFamily="34" charset="-122"/>
                <a:ea typeface="微软雅黑" pitchFamily="34" charset="-122"/>
              </a:rPr>
              <a:t>3</a:t>
            </a:r>
            <a:r>
              <a:rPr lang="zh-CN" altLang="zh-CN" sz="1600" dirty="0">
                <a:solidFill>
                  <a:schemeClr val="tx1">
                    <a:lumMod val="65000"/>
                    <a:lumOff val="35000"/>
                  </a:schemeClr>
                </a:solidFill>
                <a:latin typeface="微软雅黑" pitchFamily="34" charset="-122"/>
                <a:ea typeface="微软雅黑" pitchFamily="34" charset="-122"/>
              </a:rPr>
              <a:t>）选项卡</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50000"/>
              </a:lnSpc>
            </a:pPr>
            <a:r>
              <a:rPr lang="zh-CN" altLang="zh-CN" sz="1600" dirty="0">
                <a:solidFill>
                  <a:schemeClr val="tx1">
                    <a:lumMod val="65000"/>
                    <a:lumOff val="35000"/>
                  </a:schemeClr>
                </a:solidFill>
                <a:latin typeface="微软雅黑" pitchFamily="34" charset="-122"/>
                <a:ea typeface="微软雅黑" pitchFamily="34" charset="-122"/>
              </a:rPr>
              <a:t>（</a:t>
            </a:r>
            <a:r>
              <a:rPr lang="en-US" altLang="zh-CN" sz="1600" dirty="0">
                <a:solidFill>
                  <a:schemeClr val="tx1">
                    <a:lumMod val="65000"/>
                    <a:lumOff val="35000"/>
                  </a:schemeClr>
                </a:solidFill>
                <a:latin typeface="微软雅黑" pitchFamily="34" charset="-122"/>
                <a:ea typeface="微软雅黑" pitchFamily="34" charset="-122"/>
              </a:rPr>
              <a:t>4</a:t>
            </a:r>
            <a:r>
              <a:rPr lang="zh-CN" altLang="zh-CN" sz="1600" dirty="0">
                <a:solidFill>
                  <a:schemeClr val="tx1">
                    <a:lumMod val="65000"/>
                    <a:lumOff val="35000"/>
                  </a:schemeClr>
                </a:solidFill>
                <a:latin typeface="微软雅黑" pitchFamily="34" charset="-122"/>
                <a:ea typeface="微软雅黑" pitchFamily="34" charset="-122"/>
              </a:rPr>
              <a:t>）浮动工具栏</a:t>
            </a:r>
            <a:endParaRPr lang="zh-CN" altLang="en-US" sz="1600" dirty="0">
              <a:solidFill>
                <a:schemeClr val="tx1">
                  <a:lumMod val="65000"/>
                  <a:lumOff val="35000"/>
                </a:schemeClr>
              </a:solidFill>
              <a:latin typeface="微软雅黑" pitchFamily="34" charset="-122"/>
              <a:ea typeface="微软雅黑" pitchFamily="34" charset="-122"/>
            </a:endParaRPr>
          </a:p>
        </p:txBody>
      </p:sp>
      <p:pic>
        <p:nvPicPr>
          <p:cNvPr id="2050" name="Picture 2" descr="5-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731372"/>
            <a:ext cx="4288004" cy="235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1663393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1640" y="1419622"/>
            <a:ext cx="5915992" cy="969496"/>
          </a:xfrm>
          <a:prstGeom prst="rect">
            <a:avLst/>
          </a:prstGeom>
        </p:spPr>
        <p:txBody>
          <a:bodyPr wrap="square">
            <a:spAutoFit/>
          </a:bodyPr>
          <a:lstStyle/>
          <a:p>
            <a:pPr>
              <a:lnSpc>
                <a:spcPct val="150000"/>
              </a:lnSpc>
            </a:pPr>
            <a:r>
              <a:rPr lang="zh-CN" altLang="en-US" sz="2000" dirty="0">
                <a:solidFill>
                  <a:srgbClr val="000000"/>
                </a:solidFill>
                <a:latin typeface="幼圆" panose="02010509060101010101" pitchFamily="49" charset="-122"/>
                <a:ea typeface="幼圆" panose="02010509060101010101" pitchFamily="49" charset="-122"/>
              </a:rPr>
              <a:t>  </a:t>
            </a:r>
            <a:r>
              <a:rPr lang="zh-CN" altLang="en-US" dirty="0">
                <a:solidFill>
                  <a:schemeClr val="tx1">
                    <a:lumMod val="65000"/>
                    <a:lumOff val="35000"/>
                  </a:schemeClr>
                </a:solidFill>
                <a:latin typeface="微软雅黑" pitchFamily="34" charset="-122"/>
                <a:ea typeface="微软雅黑" pitchFamily="34" charset="-122"/>
              </a:rPr>
              <a:t>实践练习：</a:t>
            </a:r>
            <a:r>
              <a:rPr lang="en-US" altLang="zh-CN" dirty="0">
                <a:solidFill>
                  <a:schemeClr val="tx1">
                    <a:lumMod val="65000"/>
                    <a:lumOff val="35000"/>
                  </a:schemeClr>
                </a:solidFill>
                <a:latin typeface="微软雅黑" pitchFamily="34" charset="-122"/>
                <a:ea typeface="微软雅黑" pitchFamily="34" charset="-122"/>
              </a:rPr>
              <a:t>《</a:t>
            </a:r>
            <a:r>
              <a:rPr lang="zh-CN" altLang="en-US" dirty="0">
                <a:solidFill>
                  <a:schemeClr val="tx1">
                    <a:lumMod val="65000"/>
                    <a:lumOff val="35000"/>
                  </a:schemeClr>
                </a:solidFill>
                <a:latin typeface="微软雅黑" pitchFamily="34" charset="-122"/>
                <a:ea typeface="微软雅黑" pitchFamily="34" charset="-122"/>
              </a:rPr>
              <a:t>计算机应用基础实践指导</a:t>
            </a:r>
            <a:r>
              <a:rPr lang="en-US" altLang="zh-CN" dirty="0">
                <a:solidFill>
                  <a:schemeClr val="tx1">
                    <a:lumMod val="65000"/>
                    <a:lumOff val="35000"/>
                  </a:schemeClr>
                </a:solidFill>
                <a:latin typeface="微软雅黑" pitchFamily="34" charset="-122"/>
                <a:ea typeface="微软雅黑" pitchFamily="34" charset="-122"/>
              </a:rPr>
              <a:t>》P171-P172</a:t>
            </a:r>
          </a:p>
          <a:p>
            <a:pPr>
              <a:lnSpc>
                <a:spcPct val="150000"/>
              </a:lnSpc>
            </a:pPr>
            <a:r>
              <a:rPr lang="en-US" altLang="zh-CN" dirty="0">
                <a:solidFill>
                  <a:schemeClr val="tx1">
                    <a:lumMod val="65000"/>
                    <a:lumOff val="35000"/>
                  </a:schemeClr>
                </a:solidFill>
                <a:latin typeface="微软雅黑" pitchFamily="34" charset="-122"/>
                <a:ea typeface="微软雅黑" pitchFamily="34" charset="-122"/>
              </a:rPr>
              <a:t>    </a:t>
            </a:r>
            <a:r>
              <a:rPr lang="zh-CN" altLang="en-US" dirty="0">
                <a:solidFill>
                  <a:schemeClr val="tx1">
                    <a:lumMod val="65000"/>
                    <a:lumOff val="35000"/>
                  </a:schemeClr>
                </a:solidFill>
                <a:latin typeface="微软雅黑" pitchFamily="34" charset="-122"/>
                <a:ea typeface="微软雅黑" pitchFamily="34" charset="-122"/>
              </a:rPr>
              <a:t>理论练习：</a:t>
            </a:r>
            <a:r>
              <a:rPr lang="en-US" altLang="zh-CN" dirty="0">
                <a:solidFill>
                  <a:schemeClr val="tx1">
                    <a:lumMod val="65000"/>
                    <a:lumOff val="35000"/>
                  </a:schemeClr>
                </a:solidFill>
                <a:latin typeface="微软雅黑" pitchFamily="34" charset="-122"/>
                <a:ea typeface="微软雅黑" pitchFamily="34" charset="-122"/>
              </a:rPr>
              <a:t>《</a:t>
            </a:r>
            <a:r>
              <a:rPr lang="zh-CN" altLang="en-US" dirty="0">
                <a:solidFill>
                  <a:schemeClr val="tx1">
                    <a:lumMod val="65000"/>
                    <a:lumOff val="35000"/>
                  </a:schemeClr>
                </a:solidFill>
                <a:latin typeface="微软雅黑" pitchFamily="34" charset="-122"/>
                <a:ea typeface="微软雅黑" pitchFamily="34" charset="-122"/>
              </a:rPr>
              <a:t>计算机应用基础实践指导</a:t>
            </a:r>
            <a:r>
              <a:rPr lang="en-US" altLang="zh-CN" dirty="0">
                <a:solidFill>
                  <a:schemeClr val="tx1">
                    <a:lumMod val="65000"/>
                    <a:lumOff val="35000"/>
                  </a:schemeClr>
                </a:solidFill>
                <a:latin typeface="微软雅黑" pitchFamily="34" charset="-122"/>
                <a:ea typeface="微软雅黑" pitchFamily="34" charset="-122"/>
              </a:rPr>
              <a:t>》P146-P149</a:t>
            </a:r>
            <a:endParaRPr lang="zh-CN" altLang="en-US" dirty="0">
              <a:solidFill>
                <a:schemeClr val="tx1">
                  <a:lumMod val="65000"/>
                  <a:lumOff val="35000"/>
                </a:schemeClr>
              </a:solidFill>
              <a:latin typeface="微软雅黑" pitchFamily="34" charset="-122"/>
              <a:ea typeface="微软雅黑" pitchFamily="34" charset="-122"/>
            </a:endParaRPr>
          </a:p>
        </p:txBody>
      </p:sp>
      <p:pic>
        <p:nvPicPr>
          <p:cNvPr id="294914" name="Picture 2" descr="c:\users\ADMINI~1\appdata\roaming\360se6\USERDA~1\Temp\013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432" y="2523436"/>
            <a:ext cx="4320480" cy="2620064"/>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599115" y="341243"/>
            <a:ext cx="1620957" cy="662554"/>
          </a:xfrm>
          <a:prstGeom prst="rect">
            <a:avLst/>
          </a:prstGeom>
          <a:noFill/>
        </p:spPr>
        <p:txBody>
          <a:bodyPr wrap="none" lIns="91440" tIns="45720" rIns="91440" bIns="45720">
            <a:spAutoFit/>
          </a:bodyPr>
          <a:lstStyle/>
          <a:p>
            <a:pPr>
              <a:lnSpc>
                <a:spcPct val="150000"/>
              </a:lnSpc>
              <a:buClr>
                <a:schemeClr val="folHlink"/>
              </a:buClr>
              <a:buSzPct val="90000"/>
            </a:pPr>
            <a:r>
              <a:rPr lang="zh-CN" altLang="en-US" sz="2800" b="1" dirty="0">
                <a:solidFill>
                  <a:srgbClr val="FF6600"/>
                </a:solidFill>
                <a:latin typeface="微软雅黑" pitchFamily="34" charset="-122"/>
                <a:ea typeface="微软雅黑" pitchFamily="34" charset="-122"/>
              </a:rPr>
              <a:t>课后作业</a:t>
            </a:r>
          </a:p>
        </p:txBody>
      </p:sp>
    </p:spTree>
    <p:extLst>
      <p:ext uri="{BB962C8B-B14F-4D97-AF65-F5344CB8AC3E}">
        <p14:creationId xmlns:p14="http://schemas.microsoft.com/office/powerpoint/2010/main" val="3487425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383618"/>
            <a:ext cx="8064896" cy="2169825"/>
          </a:xfrm>
          <a:prstGeom prst="rect">
            <a:avLst/>
          </a:prstGeom>
        </p:spPr>
        <p:txBody>
          <a:bodyPr wrap="square">
            <a:spAutoFit/>
          </a:bodyPr>
          <a:lstStyle/>
          <a:p>
            <a:pPr algn="just">
              <a:lnSpc>
                <a:spcPct val="150000"/>
              </a:lnSpc>
            </a:pPr>
            <a:r>
              <a:rPr lang="zh-CN" altLang="en-US" dirty="0">
                <a:solidFill>
                  <a:schemeClr val="tx1">
                    <a:lumMod val="65000"/>
                    <a:lumOff val="35000"/>
                  </a:schemeClr>
                </a:solidFill>
                <a:latin typeface="微软雅黑" pitchFamily="34" charset="-122"/>
                <a:ea typeface="微软雅黑" pitchFamily="34" charset="-122"/>
              </a:rPr>
              <a:t>      电子表格软件是用来解决日常生活、学习、工作中的各种计算问题。</a:t>
            </a:r>
            <a:r>
              <a:rPr lang="en-US" altLang="zh-CN" dirty="0">
                <a:solidFill>
                  <a:schemeClr val="tx1">
                    <a:lumMod val="65000"/>
                    <a:lumOff val="35000"/>
                  </a:schemeClr>
                </a:solidFill>
                <a:latin typeface="微软雅黑" pitchFamily="34" charset="-122"/>
                <a:ea typeface="微软雅黑" pitchFamily="34" charset="-122"/>
              </a:rPr>
              <a:t>Microsoft Excel</a:t>
            </a:r>
            <a:r>
              <a:rPr lang="zh-CN" altLang="en-US" dirty="0">
                <a:solidFill>
                  <a:schemeClr val="tx1">
                    <a:lumMod val="65000"/>
                    <a:lumOff val="35000"/>
                  </a:schemeClr>
                </a:solidFill>
                <a:latin typeface="微软雅黑" pitchFamily="34" charset="-122"/>
                <a:ea typeface="微软雅黑" pitchFamily="34" charset="-122"/>
              </a:rPr>
              <a:t>电子表格是微软办公套装软件</a:t>
            </a:r>
            <a:r>
              <a:rPr lang="en-US" altLang="zh-CN" dirty="0">
                <a:solidFill>
                  <a:schemeClr val="tx1">
                    <a:lumMod val="65000"/>
                    <a:lumOff val="35000"/>
                  </a:schemeClr>
                </a:solidFill>
                <a:latin typeface="微软雅黑" pitchFamily="34" charset="-122"/>
                <a:ea typeface="微软雅黑" pitchFamily="34" charset="-122"/>
              </a:rPr>
              <a:t>Office</a:t>
            </a:r>
            <a:r>
              <a:rPr lang="zh-CN" altLang="en-US" dirty="0">
                <a:solidFill>
                  <a:schemeClr val="tx1">
                    <a:lumMod val="65000"/>
                    <a:lumOff val="35000"/>
                  </a:schemeClr>
                </a:solidFill>
                <a:latin typeface="微软雅黑" pitchFamily="34" charset="-122"/>
                <a:ea typeface="微软雅黑" pitchFamily="34" charset="-122"/>
              </a:rPr>
              <a:t>的一个重要的组成部分。</a:t>
            </a:r>
            <a:endParaRPr lang="en-US" altLang="zh-CN" dirty="0">
              <a:solidFill>
                <a:schemeClr val="tx1">
                  <a:lumMod val="65000"/>
                  <a:lumOff val="35000"/>
                </a:schemeClr>
              </a:solidFill>
              <a:latin typeface="微软雅黑" pitchFamily="34" charset="-122"/>
              <a:ea typeface="微软雅黑" pitchFamily="34" charset="-122"/>
            </a:endParaRPr>
          </a:p>
          <a:p>
            <a:pPr algn="just">
              <a:lnSpc>
                <a:spcPct val="150000"/>
              </a:lnSpc>
            </a:pPr>
            <a:r>
              <a:rPr lang="en-US" altLang="zh-CN" dirty="0">
                <a:solidFill>
                  <a:schemeClr val="tx1">
                    <a:lumMod val="65000"/>
                    <a:lumOff val="35000"/>
                  </a:schemeClr>
                </a:solidFill>
                <a:latin typeface="微软雅黑" pitchFamily="34" charset="-122"/>
                <a:ea typeface="微软雅黑" pitchFamily="34" charset="-122"/>
              </a:rPr>
              <a:t>      </a:t>
            </a:r>
            <a:r>
              <a:rPr lang="zh-CN" altLang="en-US" dirty="0">
                <a:solidFill>
                  <a:schemeClr val="tx1">
                    <a:lumMod val="65000"/>
                    <a:lumOff val="35000"/>
                  </a:schemeClr>
                </a:solidFill>
                <a:latin typeface="微软雅黑" pitchFamily="34" charset="-122"/>
                <a:ea typeface="微软雅黑" pitchFamily="34" charset="-122"/>
              </a:rPr>
              <a:t>它可以进行各种数据的处理、统计分析、图表分析和辅助决策操作，广泛地应用于生产管理、统计核算、金融等众多领域。本节以</a:t>
            </a:r>
            <a:r>
              <a:rPr lang="en-US" altLang="zh-CN" dirty="0">
                <a:solidFill>
                  <a:schemeClr val="tx1">
                    <a:lumMod val="65000"/>
                    <a:lumOff val="35000"/>
                  </a:schemeClr>
                </a:solidFill>
                <a:latin typeface="微软雅黑" pitchFamily="34" charset="-122"/>
                <a:ea typeface="微软雅黑" pitchFamily="34" charset="-122"/>
              </a:rPr>
              <a:t>Excel 2010</a:t>
            </a:r>
            <a:r>
              <a:rPr lang="zh-CN" altLang="en-US" dirty="0">
                <a:solidFill>
                  <a:schemeClr val="tx1">
                    <a:lumMod val="65000"/>
                    <a:lumOff val="35000"/>
                  </a:schemeClr>
                </a:solidFill>
                <a:latin typeface="微软雅黑" pitchFamily="34" charset="-122"/>
                <a:ea typeface="微软雅黑" pitchFamily="34" charset="-122"/>
              </a:rPr>
              <a:t>为例，简单讲解</a:t>
            </a:r>
            <a:r>
              <a:rPr lang="en-US" altLang="zh-CN" dirty="0">
                <a:solidFill>
                  <a:schemeClr val="tx1">
                    <a:lumMod val="65000"/>
                    <a:lumOff val="35000"/>
                  </a:schemeClr>
                </a:solidFill>
                <a:latin typeface="微软雅黑" pitchFamily="34" charset="-122"/>
                <a:ea typeface="微软雅黑" pitchFamily="34" charset="-122"/>
              </a:rPr>
              <a:t>Excel</a:t>
            </a:r>
            <a:r>
              <a:rPr lang="zh-CN" altLang="en-US" dirty="0">
                <a:solidFill>
                  <a:schemeClr val="tx1">
                    <a:lumMod val="65000"/>
                    <a:lumOff val="35000"/>
                  </a:schemeClr>
                </a:solidFill>
                <a:latin typeface="微软雅黑" pitchFamily="34" charset="-122"/>
                <a:ea typeface="微软雅黑" pitchFamily="34" charset="-122"/>
              </a:rPr>
              <a:t>的一些基本知识和操作。</a:t>
            </a:r>
          </a:p>
        </p:txBody>
      </p:sp>
      <p:pic>
        <p:nvPicPr>
          <p:cNvPr id="4098" name="Picture 2" descr="C:\Users\Administrator\Desktop\Office 2010系列全新图标\17420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570058"/>
            <a:ext cx="1598514" cy="130594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ministrator\Desktop\Office 2010系列全新图标\174202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418638"/>
            <a:ext cx="1728192" cy="1458162"/>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Tree>
    <p:extLst>
      <p:ext uri="{BB962C8B-B14F-4D97-AF65-F5344CB8AC3E}">
        <p14:creationId xmlns:p14="http://schemas.microsoft.com/office/powerpoint/2010/main" val="2105455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4.2.1 Excel</a:t>
            </a:r>
            <a:r>
              <a:rPr lang="zh-CN" altLang="en-US" sz="2000" dirty="0">
                <a:solidFill>
                  <a:schemeClr val="tx1">
                    <a:lumMod val="85000"/>
                    <a:lumOff val="15000"/>
                  </a:schemeClr>
                </a:solidFill>
                <a:latin typeface="微软雅黑" pitchFamily="34" charset="-122"/>
                <a:ea typeface="微软雅黑" pitchFamily="34" charset="-122"/>
              </a:rPr>
              <a:t>的基本操作</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756092"/>
            <a:ext cx="8064896" cy="923330"/>
          </a:xfrm>
          <a:prstGeom prst="rect">
            <a:avLst/>
          </a:prstGeom>
        </p:spPr>
        <p:txBody>
          <a:bodyPr wrap="square">
            <a:spAutoFit/>
          </a:bodyPr>
          <a:lstStyle/>
          <a:p>
            <a:pPr>
              <a:lnSpc>
                <a:spcPct val="150000"/>
              </a:lnSpc>
            </a:pPr>
            <a:r>
              <a:rPr lang="en-US" altLang="zh-CN" dirty="0">
                <a:solidFill>
                  <a:srgbClr val="000000"/>
                </a:solidFill>
                <a:latin typeface="幼圆" panose="02010509060101010101" pitchFamily="49" charset="-122"/>
                <a:ea typeface="幼圆" panose="02010509060101010101" pitchFamily="49" charset="-122"/>
              </a:rPr>
              <a:t>    </a:t>
            </a:r>
            <a:r>
              <a:rPr lang="en-US" altLang="zh-CN" dirty="0">
                <a:solidFill>
                  <a:schemeClr val="tx1">
                    <a:lumMod val="75000"/>
                    <a:lumOff val="25000"/>
                  </a:schemeClr>
                </a:solidFill>
                <a:latin typeface="幼圆" panose="02010509060101010101" pitchFamily="49" charset="-122"/>
                <a:ea typeface="幼圆" panose="02010509060101010101" pitchFamily="49" charset="-122"/>
              </a:rPr>
              <a:t>Excel 2010</a:t>
            </a:r>
            <a:r>
              <a:rPr lang="zh-CN" altLang="en-US" dirty="0">
                <a:solidFill>
                  <a:schemeClr val="tx1">
                    <a:lumMod val="75000"/>
                    <a:lumOff val="25000"/>
                  </a:schemeClr>
                </a:solidFill>
                <a:latin typeface="幼圆" panose="02010509060101010101" pitchFamily="49" charset="-122"/>
                <a:ea typeface="幼圆" panose="02010509060101010101" pitchFamily="49" charset="-122"/>
              </a:rPr>
              <a:t>与</a:t>
            </a:r>
            <a:r>
              <a:rPr lang="en-US" altLang="zh-CN" dirty="0">
                <a:solidFill>
                  <a:schemeClr val="tx1">
                    <a:lumMod val="75000"/>
                    <a:lumOff val="25000"/>
                  </a:schemeClr>
                </a:solidFill>
                <a:latin typeface="幼圆" panose="02010509060101010101" pitchFamily="49" charset="-122"/>
                <a:ea typeface="幼圆" panose="02010509060101010101" pitchFamily="49" charset="-122"/>
              </a:rPr>
              <a:t>Word 2010</a:t>
            </a:r>
            <a:r>
              <a:rPr lang="zh-CN" altLang="en-US" dirty="0">
                <a:solidFill>
                  <a:schemeClr val="tx1">
                    <a:lumMod val="75000"/>
                    <a:lumOff val="25000"/>
                  </a:schemeClr>
                </a:solidFill>
                <a:latin typeface="幼圆" panose="02010509060101010101" pitchFamily="49" charset="-122"/>
                <a:ea typeface="幼圆" panose="02010509060101010101" pitchFamily="49" charset="-122"/>
              </a:rPr>
              <a:t>的界面有相似之处，但也有不同之处。启动</a:t>
            </a:r>
            <a:r>
              <a:rPr lang="en-US" altLang="zh-CN" dirty="0">
                <a:solidFill>
                  <a:schemeClr val="tx1">
                    <a:lumMod val="75000"/>
                    <a:lumOff val="25000"/>
                  </a:schemeClr>
                </a:solidFill>
                <a:latin typeface="幼圆" panose="02010509060101010101" pitchFamily="49" charset="-122"/>
                <a:ea typeface="幼圆" panose="02010509060101010101" pitchFamily="49" charset="-122"/>
              </a:rPr>
              <a:t>Excel 2010</a:t>
            </a:r>
            <a:r>
              <a:rPr lang="zh-CN" altLang="en-US" dirty="0">
                <a:solidFill>
                  <a:schemeClr val="tx1">
                    <a:lumMod val="75000"/>
                    <a:lumOff val="25000"/>
                  </a:schemeClr>
                </a:solidFill>
                <a:latin typeface="幼圆" panose="02010509060101010101" pitchFamily="49" charset="-122"/>
                <a:ea typeface="幼圆" panose="02010509060101010101" pitchFamily="49" charset="-122"/>
              </a:rPr>
              <a:t>方法同启动</a:t>
            </a:r>
            <a:r>
              <a:rPr lang="en-US" altLang="zh-CN" dirty="0">
                <a:solidFill>
                  <a:schemeClr val="tx1">
                    <a:lumMod val="75000"/>
                    <a:lumOff val="25000"/>
                  </a:schemeClr>
                </a:solidFill>
                <a:latin typeface="幼圆" panose="02010509060101010101" pitchFamily="49" charset="-122"/>
                <a:ea typeface="幼圆" panose="02010509060101010101" pitchFamily="49" charset="-122"/>
              </a:rPr>
              <a:t>Word 2010</a:t>
            </a:r>
            <a:r>
              <a:rPr lang="zh-CN" altLang="en-US" dirty="0">
                <a:solidFill>
                  <a:schemeClr val="tx1">
                    <a:lumMod val="75000"/>
                    <a:lumOff val="25000"/>
                  </a:schemeClr>
                </a:solidFill>
                <a:latin typeface="幼圆" panose="02010509060101010101" pitchFamily="49" charset="-122"/>
                <a:ea typeface="幼圆" panose="02010509060101010101" pitchFamily="49" charset="-122"/>
              </a:rPr>
              <a:t>一样。</a:t>
            </a:r>
          </a:p>
        </p:txBody>
      </p:sp>
      <p:pic>
        <p:nvPicPr>
          <p:cNvPr id="5122" name="Picture 2" descr="2-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774342"/>
            <a:ext cx="5795288" cy="215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Tree>
    <p:extLst>
      <p:ext uri="{BB962C8B-B14F-4D97-AF65-F5344CB8AC3E}">
        <p14:creationId xmlns:p14="http://schemas.microsoft.com/office/powerpoint/2010/main" val="1429726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4.2.1 Excel</a:t>
            </a:r>
            <a:r>
              <a:rPr lang="zh-CN" altLang="en-US" sz="2000" dirty="0">
                <a:solidFill>
                  <a:schemeClr val="tx1">
                    <a:lumMod val="85000"/>
                    <a:lumOff val="15000"/>
                  </a:schemeClr>
                </a:solidFill>
                <a:latin typeface="微软雅黑" pitchFamily="34" charset="-122"/>
                <a:ea typeface="微软雅黑" pitchFamily="34" charset="-122"/>
              </a:rPr>
              <a:t>的基本操作</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626061"/>
            <a:ext cx="8064896" cy="1800493"/>
          </a:xfrm>
          <a:prstGeom prst="rect">
            <a:avLst/>
          </a:prstGeom>
        </p:spPr>
        <p:txBody>
          <a:bodyPr wrap="square">
            <a:spAutoFit/>
          </a:bodyPr>
          <a:lstStyle/>
          <a:p>
            <a:pPr algn="just">
              <a:lnSpc>
                <a:spcPct val="150000"/>
              </a:lnSpc>
            </a:pPr>
            <a:r>
              <a:rPr lang="en-US" altLang="zh-CN" sz="2000" dirty="0">
                <a:solidFill>
                  <a:srgbClr val="00B0F0"/>
                </a:solidFill>
                <a:latin typeface="微软雅黑" panose="020B0503020204020204" pitchFamily="34" charset="-122"/>
                <a:ea typeface="微软雅黑" panose="020B0503020204020204" pitchFamily="34" charset="-122"/>
              </a:rPr>
              <a:t>1</a:t>
            </a:r>
            <a:r>
              <a:rPr lang="zh-CN" altLang="en-US" sz="2000" dirty="0">
                <a:solidFill>
                  <a:srgbClr val="00B0F0"/>
                </a:solidFill>
                <a:latin typeface="微软雅黑" panose="020B0503020204020204" pitchFamily="34" charset="-122"/>
                <a:ea typeface="微软雅黑" panose="020B0503020204020204" pitchFamily="34" charset="-122"/>
              </a:rPr>
              <a:t>、工作薄的基本操作</a:t>
            </a:r>
          </a:p>
          <a:p>
            <a:pPr algn="just">
              <a:lnSpc>
                <a:spcPct val="150000"/>
              </a:lnSpc>
            </a:pPr>
            <a:r>
              <a:rPr lang="zh-CN" altLang="en-US" dirty="0">
                <a:solidFill>
                  <a:srgbClr val="000000"/>
                </a:solidFill>
                <a:latin typeface="幼圆" panose="02010509060101010101" pitchFamily="49" charset="-122"/>
                <a:ea typeface="幼圆" panose="02010509060101010101" pitchFamily="49" charset="-122"/>
              </a:rPr>
              <a:t>    </a:t>
            </a:r>
            <a:r>
              <a:rPr lang="zh-CN" altLang="en-US" dirty="0">
                <a:solidFill>
                  <a:schemeClr val="tx1">
                    <a:lumMod val="75000"/>
                    <a:lumOff val="25000"/>
                  </a:schemeClr>
                </a:solidFill>
                <a:latin typeface="幼圆" panose="02010509060101010101" pitchFamily="49" charset="-122"/>
                <a:ea typeface="幼圆" panose="02010509060101010101" pitchFamily="49" charset="-122"/>
              </a:rPr>
              <a:t>工作簿是指</a:t>
            </a:r>
            <a:r>
              <a:rPr lang="en-US" altLang="zh-CN" dirty="0">
                <a:solidFill>
                  <a:schemeClr val="tx1">
                    <a:lumMod val="75000"/>
                    <a:lumOff val="25000"/>
                  </a:schemeClr>
                </a:solidFill>
                <a:latin typeface="幼圆" panose="02010509060101010101" pitchFamily="49" charset="-122"/>
                <a:ea typeface="幼圆" panose="02010509060101010101" pitchFamily="49" charset="-122"/>
              </a:rPr>
              <a:t>Excel</a:t>
            </a:r>
            <a:r>
              <a:rPr lang="zh-CN" altLang="en-US" dirty="0">
                <a:solidFill>
                  <a:schemeClr val="tx1">
                    <a:lumMod val="75000"/>
                    <a:lumOff val="25000"/>
                  </a:schemeClr>
                </a:solidFill>
                <a:latin typeface="幼圆" panose="02010509060101010101" pitchFamily="49" charset="-122"/>
                <a:ea typeface="幼圆" panose="02010509060101010101" pitchFamily="49" charset="-122"/>
              </a:rPr>
              <a:t>环境中用来储存并处理工作数据的文件，也就是说</a:t>
            </a:r>
            <a:r>
              <a:rPr lang="en-US" altLang="zh-CN" dirty="0">
                <a:solidFill>
                  <a:schemeClr val="tx1">
                    <a:lumMod val="75000"/>
                    <a:lumOff val="25000"/>
                  </a:schemeClr>
                </a:solidFill>
                <a:latin typeface="幼圆" panose="02010509060101010101" pitchFamily="49" charset="-122"/>
                <a:ea typeface="幼圆" panose="02010509060101010101" pitchFamily="49" charset="-122"/>
              </a:rPr>
              <a:t>Excel</a:t>
            </a:r>
            <a:r>
              <a:rPr lang="zh-CN" altLang="en-US" dirty="0">
                <a:solidFill>
                  <a:schemeClr val="tx1">
                    <a:lumMod val="75000"/>
                    <a:lumOff val="25000"/>
                  </a:schemeClr>
                </a:solidFill>
                <a:latin typeface="幼圆" panose="02010509060101010101" pitchFamily="49" charset="-122"/>
                <a:ea typeface="幼圆" panose="02010509060101010101" pitchFamily="49" charset="-122"/>
              </a:rPr>
              <a:t>文档就称为工作簿，其扩展名为“</a:t>
            </a:r>
            <a:r>
              <a:rPr lang="en-US" altLang="zh-CN" dirty="0">
                <a:solidFill>
                  <a:schemeClr val="tx1">
                    <a:lumMod val="75000"/>
                    <a:lumOff val="25000"/>
                  </a:schemeClr>
                </a:solidFill>
                <a:latin typeface="幼圆" panose="02010509060101010101" pitchFamily="49" charset="-122"/>
                <a:ea typeface="幼圆" panose="02010509060101010101" pitchFamily="49" charset="-122"/>
              </a:rPr>
              <a:t>.</a:t>
            </a:r>
            <a:r>
              <a:rPr lang="en-US" altLang="zh-CN" dirty="0" err="1">
                <a:solidFill>
                  <a:schemeClr val="tx1">
                    <a:lumMod val="75000"/>
                    <a:lumOff val="25000"/>
                  </a:schemeClr>
                </a:solidFill>
                <a:latin typeface="幼圆" panose="02010509060101010101" pitchFamily="49" charset="-122"/>
                <a:ea typeface="幼圆" panose="02010509060101010101" pitchFamily="49" charset="-122"/>
              </a:rPr>
              <a:t>xlsx</a:t>
            </a:r>
            <a:r>
              <a:rPr lang="en-US" altLang="zh-CN" dirty="0">
                <a:solidFill>
                  <a:schemeClr val="tx1">
                    <a:lumMod val="75000"/>
                    <a:lumOff val="25000"/>
                  </a:schemeClr>
                </a:solidFill>
                <a:latin typeface="幼圆" panose="02010509060101010101" pitchFamily="49" charset="-122"/>
                <a:ea typeface="幼圆" panose="02010509060101010101" pitchFamily="49" charset="-122"/>
              </a:rPr>
              <a:t>”</a:t>
            </a:r>
            <a:r>
              <a:rPr lang="zh-CN" altLang="en-US" dirty="0">
                <a:solidFill>
                  <a:schemeClr val="tx1">
                    <a:lumMod val="75000"/>
                    <a:lumOff val="25000"/>
                  </a:schemeClr>
                </a:solidFill>
                <a:latin typeface="幼圆" panose="02010509060101010101" pitchFamily="49" charset="-122"/>
                <a:ea typeface="幼圆" panose="02010509060101010101" pitchFamily="49" charset="-122"/>
              </a:rPr>
              <a:t>。每个工作簿文件可以拥有许多不同的工作表，最多可由</a:t>
            </a:r>
            <a:r>
              <a:rPr lang="en-US" altLang="zh-CN" dirty="0">
                <a:solidFill>
                  <a:schemeClr val="tx1">
                    <a:lumMod val="75000"/>
                    <a:lumOff val="25000"/>
                  </a:schemeClr>
                </a:solidFill>
                <a:latin typeface="幼圆" panose="02010509060101010101" pitchFamily="49" charset="-122"/>
                <a:ea typeface="幼圆" panose="02010509060101010101" pitchFamily="49" charset="-122"/>
              </a:rPr>
              <a:t>255</a:t>
            </a:r>
            <a:r>
              <a:rPr lang="zh-CN" altLang="en-US" dirty="0">
                <a:solidFill>
                  <a:schemeClr val="tx1">
                    <a:lumMod val="75000"/>
                    <a:lumOff val="25000"/>
                  </a:schemeClr>
                </a:solidFill>
                <a:latin typeface="幼圆" panose="02010509060101010101" pitchFamily="49" charset="-122"/>
                <a:ea typeface="幼圆" panose="02010509060101010101" pitchFamily="49" charset="-122"/>
              </a:rPr>
              <a:t>个工作表组成。</a:t>
            </a:r>
            <a:endParaRPr lang="en-US" altLang="zh-CN" dirty="0">
              <a:solidFill>
                <a:schemeClr val="tx1">
                  <a:lumMod val="75000"/>
                  <a:lumOff val="25000"/>
                </a:schemeClr>
              </a:solidFill>
              <a:latin typeface="幼圆" panose="02010509060101010101" pitchFamily="49" charset="-122"/>
              <a:ea typeface="幼圆" panose="02010509060101010101" pitchFamily="49" charset="-122"/>
            </a:endParaRPr>
          </a:p>
        </p:txBody>
      </p:sp>
      <p:pic>
        <p:nvPicPr>
          <p:cNvPr id="6146" name="Picture 2" descr="2-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203096"/>
            <a:ext cx="3678604" cy="167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755576" y="3647136"/>
            <a:ext cx="4176464" cy="784830"/>
          </a:xfrm>
          <a:prstGeom prst="rect">
            <a:avLst/>
          </a:prstGeom>
        </p:spPr>
        <p:txBody>
          <a:bodyPr wrap="square">
            <a:spAutoFit/>
          </a:bodyPr>
          <a:lstStyle/>
          <a:p>
            <a:pPr>
              <a:lnSpc>
                <a:spcPct val="125000"/>
              </a:lnSpc>
            </a:pPr>
            <a:r>
              <a:rPr lang="zh-CN" altLang="en-US" dirty="0">
                <a:solidFill>
                  <a:schemeClr val="tx1">
                    <a:lumMod val="75000"/>
                    <a:lumOff val="25000"/>
                  </a:schemeClr>
                </a:solidFill>
                <a:latin typeface="幼圆" panose="02010509060101010101" pitchFamily="49" charset="-122"/>
                <a:ea typeface="幼圆" panose="02010509060101010101" pitchFamily="49" charset="-122"/>
              </a:rPr>
              <a:t>（</a:t>
            </a:r>
            <a:r>
              <a:rPr lang="en-US" altLang="zh-CN" dirty="0">
                <a:solidFill>
                  <a:schemeClr val="tx1">
                    <a:lumMod val="75000"/>
                    <a:lumOff val="25000"/>
                  </a:schemeClr>
                </a:solidFill>
                <a:latin typeface="幼圆" panose="02010509060101010101" pitchFamily="49" charset="-122"/>
                <a:ea typeface="幼圆" panose="02010509060101010101" pitchFamily="49" charset="-122"/>
              </a:rPr>
              <a:t>1</a:t>
            </a:r>
            <a:r>
              <a:rPr lang="zh-CN" altLang="en-US" dirty="0">
                <a:solidFill>
                  <a:schemeClr val="tx1">
                    <a:lumMod val="75000"/>
                    <a:lumOff val="25000"/>
                  </a:schemeClr>
                </a:solidFill>
                <a:latin typeface="幼圆" panose="02010509060101010101" pitchFamily="49" charset="-122"/>
                <a:ea typeface="幼圆" panose="02010509060101010101" pitchFamily="49" charset="-122"/>
              </a:rPr>
              <a:t>）创建工作簿、（</a:t>
            </a:r>
            <a:r>
              <a:rPr lang="en-US" altLang="zh-CN" dirty="0">
                <a:solidFill>
                  <a:schemeClr val="tx1">
                    <a:lumMod val="75000"/>
                    <a:lumOff val="25000"/>
                  </a:schemeClr>
                </a:solidFill>
                <a:latin typeface="幼圆" panose="02010509060101010101" pitchFamily="49" charset="-122"/>
                <a:ea typeface="幼圆" panose="02010509060101010101" pitchFamily="49" charset="-122"/>
              </a:rPr>
              <a:t>2</a:t>
            </a:r>
            <a:r>
              <a:rPr lang="zh-CN" altLang="en-US" dirty="0">
                <a:solidFill>
                  <a:schemeClr val="tx1">
                    <a:lumMod val="75000"/>
                    <a:lumOff val="25000"/>
                  </a:schemeClr>
                </a:solidFill>
                <a:latin typeface="幼圆" panose="02010509060101010101" pitchFamily="49" charset="-122"/>
                <a:ea typeface="幼圆" panose="02010509060101010101" pitchFamily="49" charset="-122"/>
              </a:rPr>
              <a:t>）打开工作薄、（</a:t>
            </a:r>
            <a:r>
              <a:rPr lang="en-US" altLang="zh-CN" dirty="0">
                <a:solidFill>
                  <a:schemeClr val="tx1">
                    <a:lumMod val="75000"/>
                    <a:lumOff val="25000"/>
                  </a:schemeClr>
                </a:solidFill>
                <a:latin typeface="幼圆" panose="02010509060101010101" pitchFamily="49" charset="-122"/>
                <a:ea typeface="幼圆" panose="02010509060101010101" pitchFamily="49" charset="-122"/>
              </a:rPr>
              <a:t>3</a:t>
            </a:r>
            <a:r>
              <a:rPr lang="zh-CN" altLang="en-US" dirty="0">
                <a:solidFill>
                  <a:schemeClr val="tx1">
                    <a:lumMod val="75000"/>
                    <a:lumOff val="25000"/>
                  </a:schemeClr>
                </a:solidFill>
                <a:latin typeface="幼圆" panose="02010509060101010101" pitchFamily="49" charset="-122"/>
                <a:ea typeface="幼圆" panose="02010509060101010101" pitchFamily="49" charset="-122"/>
              </a:rPr>
              <a:t>）保存工作薄、（</a:t>
            </a:r>
            <a:r>
              <a:rPr lang="en-US" altLang="zh-CN" dirty="0">
                <a:solidFill>
                  <a:schemeClr val="tx1">
                    <a:lumMod val="75000"/>
                    <a:lumOff val="25000"/>
                  </a:schemeClr>
                </a:solidFill>
                <a:latin typeface="幼圆" panose="02010509060101010101" pitchFamily="49" charset="-122"/>
                <a:ea typeface="幼圆" panose="02010509060101010101" pitchFamily="49" charset="-122"/>
              </a:rPr>
              <a:t>4</a:t>
            </a:r>
            <a:r>
              <a:rPr lang="zh-CN" altLang="en-US" dirty="0">
                <a:solidFill>
                  <a:schemeClr val="tx1">
                    <a:lumMod val="75000"/>
                    <a:lumOff val="25000"/>
                  </a:schemeClr>
                </a:solidFill>
                <a:latin typeface="幼圆" panose="02010509060101010101" pitchFamily="49" charset="-122"/>
                <a:ea typeface="幼圆" panose="02010509060101010101" pitchFamily="49" charset="-122"/>
              </a:rPr>
              <a:t>）关闭工作薄</a:t>
            </a:r>
          </a:p>
        </p:txBody>
      </p:sp>
      <p:sp>
        <p:nvSpPr>
          <p:cNvPr id="8" name="矩形 7"/>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Tree>
    <p:extLst>
      <p:ext uri="{BB962C8B-B14F-4D97-AF65-F5344CB8AC3E}">
        <p14:creationId xmlns:p14="http://schemas.microsoft.com/office/powerpoint/2010/main" val="3188179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4.2.1 Excel</a:t>
            </a:r>
            <a:r>
              <a:rPr lang="zh-CN" altLang="en-US" sz="2000" dirty="0">
                <a:solidFill>
                  <a:schemeClr val="tx1">
                    <a:lumMod val="85000"/>
                    <a:lumOff val="15000"/>
                  </a:schemeClr>
                </a:solidFill>
                <a:latin typeface="微软雅黑" pitchFamily="34" charset="-122"/>
                <a:ea typeface="微软雅黑" pitchFamily="34" charset="-122"/>
              </a:rPr>
              <a:t>的基本操作</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635353"/>
            <a:ext cx="7848872" cy="1800493"/>
          </a:xfrm>
          <a:prstGeom prst="rect">
            <a:avLst/>
          </a:prstGeom>
        </p:spPr>
        <p:txBody>
          <a:bodyPr wrap="square">
            <a:spAutoFit/>
          </a:bodyPr>
          <a:lstStyle/>
          <a:p>
            <a:pPr>
              <a:lnSpc>
                <a:spcPct val="150000"/>
              </a:lnSpc>
            </a:pPr>
            <a:r>
              <a:rPr lang="en-US" altLang="zh-CN" dirty="0">
                <a:solidFill>
                  <a:srgbClr val="00B0F0"/>
                </a:solidFill>
                <a:latin typeface="微软雅黑" pitchFamily="34" charset="-122"/>
                <a:ea typeface="微软雅黑" pitchFamily="34" charset="-122"/>
              </a:rPr>
              <a:t>2</a:t>
            </a:r>
            <a:r>
              <a:rPr lang="zh-CN" altLang="en-US" dirty="0">
                <a:solidFill>
                  <a:srgbClr val="00B0F0"/>
                </a:solidFill>
                <a:latin typeface="微软雅黑" pitchFamily="34" charset="-122"/>
                <a:ea typeface="微软雅黑" pitchFamily="34" charset="-122"/>
              </a:rPr>
              <a:t>、工作表的基本操作</a:t>
            </a:r>
            <a:endParaRPr lang="en-US" altLang="zh-CN" dirty="0">
              <a:solidFill>
                <a:srgbClr val="00B0F0"/>
              </a:solidFill>
              <a:latin typeface="微软雅黑" pitchFamily="34" charset="-122"/>
              <a:ea typeface="微软雅黑" pitchFamily="34" charset="-122"/>
            </a:endParaRPr>
          </a:p>
          <a:p>
            <a:pPr algn="just">
              <a:lnSpc>
                <a:spcPct val="150000"/>
              </a:lnSpc>
            </a:pPr>
            <a:r>
              <a:rPr lang="en-US" altLang="zh-CN" dirty="0">
                <a:solidFill>
                  <a:srgbClr val="00B0F0"/>
                </a:solidFill>
                <a:latin typeface="微软雅黑" pitchFamily="34" charset="-122"/>
                <a:ea typeface="微软雅黑" pitchFamily="34" charset="-122"/>
              </a:rPr>
              <a:t>      </a:t>
            </a:r>
            <a:r>
              <a:rPr lang="zh-CN" altLang="en-US" dirty="0">
                <a:solidFill>
                  <a:srgbClr val="00B0F0"/>
                </a:solidFill>
                <a:latin typeface="微软雅黑" pitchFamily="34" charset="-122"/>
                <a:ea typeface="微软雅黑" pitchFamily="34" charset="-122"/>
              </a:rPr>
              <a:t>工作表</a:t>
            </a:r>
            <a:r>
              <a:rPr lang="zh-CN" altLang="en-US" dirty="0">
                <a:solidFill>
                  <a:schemeClr val="tx1">
                    <a:lumMod val="75000"/>
                    <a:lumOff val="25000"/>
                  </a:schemeClr>
                </a:solidFill>
                <a:latin typeface="幼圆" panose="02010509060101010101" pitchFamily="49" charset="-122"/>
                <a:ea typeface="幼圆" panose="02010509060101010101" pitchFamily="49" charset="-122"/>
              </a:rPr>
              <a:t>是构成工作薄的主要元素，它主要用于处理和存储各类数据。在</a:t>
            </a:r>
            <a:r>
              <a:rPr lang="en-US" altLang="zh-CN" dirty="0">
                <a:solidFill>
                  <a:schemeClr val="tx1">
                    <a:lumMod val="75000"/>
                    <a:lumOff val="25000"/>
                  </a:schemeClr>
                </a:solidFill>
                <a:latin typeface="幼圆" panose="02010509060101010101" pitchFamily="49" charset="-122"/>
                <a:ea typeface="幼圆" panose="02010509060101010101" pitchFamily="49" charset="-122"/>
              </a:rPr>
              <a:t>Excel 2010</a:t>
            </a:r>
            <a:r>
              <a:rPr lang="zh-CN" altLang="en-US" dirty="0">
                <a:solidFill>
                  <a:schemeClr val="tx1">
                    <a:lumMod val="75000"/>
                    <a:lumOff val="25000"/>
                  </a:schemeClr>
                </a:solidFill>
                <a:latin typeface="幼圆" panose="02010509060101010101" pitchFamily="49" charset="-122"/>
                <a:ea typeface="幼圆" panose="02010509060101010101" pitchFamily="49" charset="-122"/>
              </a:rPr>
              <a:t>中，工作表由</a:t>
            </a:r>
            <a:r>
              <a:rPr lang="en-US" altLang="zh-CN" dirty="0">
                <a:solidFill>
                  <a:schemeClr val="tx1">
                    <a:lumMod val="75000"/>
                    <a:lumOff val="25000"/>
                  </a:schemeClr>
                </a:solidFill>
                <a:latin typeface="幼圆" panose="02010509060101010101" pitchFamily="49" charset="-122"/>
                <a:ea typeface="幼圆" panose="02010509060101010101" pitchFamily="49" charset="-122"/>
              </a:rPr>
              <a:t>1,048,576</a:t>
            </a:r>
            <a:r>
              <a:rPr lang="zh-CN" altLang="en-US" dirty="0">
                <a:solidFill>
                  <a:schemeClr val="tx1">
                    <a:lumMod val="75000"/>
                    <a:lumOff val="25000"/>
                  </a:schemeClr>
                </a:solidFill>
                <a:latin typeface="幼圆" panose="02010509060101010101" pitchFamily="49" charset="-122"/>
                <a:ea typeface="幼圆" panose="02010509060101010101" pitchFamily="49" charset="-122"/>
              </a:rPr>
              <a:t>行、</a:t>
            </a:r>
            <a:r>
              <a:rPr lang="en-US" altLang="zh-CN" dirty="0">
                <a:solidFill>
                  <a:schemeClr val="tx1">
                    <a:lumMod val="75000"/>
                    <a:lumOff val="25000"/>
                  </a:schemeClr>
                </a:solidFill>
                <a:latin typeface="幼圆" panose="02010509060101010101" pitchFamily="49" charset="-122"/>
                <a:ea typeface="幼圆" panose="02010509060101010101" pitchFamily="49" charset="-122"/>
              </a:rPr>
              <a:t>16,384</a:t>
            </a:r>
            <a:r>
              <a:rPr lang="zh-CN" altLang="en-US" dirty="0">
                <a:solidFill>
                  <a:schemeClr val="tx1">
                    <a:lumMod val="75000"/>
                    <a:lumOff val="25000"/>
                  </a:schemeClr>
                </a:solidFill>
                <a:latin typeface="幼圆" panose="02010509060101010101" pitchFamily="49" charset="-122"/>
                <a:ea typeface="幼圆" panose="02010509060101010101" pitchFamily="49" charset="-122"/>
              </a:rPr>
              <a:t>列组成，默认的情况下一个工作薄中有</a:t>
            </a:r>
            <a:r>
              <a:rPr lang="en-US" altLang="zh-CN" dirty="0">
                <a:solidFill>
                  <a:schemeClr val="tx1">
                    <a:lumMod val="75000"/>
                    <a:lumOff val="25000"/>
                  </a:schemeClr>
                </a:solidFill>
                <a:latin typeface="幼圆" panose="02010509060101010101" pitchFamily="49" charset="-122"/>
                <a:ea typeface="幼圆" panose="02010509060101010101" pitchFamily="49" charset="-122"/>
              </a:rPr>
              <a:t>3</a:t>
            </a:r>
            <a:r>
              <a:rPr lang="zh-CN" altLang="en-US" dirty="0">
                <a:solidFill>
                  <a:schemeClr val="tx1">
                    <a:lumMod val="75000"/>
                    <a:lumOff val="25000"/>
                  </a:schemeClr>
                </a:solidFill>
                <a:latin typeface="幼圆" panose="02010509060101010101" pitchFamily="49" charset="-122"/>
                <a:ea typeface="幼圆" panose="02010509060101010101" pitchFamily="49" charset="-122"/>
              </a:rPr>
              <a:t>张工作表。</a:t>
            </a:r>
            <a:endParaRPr lang="en-US" altLang="zh-CN"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0" name="矩形 9"/>
          <p:cNvSpPr/>
          <p:nvPr/>
        </p:nvSpPr>
        <p:spPr>
          <a:xfrm>
            <a:off x="4644008" y="3579862"/>
            <a:ext cx="2311465" cy="1200329"/>
          </a:xfrm>
          <a:prstGeom prst="rect">
            <a:avLst/>
          </a:prstGeom>
        </p:spPr>
        <p:txBody>
          <a:bodyPr wrap="square">
            <a:spAutoFit/>
          </a:bodyPr>
          <a:lstStyle/>
          <a:p>
            <a:pPr marL="285750" indent="-285750">
              <a:lnSpc>
                <a:spcPct val="150000"/>
              </a:lnSpc>
              <a:buFont typeface="Wingdings" pitchFamily="2" charset="2"/>
              <a:buChar char="l"/>
            </a:pPr>
            <a:r>
              <a:rPr lang="zh-CN" altLang="en-US" sz="1600" dirty="0">
                <a:solidFill>
                  <a:schemeClr val="tx1">
                    <a:lumMod val="65000"/>
                    <a:lumOff val="35000"/>
                  </a:schemeClr>
                </a:solidFill>
                <a:latin typeface="微软雅黑" pitchFamily="34" charset="-122"/>
                <a:ea typeface="微软雅黑" pitchFamily="34" charset="-122"/>
              </a:rPr>
              <a:t>删除工作表</a:t>
            </a:r>
            <a:endParaRPr lang="en-US" altLang="zh-CN" sz="1600" dirty="0">
              <a:solidFill>
                <a:schemeClr val="tx1">
                  <a:lumMod val="65000"/>
                  <a:lumOff val="35000"/>
                </a:schemeClr>
              </a:solidFill>
              <a:latin typeface="微软雅黑" pitchFamily="34" charset="-122"/>
              <a:ea typeface="微软雅黑" pitchFamily="34" charset="-122"/>
            </a:endParaRPr>
          </a:p>
          <a:p>
            <a:pPr marL="285750" indent="-285750">
              <a:lnSpc>
                <a:spcPct val="150000"/>
              </a:lnSpc>
              <a:buFont typeface="Wingdings" pitchFamily="2" charset="2"/>
              <a:buChar char="l"/>
            </a:pPr>
            <a:r>
              <a:rPr lang="zh-CN" altLang="en-US" sz="1600" dirty="0">
                <a:solidFill>
                  <a:schemeClr val="tx1">
                    <a:lumMod val="65000"/>
                    <a:lumOff val="35000"/>
                  </a:schemeClr>
                </a:solidFill>
                <a:latin typeface="微软雅黑" pitchFamily="34" charset="-122"/>
                <a:ea typeface="微软雅黑" pitchFamily="34" charset="-122"/>
              </a:rPr>
              <a:t>隐藏工作表</a:t>
            </a:r>
            <a:endParaRPr lang="en-US" altLang="zh-CN" sz="1600" dirty="0">
              <a:solidFill>
                <a:schemeClr val="tx1">
                  <a:lumMod val="65000"/>
                  <a:lumOff val="35000"/>
                </a:schemeClr>
              </a:solidFill>
              <a:latin typeface="微软雅黑" pitchFamily="34" charset="-122"/>
              <a:ea typeface="微软雅黑" pitchFamily="34" charset="-122"/>
            </a:endParaRPr>
          </a:p>
          <a:p>
            <a:pPr marL="285750" indent="-285750">
              <a:lnSpc>
                <a:spcPct val="150000"/>
              </a:lnSpc>
              <a:buFont typeface="Wingdings" pitchFamily="2" charset="2"/>
              <a:buChar char="l"/>
            </a:pPr>
            <a:r>
              <a:rPr lang="zh-CN" altLang="en-US" sz="1600" dirty="0">
                <a:solidFill>
                  <a:schemeClr val="tx1">
                    <a:lumMod val="65000"/>
                    <a:lumOff val="35000"/>
                  </a:schemeClr>
                </a:solidFill>
                <a:latin typeface="微软雅黑" pitchFamily="34" charset="-122"/>
                <a:ea typeface="微软雅黑" pitchFamily="34" charset="-122"/>
              </a:rPr>
              <a:t>取消隐藏工作表</a:t>
            </a:r>
          </a:p>
        </p:txBody>
      </p:sp>
      <p:pic>
        <p:nvPicPr>
          <p:cNvPr id="7170" name="Picture 2" descr="2-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852" y="3192683"/>
            <a:ext cx="5368186" cy="38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811068" y="3580506"/>
            <a:ext cx="2443943" cy="1200329"/>
          </a:xfrm>
          <a:prstGeom prst="rect">
            <a:avLst/>
          </a:prstGeom>
        </p:spPr>
        <p:txBody>
          <a:bodyPr wrap="square">
            <a:spAutoFit/>
          </a:bodyPr>
          <a:lstStyle/>
          <a:p>
            <a:pPr marL="285750" indent="-285750">
              <a:lnSpc>
                <a:spcPct val="150000"/>
              </a:lnSpc>
              <a:buFont typeface="Wingdings" pitchFamily="2" charset="2"/>
              <a:buChar char="l"/>
            </a:pPr>
            <a:r>
              <a:rPr lang="zh-CN" altLang="en-US" sz="1600" dirty="0">
                <a:solidFill>
                  <a:schemeClr val="tx1">
                    <a:lumMod val="65000"/>
                    <a:lumOff val="35000"/>
                  </a:schemeClr>
                </a:solidFill>
                <a:latin typeface="微软雅黑" pitchFamily="34" charset="-122"/>
                <a:ea typeface="微软雅黑" pitchFamily="34" charset="-122"/>
              </a:rPr>
              <a:t>插入工作表</a:t>
            </a:r>
            <a:endParaRPr lang="en-US" altLang="zh-CN" sz="1600" dirty="0">
              <a:solidFill>
                <a:schemeClr val="tx1">
                  <a:lumMod val="65000"/>
                  <a:lumOff val="35000"/>
                </a:schemeClr>
              </a:solidFill>
              <a:latin typeface="微软雅黑" pitchFamily="34" charset="-122"/>
              <a:ea typeface="微软雅黑" pitchFamily="34" charset="-122"/>
            </a:endParaRPr>
          </a:p>
          <a:p>
            <a:pPr marL="285750" indent="-285750">
              <a:lnSpc>
                <a:spcPct val="150000"/>
              </a:lnSpc>
              <a:buFont typeface="Wingdings" pitchFamily="2" charset="2"/>
              <a:buChar char="l"/>
            </a:pPr>
            <a:r>
              <a:rPr lang="zh-CN" altLang="en-US" sz="1600" dirty="0">
                <a:solidFill>
                  <a:schemeClr val="tx1">
                    <a:lumMod val="65000"/>
                    <a:lumOff val="35000"/>
                  </a:schemeClr>
                </a:solidFill>
                <a:latin typeface="微软雅黑" pitchFamily="34" charset="-122"/>
                <a:ea typeface="微软雅黑" pitchFamily="34" charset="-122"/>
              </a:rPr>
              <a:t>重命名工作表</a:t>
            </a:r>
            <a:endParaRPr lang="en-US" altLang="zh-CN" sz="1600" dirty="0">
              <a:solidFill>
                <a:schemeClr val="tx1">
                  <a:lumMod val="65000"/>
                  <a:lumOff val="35000"/>
                </a:schemeClr>
              </a:solidFill>
              <a:latin typeface="微软雅黑" pitchFamily="34" charset="-122"/>
              <a:ea typeface="微软雅黑" pitchFamily="34" charset="-122"/>
            </a:endParaRPr>
          </a:p>
          <a:p>
            <a:pPr marL="285750" indent="-285750">
              <a:lnSpc>
                <a:spcPct val="150000"/>
              </a:lnSpc>
              <a:buFont typeface="Wingdings" pitchFamily="2" charset="2"/>
              <a:buChar char="l"/>
            </a:pPr>
            <a:r>
              <a:rPr lang="zh-CN" altLang="en-US" sz="1600" dirty="0">
                <a:solidFill>
                  <a:schemeClr val="tx1">
                    <a:lumMod val="65000"/>
                    <a:lumOff val="35000"/>
                  </a:schemeClr>
                </a:solidFill>
                <a:latin typeface="微软雅黑" pitchFamily="34" charset="-122"/>
                <a:ea typeface="微软雅黑" pitchFamily="34" charset="-122"/>
              </a:rPr>
              <a:t>移动或复制工作表</a:t>
            </a:r>
            <a:endParaRPr lang="en-US" altLang="zh-CN" sz="1600" dirty="0">
              <a:solidFill>
                <a:schemeClr val="tx1">
                  <a:lumMod val="65000"/>
                  <a:lumOff val="35000"/>
                </a:schemeClr>
              </a:solidFill>
              <a:latin typeface="微软雅黑" pitchFamily="34" charset="-122"/>
              <a:ea typeface="微软雅黑" pitchFamily="34" charset="-122"/>
            </a:endParaRPr>
          </a:p>
        </p:txBody>
      </p:sp>
      <p:sp>
        <p:nvSpPr>
          <p:cNvPr id="9" name="矩形 8"/>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Tree>
    <p:extLst>
      <p:ext uri="{BB962C8B-B14F-4D97-AF65-F5344CB8AC3E}">
        <p14:creationId xmlns:p14="http://schemas.microsoft.com/office/powerpoint/2010/main" val="2592051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4.2.1 Excel</a:t>
            </a:r>
            <a:r>
              <a:rPr lang="zh-CN" altLang="en-US" sz="2000" dirty="0">
                <a:solidFill>
                  <a:schemeClr val="tx1">
                    <a:lumMod val="85000"/>
                    <a:lumOff val="15000"/>
                  </a:schemeClr>
                </a:solidFill>
                <a:latin typeface="微软雅黑" pitchFamily="34" charset="-122"/>
                <a:ea typeface="微软雅黑" pitchFamily="34" charset="-122"/>
              </a:rPr>
              <a:t>的基本操作</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695311"/>
            <a:ext cx="8064896" cy="2323713"/>
          </a:xfrm>
          <a:prstGeom prst="rect">
            <a:avLst/>
          </a:prstGeom>
        </p:spPr>
        <p:txBody>
          <a:bodyPr wrap="square">
            <a:spAutoFit/>
          </a:bodyPr>
          <a:lstStyle/>
          <a:p>
            <a:pPr>
              <a:lnSpc>
                <a:spcPct val="150000"/>
              </a:lnSpc>
            </a:pPr>
            <a:r>
              <a:rPr lang="en-US" altLang="zh-CN" dirty="0">
                <a:solidFill>
                  <a:srgbClr val="00B0F0"/>
                </a:solidFill>
                <a:latin typeface="微软雅黑" pitchFamily="34" charset="-122"/>
                <a:ea typeface="微软雅黑" pitchFamily="34" charset="-122"/>
              </a:rPr>
              <a:t>3</a:t>
            </a:r>
            <a:r>
              <a:rPr lang="zh-CN" altLang="en-US" dirty="0">
                <a:solidFill>
                  <a:srgbClr val="00B0F0"/>
                </a:solidFill>
                <a:latin typeface="微软雅黑" pitchFamily="34" charset="-122"/>
                <a:ea typeface="微软雅黑" pitchFamily="34" charset="-122"/>
              </a:rPr>
              <a:t>、单元格的基本操作</a:t>
            </a:r>
            <a:endParaRPr lang="en-US" altLang="zh-CN" dirty="0">
              <a:solidFill>
                <a:srgbClr val="00B0F0"/>
              </a:solidFill>
              <a:latin typeface="微软雅黑" pitchFamily="34" charset="-122"/>
              <a:ea typeface="微软雅黑" pitchFamily="34" charset="-122"/>
            </a:endParaRPr>
          </a:p>
          <a:p>
            <a:pPr>
              <a:lnSpc>
                <a:spcPct val="150000"/>
              </a:lnSpc>
            </a:pPr>
            <a:r>
              <a:rPr lang="en-US" altLang="zh-CN" dirty="0">
                <a:solidFill>
                  <a:schemeClr val="tx1">
                    <a:lumMod val="65000"/>
                    <a:lumOff val="35000"/>
                  </a:schemeClr>
                </a:solidFill>
                <a:latin typeface="微软雅黑" pitchFamily="34" charset="-122"/>
                <a:ea typeface="微软雅黑" pitchFamily="34" charset="-122"/>
              </a:rPr>
              <a:t>       </a:t>
            </a:r>
            <a:r>
              <a:rPr lang="zh-CN" altLang="en-US" dirty="0">
                <a:solidFill>
                  <a:schemeClr val="tx1">
                    <a:lumMod val="65000"/>
                    <a:lumOff val="35000"/>
                  </a:schemeClr>
                </a:solidFill>
                <a:latin typeface="微软雅黑" pitchFamily="34" charset="-122"/>
                <a:ea typeface="微软雅黑" pitchFamily="34" charset="-122"/>
              </a:rPr>
              <a:t>工作表中行列交叉所形成的网格称为</a:t>
            </a:r>
            <a:r>
              <a:rPr lang="zh-CN" altLang="en-US" dirty="0">
                <a:solidFill>
                  <a:srgbClr val="00B0F0"/>
                </a:solidFill>
                <a:latin typeface="微软雅黑" pitchFamily="34" charset="-122"/>
                <a:ea typeface="微软雅黑" pitchFamily="34" charset="-122"/>
              </a:rPr>
              <a:t>单元格</a:t>
            </a:r>
            <a:r>
              <a:rPr lang="zh-CN" altLang="en-US" dirty="0">
                <a:solidFill>
                  <a:schemeClr val="tx1">
                    <a:lumMod val="65000"/>
                    <a:lumOff val="35000"/>
                  </a:schemeClr>
                </a:solidFill>
                <a:latin typeface="微软雅黑" pitchFamily="34" charset="-122"/>
                <a:ea typeface="微软雅黑" pitchFamily="34" charset="-122"/>
              </a:rPr>
              <a:t>。工作表由许多个单元格组成，一个单元格可存放一个数据，包括数据本身、格式、批注和超链接等内容。</a:t>
            </a:r>
            <a:endParaRPr lang="en-US" altLang="zh-CN" dirty="0">
              <a:solidFill>
                <a:schemeClr val="tx1">
                  <a:lumMod val="65000"/>
                  <a:lumOff val="35000"/>
                </a:schemeClr>
              </a:solidFill>
              <a:latin typeface="微软雅黑" pitchFamily="34" charset="-122"/>
              <a:ea typeface="微软雅黑" pitchFamily="34" charset="-122"/>
            </a:endParaRPr>
          </a:p>
          <a:p>
            <a:pPr>
              <a:lnSpc>
                <a:spcPct val="150000"/>
              </a:lnSpc>
              <a:spcBef>
                <a:spcPts val="1200"/>
              </a:spcBef>
            </a:pPr>
            <a:r>
              <a:rPr lang="en-US" altLang="zh-CN" dirty="0">
                <a:solidFill>
                  <a:schemeClr val="tx1">
                    <a:lumMod val="65000"/>
                    <a:lumOff val="35000"/>
                  </a:schemeClr>
                </a:solidFill>
                <a:latin typeface="微软雅黑" pitchFamily="34" charset="-122"/>
                <a:ea typeface="微软雅黑" pitchFamily="34" charset="-122"/>
              </a:rPr>
              <a:t>       </a:t>
            </a:r>
            <a:r>
              <a:rPr lang="zh-CN" altLang="en-US" dirty="0">
                <a:solidFill>
                  <a:schemeClr val="tx1">
                    <a:lumMod val="65000"/>
                    <a:lumOff val="35000"/>
                  </a:schemeClr>
                </a:solidFill>
                <a:latin typeface="微软雅黑" pitchFamily="34" charset="-122"/>
                <a:ea typeface="微软雅黑" pitchFamily="34" charset="-122"/>
              </a:rPr>
              <a:t>每个单元格对应一个唯一的地址，常称为“</a:t>
            </a:r>
            <a:r>
              <a:rPr lang="zh-CN" altLang="en-US" dirty="0">
                <a:solidFill>
                  <a:srgbClr val="00B0F0"/>
                </a:solidFill>
                <a:latin typeface="微软雅黑" pitchFamily="34" charset="-122"/>
                <a:ea typeface="微软雅黑" pitchFamily="34" charset="-122"/>
              </a:rPr>
              <a:t>单元格地址</a:t>
            </a:r>
            <a:r>
              <a:rPr lang="zh-CN" altLang="en-US" dirty="0">
                <a:solidFill>
                  <a:schemeClr val="tx1">
                    <a:lumMod val="65000"/>
                    <a:lumOff val="35000"/>
                  </a:schemeClr>
                </a:solidFill>
                <a:latin typeface="微软雅黑" pitchFamily="34" charset="-122"/>
                <a:ea typeface="微软雅黑" pitchFamily="34" charset="-122"/>
              </a:rPr>
              <a:t>”，是由列标和行号组成，如</a:t>
            </a:r>
            <a:r>
              <a:rPr lang="en-US" altLang="zh-CN" dirty="0">
                <a:solidFill>
                  <a:schemeClr val="tx1">
                    <a:lumMod val="65000"/>
                    <a:lumOff val="35000"/>
                  </a:schemeClr>
                </a:solidFill>
                <a:latin typeface="微软雅黑" pitchFamily="34" charset="-122"/>
                <a:ea typeface="微软雅黑" pitchFamily="34" charset="-122"/>
              </a:rPr>
              <a:t>B5</a:t>
            </a:r>
            <a:r>
              <a:rPr lang="zh-CN" altLang="en-US" dirty="0">
                <a:solidFill>
                  <a:schemeClr val="tx1">
                    <a:lumMod val="65000"/>
                    <a:lumOff val="35000"/>
                  </a:schemeClr>
                </a:solidFill>
                <a:latin typeface="微软雅黑" pitchFamily="34" charset="-122"/>
                <a:ea typeface="微软雅黑" pitchFamily="34" charset="-122"/>
              </a:rPr>
              <a:t>等，当单击选取某个单元格时，此单元格就成为</a:t>
            </a:r>
            <a:r>
              <a:rPr lang="zh-CN" altLang="en-US" dirty="0">
                <a:solidFill>
                  <a:srgbClr val="00B0F0"/>
                </a:solidFill>
                <a:latin typeface="微软雅黑" pitchFamily="34" charset="-122"/>
                <a:ea typeface="微软雅黑" pitchFamily="34" charset="-122"/>
              </a:rPr>
              <a:t>当前单元格</a:t>
            </a:r>
            <a:r>
              <a:rPr lang="zh-CN" altLang="en-US" dirty="0">
                <a:solidFill>
                  <a:schemeClr val="tx1">
                    <a:lumMod val="65000"/>
                    <a:lumOff val="35000"/>
                  </a:schemeClr>
                </a:solidFill>
                <a:latin typeface="微软雅黑" pitchFamily="34" charset="-122"/>
                <a:ea typeface="微软雅黑" pitchFamily="34" charset="-122"/>
              </a:rPr>
              <a:t>。</a:t>
            </a:r>
          </a:p>
        </p:txBody>
      </p:sp>
      <p:sp>
        <p:nvSpPr>
          <p:cNvPr id="5" name="矩形 4"/>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Tree>
    <p:extLst>
      <p:ext uri="{BB962C8B-B14F-4D97-AF65-F5344CB8AC3E}">
        <p14:creationId xmlns:p14="http://schemas.microsoft.com/office/powerpoint/2010/main" val="1373458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4.2.1 Excel</a:t>
            </a:r>
            <a:r>
              <a:rPr lang="zh-CN" altLang="en-US" sz="2000" dirty="0">
                <a:solidFill>
                  <a:schemeClr val="tx1">
                    <a:lumMod val="85000"/>
                    <a:lumOff val="15000"/>
                  </a:schemeClr>
                </a:solidFill>
                <a:latin typeface="微软雅黑" pitchFamily="34" charset="-122"/>
                <a:ea typeface="微软雅黑" pitchFamily="34" charset="-122"/>
              </a:rPr>
              <a:t>的基本操作</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732731"/>
            <a:ext cx="7416824" cy="438582"/>
          </a:xfrm>
          <a:prstGeom prst="rect">
            <a:avLst/>
          </a:prstGeom>
        </p:spPr>
        <p:txBody>
          <a:bodyPr wrap="square">
            <a:spAutoFit/>
          </a:bodyPr>
          <a:lstStyle/>
          <a:p>
            <a:pPr>
              <a:lnSpc>
                <a:spcPct val="125000"/>
              </a:lnSpc>
            </a:pPr>
            <a:r>
              <a:rPr lang="en-US" altLang="zh-CN" dirty="0">
                <a:solidFill>
                  <a:srgbClr val="00B0F0"/>
                </a:solidFill>
                <a:latin typeface="微软雅黑" pitchFamily="34" charset="-122"/>
                <a:ea typeface="微软雅黑" pitchFamily="34" charset="-122"/>
              </a:rPr>
              <a:t>3</a:t>
            </a:r>
            <a:r>
              <a:rPr lang="zh-CN" altLang="en-US" dirty="0">
                <a:solidFill>
                  <a:srgbClr val="00B0F0"/>
                </a:solidFill>
                <a:latin typeface="微软雅黑" pitchFamily="34" charset="-122"/>
                <a:ea typeface="微软雅黑" pitchFamily="34" charset="-122"/>
              </a:rPr>
              <a:t>、单元格的基本操作</a:t>
            </a:r>
            <a:r>
              <a:rPr lang="en-US" altLang="zh-CN" b="1" dirty="0">
                <a:solidFill>
                  <a:schemeClr val="tx1">
                    <a:lumMod val="65000"/>
                    <a:lumOff val="35000"/>
                  </a:schemeClr>
                </a:solidFill>
                <a:latin typeface="微软雅黑" pitchFamily="34" charset="-122"/>
                <a:ea typeface="微软雅黑" pitchFamily="34" charset="-122"/>
              </a:rPr>
              <a:t>    </a:t>
            </a:r>
            <a:endParaRPr lang="zh-CN" altLang="en-US" dirty="0">
              <a:solidFill>
                <a:schemeClr val="tx1">
                  <a:lumMod val="65000"/>
                  <a:lumOff val="35000"/>
                </a:schemeClr>
              </a:solidFill>
              <a:latin typeface="微软雅黑" pitchFamily="34" charset="-122"/>
              <a:ea typeface="微软雅黑" pitchFamily="34" charset="-122"/>
            </a:endParaRPr>
          </a:p>
        </p:txBody>
      </p:sp>
      <p:sp>
        <p:nvSpPr>
          <p:cNvPr id="10" name="矩形 9"/>
          <p:cNvSpPr/>
          <p:nvPr/>
        </p:nvSpPr>
        <p:spPr>
          <a:xfrm>
            <a:off x="971600" y="2171313"/>
            <a:ext cx="3507666" cy="2169825"/>
          </a:xfrm>
          <a:prstGeom prst="rect">
            <a:avLst/>
          </a:prstGeom>
        </p:spPr>
        <p:txBody>
          <a:bodyPr wrap="square">
            <a:spAutoFit/>
          </a:bodyPr>
          <a:lstStyle/>
          <a:p>
            <a:pPr marL="285750" indent="-285750">
              <a:lnSpc>
                <a:spcPct val="150000"/>
              </a:lnSpc>
              <a:buFont typeface="Wingdings" pitchFamily="2" charset="2"/>
              <a:buChar char="l"/>
            </a:pPr>
            <a:r>
              <a:rPr lang="zh-CN" altLang="en-US" dirty="0">
                <a:solidFill>
                  <a:schemeClr val="tx1">
                    <a:lumMod val="65000"/>
                    <a:lumOff val="35000"/>
                  </a:schemeClr>
                </a:solidFill>
                <a:latin typeface="微软雅黑" pitchFamily="34" charset="-122"/>
                <a:ea typeface="微软雅黑" pitchFamily="34" charset="-122"/>
              </a:rPr>
              <a:t>选取单元格与单元格区域</a:t>
            </a:r>
            <a:endParaRPr lang="en-US" altLang="zh-CN" dirty="0">
              <a:solidFill>
                <a:schemeClr val="tx1">
                  <a:lumMod val="65000"/>
                  <a:lumOff val="35000"/>
                </a:schemeClr>
              </a:solidFill>
              <a:latin typeface="微软雅黑" pitchFamily="34" charset="-122"/>
              <a:ea typeface="微软雅黑" pitchFamily="34" charset="-122"/>
            </a:endParaRPr>
          </a:p>
          <a:p>
            <a:pPr marL="285750" indent="-285750">
              <a:lnSpc>
                <a:spcPct val="150000"/>
              </a:lnSpc>
              <a:buFont typeface="Wingdings" pitchFamily="2" charset="2"/>
              <a:buChar char="l"/>
            </a:pPr>
            <a:r>
              <a:rPr lang="zh-CN" altLang="en-US" dirty="0">
                <a:solidFill>
                  <a:schemeClr val="tx1">
                    <a:lumMod val="65000"/>
                    <a:lumOff val="35000"/>
                  </a:schemeClr>
                </a:solidFill>
                <a:latin typeface="微软雅黑" pitchFamily="34" charset="-122"/>
                <a:ea typeface="微软雅黑" pitchFamily="34" charset="-122"/>
              </a:rPr>
              <a:t>单元格或区域的命名</a:t>
            </a:r>
            <a:endParaRPr lang="en-US" altLang="zh-CN" dirty="0">
              <a:solidFill>
                <a:schemeClr val="tx1">
                  <a:lumMod val="65000"/>
                  <a:lumOff val="35000"/>
                </a:schemeClr>
              </a:solidFill>
              <a:latin typeface="微软雅黑" pitchFamily="34" charset="-122"/>
              <a:ea typeface="微软雅黑" pitchFamily="34" charset="-122"/>
            </a:endParaRPr>
          </a:p>
          <a:p>
            <a:pPr marL="285750" indent="-285750">
              <a:lnSpc>
                <a:spcPct val="150000"/>
              </a:lnSpc>
              <a:buFont typeface="Wingdings" pitchFamily="2" charset="2"/>
              <a:buChar char="l"/>
            </a:pPr>
            <a:r>
              <a:rPr lang="zh-CN" altLang="en-US" dirty="0">
                <a:solidFill>
                  <a:schemeClr val="tx1">
                    <a:lumMod val="65000"/>
                    <a:lumOff val="35000"/>
                  </a:schemeClr>
                </a:solidFill>
                <a:latin typeface="微软雅黑" pitchFamily="34" charset="-122"/>
                <a:ea typeface="微软雅黑" pitchFamily="34" charset="-122"/>
              </a:rPr>
              <a:t>输入数据（数字、字符、数字字符、自动填充等）</a:t>
            </a:r>
            <a:endParaRPr lang="en-US" altLang="zh-CN" dirty="0">
              <a:solidFill>
                <a:schemeClr val="tx1">
                  <a:lumMod val="65000"/>
                  <a:lumOff val="35000"/>
                </a:schemeClr>
              </a:solidFill>
              <a:latin typeface="微软雅黑" pitchFamily="34" charset="-122"/>
              <a:ea typeface="微软雅黑" pitchFamily="34" charset="-122"/>
            </a:endParaRPr>
          </a:p>
          <a:p>
            <a:pPr marL="285750" indent="-285750">
              <a:lnSpc>
                <a:spcPct val="150000"/>
              </a:lnSpc>
              <a:buFont typeface="Wingdings" pitchFamily="2" charset="2"/>
              <a:buChar char="l"/>
            </a:pPr>
            <a:r>
              <a:rPr lang="zh-CN" altLang="en-US" dirty="0">
                <a:solidFill>
                  <a:schemeClr val="tx1">
                    <a:lumMod val="65000"/>
                    <a:lumOff val="35000"/>
                  </a:schemeClr>
                </a:solidFill>
                <a:latin typeface="微软雅黑" pitchFamily="34" charset="-122"/>
                <a:ea typeface="微软雅黑" pitchFamily="34" charset="-122"/>
              </a:rPr>
              <a:t>单元格内容的修改</a:t>
            </a:r>
            <a:endParaRPr lang="en-US" altLang="zh-CN" dirty="0">
              <a:solidFill>
                <a:schemeClr val="tx1">
                  <a:lumMod val="65000"/>
                  <a:lumOff val="35000"/>
                </a:schemeClr>
              </a:solidFill>
              <a:latin typeface="微软雅黑" pitchFamily="34" charset="-122"/>
              <a:ea typeface="微软雅黑" pitchFamily="34" charset="-122"/>
            </a:endParaRPr>
          </a:p>
        </p:txBody>
      </p:sp>
      <p:sp>
        <p:nvSpPr>
          <p:cNvPr id="8" name="矩形 7"/>
          <p:cNvSpPr/>
          <p:nvPr/>
        </p:nvSpPr>
        <p:spPr>
          <a:xfrm>
            <a:off x="5024774" y="2139702"/>
            <a:ext cx="3507666" cy="2169825"/>
          </a:xfrm>
          <a:prstGeom prst="rect">
            <a:avLst/>
          </a:prstGeom>
        </p:spPr>
        <p:txBody>
          <a:bodyPr wrap="square">
            <a:spAutoFit/>
          </a:bodyPr>
          <a:lstStyle/>
          <a:p>
            <a:pPr marL="285750" indent="-285750">
              <a:lnSpc>
                <a:spcPct val="150000"/>
              </a:lnSpc>
              <a:buFont typeface="Wingdings" pitchFamily="2" charset="2"/>
              <a:buChar char="l"/>
            </a:pPr>
            <a:r>
              <a:rPr lang="zh-CN" altLang="en-US" dirty="0">
                <a:solidFill>
                  <a:schemeClr val="tx1">
                    <a:lumMod val="65000"/>
                    <a:lumOff val="35000"/>
                  </a:schemeClr>
                </a:solidFill>
                <a:latin typeface="微软雅黑" pitchFamily="34" charset="-122"/>
                <a:ea typeface="微软雅黑" pitchFamily="34" charset="-122"/>
              </a:rPr>
              <a:t>单元格的移动或复制</a:t>
            </a:r>
            <a:r>
              <a:rPr lang="en-US" altLang="zh-CN" dirty="0">
                <a:solidFill>
                  <a:schemeClr val="tx1">
                    <a:lumMod val="65000"/>
                    <a:lumOff val="35000"/>
                  </a:schemeClr>
                </a:solidFill>
                <a:latin typeface="微软雅黑" pitchFamily="34" charset="-122"/>
                <a:ea typeface="微软雅黑" pitchFamily="34" charset="-122"/>
              </a:rPr>
              <a:t>	</a:t>
            </a:r>
          </a:p>
          <a:p>
            <a:pPr marL="285750" indent="-285750">
              <a:lnSpc>
                <a:spcPct val="150000"/>
              </a:lnSpc>
              <a:buFont typeface="Wingdings" pitchFamily="2" charset="2"/>
              <a:buChar char="l"/>
            </a:pPr>
            <a:r>
              <a:rPr lang="zh-CN" altLang="en-US" dirty="0">
                <a:solidFill>
                  <a:schemeClr val="tx1">
                    <a:lumMod val="65000"/>
                    <a:lumOff val="35000"/>
                  </a:schemeClr>
                </a:solidFill>
                <a:latin typeface="微软雅黑" pitchFamily="34" charset="-122"/>
                <a:ea typeface="微软雅黑" pitchFamily="34" charset="-122"/>
              </a:rPr>
              <a:t>清除单元格</a:t>
            </a:r>
            <a:endParaRPr lang="en-US" altLang="zh-CN" dirty="0">
              <a:solidFill>
                <a:schemeClr val="tx1">
                  <a:lumMod val="65000"/>
                  <a:lumOff val="35000"/>
                </a:schemeClr>
              </a:solidFill>
              <a:latin typeface="微软雅黑" pitchFamily="34" charset="-122"/>
              <a:ea typeface="微软雅黑" pitchFamily="34" charset="-122"/>
            </a:endParaRPr>
          </a:p>
          <a:p>
            <a:pPr marL="285750" indent="-285750">
              <a:lnSpc>
                <a:spcPct val="150000"/>
              </a:lnSpc>
              <a:buFont typeface="Wingdings" pitchFamily="2" charset="2"/>
              <a:buChar char="l"/>
            </a:pPr>
            <a:r>
              <a:rPr lang="zh-CN" altLang="en-US" dirty="0">
                <a:solidFill>
                  <a:schemeClr val="tx1">
                    <a:lumMod val="65000"/>
                    <a:lumOff val="35000"/>
                  </a:schemeClr>
                </a:solidFill>
                <a:latin typeface="微软雅黑" pitchFamily="34" charset="-122"/>
                <a:ea typeface="微软雅黑" pitchFamily="34" charset="-122"/>
              </a:rPr>
              <a:t>插入单元格、行、列</a:t>
            </a:r>
            <a:endParaRPr lang="en-US" altLang="zh-CN" dirty="0">
              <a:solidFill>
                <a:schemeClr val="tx1">
                  <a:lumMod val="65000"/>
                  <a:lumOff val="35000"/>
                </a:schemeClr>
              </a:solidFill>
              <a:latin typeface="微软雅黑" pitchFamily="34" charset="-122"/>
              <a:ea typeface="微软雅黑" pitchFamily="34" charset="-122"/>
            </a:endParaRPr>
          </a:p>
          <a:p>
            <a:pPr marL="285750" indent="-285750">
              <a:lnSpc>
                <a:spcPct val="150000"/>
              </a:lnSpc>
              <a:buFont typeface="Wingdings" pitchFamily="2" charset="2"/>
              <a:buChar char="l"/>
            </a:pPr>
            <a:r>
              <a:rPr lang="zh-CN" altLang="en-US" dirty="0">
                <a:solidFill>
                  <a:schemeClr val="tx1">
                    <a:lumMod val="65000"/>
                    <a:lumOff val="35000"/>
                  </a:schemeClr>
                </a:solidFill>
                <a:latin typeface="微软雅黑" pitchFamily="34" charset="-122"/>
                <a:ea typeface="微软雅黑" pitchFamily="34" charset="-122"/>
              </a:rPr>
              <a:t>删除单元格、行、列</a:t>
            </a:r>
            <a:endParaRPr lang="en-US" altLang="zh-CN" dirty="0">
              <a:solidFill>
                <a:schemeClr val="tx1">
                  <a:lumMod val="65000"/>
                  <a:lumOff val="35000"/>
                </a:schemeClr>
              </a:solidFill>
              <a:latin typeface="微软雅黑" pitchFamily="34" charset="-122"/>
              <a:ea typeface="微软雅黑" pitchFamily="34" charset="-122"/>
            </a:endParaRPr>
          </a:p>
          <a:p>
            <a:pPr marL="285750" indent="-285750">
              <a:lnSpc>
                <a:spcPct val="150000"/>
              </a:lnSpc>
              <a:buFont typeface="Wingdings" pitchFamily="2" charset="2"/>
              <a:buChar char="l"/>
            </a:pPr>
            <a:r>
              <a:rPr lang="zh-CN" altLang="en-US" dirty="0">
                <a:solidFill>
                  <a:schemeClr val="tx1">
                    <a:lumMod val="65000"/>
                    <a:lumOff val="35000"/>
                  </a:schemeClr>
                </a:solidFill>
                <a:latin typeface="微软雅黑" pitchFamily="34" charset="-122"/>
                <a:ea typeface="微软雅黑" pitchFamily="34" charset="-122"/>
              </a:rPr>
              <a:t>插入批注</a:t>
            </a:r>
          </a:p>
        </p:txBody>
      </p:sp>
      <p:sp>
        <p:nvSpPr>
          <p:cNvPr id="7" name="矩形 6"/>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Tree>
    <p:extLst>
      <p:ext uri="{BB962C8B-B14F-4D97-AF65-F5344CB8AC3E}">
        <p14:creationId xmlns:p14="http://schemas.microsoft.com/office/powerpoint/2010/main" val="3134013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4.2.1 Excel</a:t>
            </a:r>
            <a:r>
              <a:rPr lang="zh-CN" altLang="en-US" sz="2000" dirty="0">
                <a:solidFill>
                  <a:schemeClr val="tx1">
                    <a:lumMod val="85000"/>
                    <a:lumOff val="15000"/>
                  </a:schemeClr>
                </a:solidFill>
                <a:latin typeface="微软雅黑" pitchFamily="34" charset="-122"/>
                <a:ea typeface="微软雅黑" pitchFamily="34" charset="-122"/>
              </a:rPr>
              <a:t>的基本操作</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657419"/>
            <a:ext cx="8064896" cy="507831"/>
          </a:xfrm>
          <a:prstGeom prst="rect">
            <a:avLst/>
          </a:prstGeom>
        </p:spPr>
        <p:txBody>
          <a:bodyPr wrap="square">
            <a:spAutoFit/>
          </a:bodyPr>
          <a:lstStyle/>
          <a:p>
            <a:pPr algn="just">
              <a:lnSpc>
                <a:spcPct val="150000"/>
              </a:lnSpc>
            </a:pPr>
            <a:r>
              <a:rPr lang="en-US" altLang="zh-CN" dirty="0">
                <a:solidFill>
                  <a:srgbClr val="00B0F0"/>
                </a:solidFill>
                <a:latin typeface="微软雅黑" panose="020B0503020204020204" pitchFamily="34" charset="-122"/>
                <a:ea typeface="微软雅黑" panose="020B0503020204020204" pitchFamily="34" charset="-122"/>
              </a:rPr>
              <a:t>4</a:t>
            </a:r>
            <a:r>
              <a:rPr lang="zh-CN" altLang="en-US" dirty="0">
                <a:solidFill>
                  <a:srgbClr val="00B0F0"/>
                </a:solidFill>
                <a:latin typeface="微软雅黑" panose="020B0503020204020204" pitchFamily="34" charset="-122"/>
                <a:ea typeface="微软雅黑" panose="020B0503020204020204" pitchFamily="34" charset="-122"/>
              </a:rPr>
              <a:t>、页面设置和打印</a:t>
            </a:r>
            <a:endParaRPr lang="en-US" altLang="zh-CN" dirty="0">
              <a:solidFill>
                <a:srgbClr val="00B0F0"/>
              </a:solidFill>
              <a:latin typeface="微软雅黑" panose="020B0503020204020204" pitchFamily="34" charset="-122"/>
              <a:ea typeface="微软雅黑" panose="020B0503020204020204" pitchFamily="34" charset="-122"/>
            </a:endParaRPr>
          </a:p>
        </p:txBody>
      </p:sp>
      <p:pic>
        <p:nvPicPr>
          <p:cNvPr id="8194" name="Picture 2" descr="2-3-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491472"/>
            <a:ext cx="2160240" cy="153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2-3-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361249"/>
            <a:ext cx="3155826" cy="143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
        <p:nvSpPr>
          <p:cNvPr id="7" name="矩形 6"/>
          <p:cNvSpPr/>
          <p:nvPr/>
        </p:nvSpPr>
        <p:spPr>
          <a:xfrm>
            <a:off x="4036720" y="3236648"/>
            <a:ext cx="4621038" cy="1569660"/>
          </a:xfrm>
          <a:prstGeom prst="rect">
            <a:avLst/>
          </a:prstGeom>
        </p:spPr>
        <p:txBody>
          <a:bodyPr wrap="square">
            <a:spAutoFit/>
          </a:bodyPr>
          <a:lstStyle/>
          <a:p>
            <a:pPr algn="just">
              <a:lnSpc>
                <a:spcPct val="150000"/>
              </a:lnSpc>
            </a:pPr>
            <a:r>
              <a:rPr lang="zh-CN" altLang="en-US" sz="1600" dirty="0">
                <a:solidFill>
                  <a:srgbClr val="00B0F0"/>
                </a:solidFill>
                <a:latin typeface="微软雅黑" pitchFamily="34" charset="-122"/>
                <a:ea typeface="微软雅黑" pitchFamily="34" charset="-122"/>
              </a:rPr>
              <a:t>打印预览和打印：</a:t>
            </a:r>
            <a:r>
              <a:rPr lang="zh-CN" altLang="en-US" sz="1600" dirty="0">
                <a:solidFill>
                  <a:schemeClr val="tx1">
                    <a:lumMod val="65000"/>
                    <a:lumOff val="35000"/>
                  </a:schemeClr>
                </a:solidFill>
                <a:latin typeface="微软雅黑" pitchFamily="34" charset="-122"/>
                <a:ea typeface="微软雅黑" pitchFamily="34" charset="-122"/>
              </a:rPr>
              <a:t>选择“文件”选项卡中的“打印”命令，一方面可以预览打印的效果，另一方面可以设置打印范围、打印机型号选择、打印份数、页面设置等，最后单击“打印”按钮。</a:t>
            </a:r>
          </a:p>
        </p:txBody>
      </p:sp>
      <p:sp>
        <p:nvSpPr>
          <p:cNvPr id="9" name="矩形 8"/>
          <p:cNvSpPr/>
          <p:nvPr/>
        </p:nvSpPr>
        <p:spPr>
          <a:xfrm>
            <a:off x="539552" y="2126592"/>
            <a:ext cx="5040560" cy="830997"/>
          </a:xfrm>
          <a:prstGeom prst="rect">
            <a:avLst/>
          </a:prstGeom>
        </p:spPr>
        <p:txBody>
          <a:bodyPr wrap="square">
            <a:spAutoFit/>
          </a:bodyPr>
          <a:lstStyle/>
          <a:p>
            <a:pPr algn="just">
              <a:lnSpc>
                <a:spcPct val="150000"/>
              </a:lnSpc>
            </a:pPr>
            <a:r>
              <a:rPr lang="zh-CN" altLang="en-US" sz="1600" dirty="0">
                <a:solidFill>
                  <a:srgbClr val="00B0F0"/>
                </a:solidFill>
                <a:latin typeface="微软雅黑" pitchFamily="34" charset="-122"/>
                <a:ea typeface="微软雅黑" pitchFamily="34" charset="-122"/>
              </a:rPr>
              <a:t>       页面设置</a:t>
            </a:r>
            <a:r>
              <a:rPr lang="en-US" altLang="zh-CN" sz="1600" dirty="0">
                <a:solidFill>
                  <a:srgbClr val="00B0F0"/>
                </a:solidFill>
                <a:latin typeface="微软雅黑" pitchFamily="34" charset="-122"/>
                <a:ea typeface="微软雅黑" pitchFamily="34" charset="-122"/>
              </a:rPr>
              <a:t>: </a:t>
            </a:r>
            <a:r>
              <a:rPr lang="zh-CN" altLang="en-US" sz="1600" dirty="0">
                <a:solidFill>
                  <a:schemeClr val="tx1">
                    <a:lumMod val="65000"/>
                    <a:lumOff val="35000"/>
                  </a:schemeClr>
                </a:solidFill>
                <a:latin typeface="微软雅黑" pitchFamily="34" charset="-122"/>
                <a:ea typeface="微软雅黑" pitchFamily="34" charset="-122"/>
              </a:rPr>
              <a:t>选择“页面布局”选项卡中“页面设置”组中的有关选项进行设置，或“页面设置”对话框。</a:t>
            </a:r>
          </a:p>
        </p:txBody>
      </p:sp>
    </p:spTree>
    <p:extLst>
      <p:ext uri="{BB962C8B-B14F-4D97-AF65-F5344CB8AC3E}">
        <p14:creationId xmlns:p14="http://schemas.microsoft.com/office/powerpoint/2010/main" val="3481111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539552" y="1599643"/>
            <a:ext cx="7776864" cy="88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eaLnBrk="0" hangingPunct="0">
              <a:lnSpc>
                <a:spcPct val="150000"/>
              </a:lnSpc>
            </a:pPr>
            <a:r>
              <a:rPr lang="zh-CN" altLang="en-US" sz="2000" dirty="0">
                <a:solidFill>
                  <a:srgbClr val="000000"/>
                </a:solidFill>
                <a:latin typeface="幼圆" panose="02010509060101010101" pitchFamily="49" charset="-122"/>
                <a:ea typeface="幼圆" panose="02010509060101010101" pitchFamily="49" charset="-122"/>
                <a:sym typeface="Webdings" pitchFamily="18" charset="2"/>
              </a:rPr>
              <a:t>    </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晨宇贸易公司因业务的发展，需要制作如图所示的入库单，从而对仓库物品进行有效的管理。</a:t>
            </a:r>
          </a:p>
        </p:txBody>
      </p:sp>
      <p:sp>
        <p:nvSpPr>
          <p:cNvPr id="10" name="Rectangle 10"/>
          <p:cNvSpPr>
            <a:spLocks noChangeArrowheads="1"/>
          </p:cNvSpPr>
          <p:nvPr/>
        </p:nvSpPr>
        <p:spPr bwMode="auto">
          <a:xfrm>
            <a:off x="1293823" y="4515966"/>
            <a:ext cx="7010328" cy="41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lnSpc>
                <a:spcPct val="15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操作要求见</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计算机应用基础实践指导</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》P38-P43</a:t>
            </a:r>
            <a:endParaRPr lang="zh-CN" altLang="en-US" sz="1600" dirty="0">
              <a:solidFill>
                <a:schemeClr val="tx1">
                  <a:lumMod val="65000"/>
                  <a:lumOff val="35000"/>
                </a:schemeClr>
              </a:solidFill>
              <a:latin typeface="微软雅黑" pitchFamily="34" charset="-122"/>
              <a:ea typeface="微软雅黑" pitchFamily="34" charset="-122"/>
              <a:sym typeface="Webdings" pitchFamily="18" charset="2"/>
            </a:endParaRPr>
          </a:p>
        </p:txBody>
      </p:sp>
      <p:pic>
        <p:nvPicPr>
          <p:cNvPr id="12" name="图片 11"/>
          <p:cNvPicPr/>
          <p:nvPr/>
        </p:nvPicPr>
        <p:blipFill>
          <a:blip r:embed="rId2">
            <a:extLst>
              <a:ext uri="{28A0092B-C50C-407E-A947-70E740481C1C}">
                <a14:useLocalDpi xmlns:a14="http://schemas.microsoft.com/office/drawing/2010/main" val="0"/>
              </a:ext>
            </a:extLst>
          </a:blip>
          <a:stretch>
            <a:fillRect/>
          </a:stretch>
        </p:blipFill>
        <p:spPr>
          <a:xfrm>
            <a:off x="2386719" y="2211710"/>
            <a:ext cx="4824536" cy="2227755"/>
          </a:xfrm>
          <a:prstGeom prst="rect">
            <a:avLst/>
          </a:prstGeom>
        </p:spPr>
      </p:pic>
      <p:sp>
        <p:nvSpPr>
          <p:cNvPr id="11" name="矩形 10"/>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
        <p:nvSpPr>
          <p:cNvPr id="13" name="Rectangle 2"/>
          <p:cNvSpPr txBox="1">
            <a:spLocks noChangeArrowheads="1"/>
          </p:cNvSpPr>
          <p:nvPr/>
        </p:nvSpPr>
        <p:spPr>
          <a:xfrm>
            <a:off x="432495" y="1221879"/>
            <a:ext cx="2172369" cy="485775"/>
          </a:xfrm>
          <a:prstGeom prst="rect">
            <a:avLst/>
          </a:prstGeom>
        </p:spPr>
        <p:txBody>
          <a:bodyPr/>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a:lstStyle>
          <a:p>
            <a:pPr marL="54900" indent="-288000" algn="just">
              <a:lnSpc>
                <a:spcPct val="140000"/>
              </a:lnSpc>
              <a:buClr>
                <a:srgbClr val="330066"/>
              </a:buClr>
              <a:buSzPct val="70000"/>
              <a:buFont typeface="Wingdings" pitchFamily="2" charset="2"/>
              <a:buChar char="Ø"/>
            </a:pPr>
            <a:r>
              <a:rPr lang="zh-CN" altLang="en-US" sz="2000" b="0" kern="1200" dirty="0">
                <a:solidFill>
                  <a:schemeClr val="tx1">
                    <a:lumMod val="85000"/>
                    <a:lumOff val="15000"/>
                  </a:schemeClr>
                </a:solidFill>
                <a:latin typeface="微软雅黑" pitchFamily="34" charset="-122"/>
                <a:ea typeface="微软雅黑" pitchFamily="34" charset="-122"/>
                <a:cs typeface="+mn-cs"/>
              </a:rPr>
              <a:t>上机实践一</a:t>
            </a:r>
          </a:p>
        </p:txBody>
      </p:sp>
    </p:spTree>
    <p:extLst>
      <p:ext uri="{BB962C8B-B14F-4D97-AF65-F5344CB8AC3E}">
        <p14:creationId xmlns:p14="http://schemas.microsoft.com/office/powerpoint/2010/main" val="1180282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559301" y="1861980"/>
            <a:ext cx="4248472" cy="124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eaLnBrk="0" hangingPunct="0">
              <a:lnSpc>
                <a:spcPct val="150000"/>
              </a:lnSpc>
            </a:pPr>
            <a:r>
              <a:rPr lang="zh-CN" altLang="en-US" sz="2000" dirty="0">
                <a:solidFill>
                  <a:srgbClr val="000000"/>
                </a:solidFill>
                <a:latin typeface="幼圆" panose="02010509060101010101" pitchFamily="49" charset="-122"/>
                <a:ea typeface="幼圆" panose="02010509060101010101" pitchFamily="49" charset="-122"/>
                <a:sym typeface="Webdings" pitchFamily="18" charset="2"/>
              </a:rPr>
              <a:t>    </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晨宇贸易公司销售部因业务需要，安排办公室人员设计制作一张“月度销售费用明细表”，相关数据和格式见图所示。</a:t>
            </a:r>
          </a:p>
        </p:txBody>
      </p:sp>
      <p:sp>
        <p:nvSpPr>
          <p:cNvPr id="10" name="Rectangle 10"/>
          <p:cNvSpPr>
            <a:spLocks noChangeArrowheads="1"/>
          </p:cNvSpPr>
          <p:nvPr/>
        </p:nvSpPr>
        <p:spPr bwMode="auto">
          <a:xfrm>
            <a:off x="712456" y="4011910"/>
            <a:ext cx="4375277"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eaLnBrk="0" hangingPunct="0">
              <a:lnSpc>
                <a:spcPct val="15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操作要求见</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计算机应用基础实践指导</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》P43</a:t>
            </a:r>
            <a:endParaRPr lang="zh-CN" altLang="en-US" sz="1600" dirty="0">
              <a:solidFill>
                <a:schemeClr val="tx1">
                  <a:lumMod val="65000"/>
                  <a:lumOff val="35000"/>
                </a:schemeClr>
              </a:solidFill>
              <a:latin typeface="微软雅黑" pitchFamily="34" charset="-122"/>
              <a:ea typeface="微软雅黑" pitchFamily="34" charset="-122"/>
              <a:sym typeface="Webdings" pitchFamily="18" charset="2"/>
            </a:endParaRPr>
          </a:p>
        </p:txBody>
      </p:sp>
      <p:sp>
        <p:nvSpPr>
          <p:cNvPr id="12" name="矩形 11"/>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
        <p:nvSpPr>
          <p:cNvPr id="11" name="Rectangle 2"/>
          <p:cNvSpPr txBox="1">
            <a:spLocks noChangeArrowheads="1"/>
          </p:cNvSpPr>
          <p:nvPr/>
        </p:nvSpPr>
        <p:spPr>
          <a:xfrm>
            <a:off x="432495" y="1221879"/>
            <a:ext cx="2434232" cy="485775"/>
          </a:xfrm>
          <a:prstGeom prst="rect">
            <a:avLst/>
          </a:prstGeom>
        </p:spPr>
        <p:txBody>
          <a:bodyPr/>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a:lstStyle>
          <a:p>
            <a:pPr indent="-288000" algn="just">
              <a:lnSpc>
                <a:spcPct val="140000"/>
              </a:lnSpc>
              <a:buClr>
                <a:srgbClr val="330066"/>
              </a:buClr>
              <a:buSzPct val="70000"/>
              <a:buFont typeface="Wingdings" pitchFamily="2" charset="2"/>
              <a:buChar char="Ø"/>
            </a:pPr>
            <a:r>
              <a:rPr lang="zh-CN" altLang="en-US" sz="2000" b="0" kern="1200" dirty="0">
                <a:solidFill>
                  <a:schemeClr val="tx1">
                    <a:lumMod val="85000"/>
                    <a:lumOff val="15000"/>
                  </a:schemeClr>
                </a:solidFill>
                <a:latin typeface="微软雅黑" pitchFamily="34" charset="-122"/>
                <a:ea typeface="微软雅黑" pitchFamily="34" charset="-122"/>
                <a:cs typeface="+mn-cs"/>
              </a:rPr>
              <a:t>实验拓展一</a:t>
            </a:r>
          </a:p>
        </p:txBody>
      </p:sp>
      <p:pic>
        <p:nvPicPr>
          <p:cNvPr id="14" name="图片 13"/>
          <p:cNvPicPr/>
          <p:nvPr/>
        </p:nvPicPr>
        <p:blipFill>
          <a:blip r:embed="rId2">
            <a:extLst>
              <a:ext uri="{28A0092B-C50C-407E-A947-70E740481C1C}">
                <a14:useLocalDpi xmlns:a14="http://schemas.microsoft.com/office/drawing/2010/main" val="0"/>
              </a:ext>
            </a:extLst>
          </a:blip>
          <a:stretch>
            <a:fillRect/>
          </a:stretch>
        </p:blipFill>
        <p:spPr>
          <a:xfrm>
            <a:off x="5064960" y="1563638"/>
            <a:ext cx="3035432" cy="3338116"/>
          </a:xfrm>
          <a:prstGeom prst="rect">
            <a:avLst/>
          </a:prstGeom>
        </p:spPr>
      </p:pic>
    </p:spTree>
    <p:extLst>
      <p:ext uri="{BB962C8B-B14F-4D97-AF65-F5344CB8AC3E}">
        <p14:creationId xmlns:p14="http://schemas.microsoft.com/office/powerpoint/2010/main" val="2380689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1768815"/>
            <a:ext cx="7848872" cy="1754326"/>
          </a:xfrm>
          <a:prstGeom prst="rect">
            <a:avLst/>
          </a:prstGeom>
        </p:spPr>
        <p:txBody>
          <a:bodyPr wrap="square">
            <a:spAutoFit/>
          </a:bodyPr>
          <a:lstStyle/>
          <a:p>
            <a:pPr marL="285750" indent="-285750">
              <a:lnSpc>
                <a:spcPct val="150000"/>
              </a:lnSpc>
              <a:buFont typeface="Wingdings" pitchFamily="2" charset="2"/>
              <a:buChar char="l"/>
            </a:pPr>
            <a:r>
              <a:rPr lang="zh-CN" altLang="en-US" dirty="0">
                <a:solidFill>
                  <a:srgbClr val="00B0F0"/>
                </a:solidFill>
                <a:latin typeface="微软雅黑" pitchFamily="34" charset="-122"/>
                <a:ea typeface="微软雅黑" pitchFamily="34" charset="-122"/>
              </a:rPr>
              <a:t>新建和保存文档</a:t>
            </a:r>
            <a:endParaRPr lang="en-US" altLang="zh-CN" dirty="0">
              <a:solidFill>
                <a:srgbClr val="00B0F0"/>
              </a:solidFill>
              <a:latin typeface="微软雅黑" pitchFamily="34" charset="-122"/>
              <a:ea typeface="微软雅黑" pitchFamily="34" charset="-122"/>
            </a:endParaRPr>
          </a:p>
          <a:p>
            <a:pPr marL="285750" indent="-285750">
              <a:lnSpc>
                <a:spcPct val="150000"/>
              </a:lnSpc>
              <a:buFont typeface="Wingdings" pitchFamily="2" charset="2"/>
              <a:buChar char="l"/>
            </a:pPr>
            <a:r>
              <a:rPr lang="zh-CN" altLang="en-US" dirty="0">
                <a:solidFill>
                  <a:srgbClr val="00B0F0"/>
                </a:solidFill>
                <a:latin typeface="微软雅黑" pitchFamily="34" charset="-122"/>
                <a:ea typeface="微软雅黑" pitchFamily="34" charset="-122"/>
              </a:rPr>
              <a:t>文档基本操作：</a:t>
            </a:r>
            <a:r>
              <a:rPr lang="zh-CN" altLang="en-US" dirty="0">
                <a:solidFill>
                  <a:schemeClr val="tx1">
                    <a:lumMod val="65000"/>
                    <a:lumOff val="35000"/>
                  </a:schemeClr>
                </a:solidFill>
                <a:latin typeface="微软雅黑" pitchFamily="34" charset="-122"/>
                <a:ea typeface="微软雅黑" pitchFamily="34" charset="-122"/>
              </a:rPr>
              <a:t>输入文本、输入特殊符号、插入日期和时间、</a:t>
            </a:r>
            <a:endParaRPr lang="en-US" altLang="zh-CN" dirty="0">
              <a:solidFill>
                <a:schemeClr val="tx1">
                  <a:lumMod val="65000"/>
                  <a:lumOff val="35000"/>
                </a:schemeClr>
              </a:solidFill>
              <a:latin typeface="微软雅黑" pitchFamily="34" charset="-122"/>
              <a:ea typeface="微软雅黑" pitchFamily="34" charset="-122"/>
            </a:endParaRPr>
          </a:p>
          <a:p>
            <a:pPr>
              <a:lnSpc>
                <a:spcPct val="150000"/>
              </a:lnSpc>
            </a:pPr>
            <a:r>
              <a:rPr lang="zh-CN" altLang="en-US" dirty="0">
                <a:solidFill>
                  <a:schemeClr val="tx1">
                    <a:lumMod val="65000"/>
                    <a:lumOff val="35000"/>
                  </a:schemeClr>
                </a:solidFill>
                <a:latin typeface="微软雅黑" pitchFamily="34" charset="-122"/>
                <a:ea typeface="微软雅黑" pitchFamily="34" charset="-122"/>
              </a:rPr>
              <a:t>                            选定文本、复制或移动文本、撤销和恢复、查找、替换</a:t>
            </a:r>
            <a:endParaRPr lang="en-US" altLang="zh-CN" dirty="0">
              <a:solidFill>
                <a:schemeClr val="tx1">
                  <a:lumMod val="65000"/>
                  <a:lumOff val="35000"/>
                </a:schemeClr>
              </a:solidFill>
              <a:latin typeface="微软雅黑" pitchFamily="34" charset="-122"/>
              <a:ea typeface="微软雅黑" pitchFamily="34" charset="-122"/>
            </a:endParaRPr>
          </a:p>
          <a:p>
            <a:pPr marL="285750" indent="-285750">
              <a:lnSpc>
                <a:spcPct val="150000"/>
              </a:lnSpc>
              <a:buFont typeface="Wingdings" pitchFamily="2" charset="2"/>
              <a:buChar char="l"/>
            </a:pPr>
            <a:r>
              <a:rPr lang="zh-CN" altLang="en-US" dirty="0">
                <a:solidFill>
                  <a:srgbClr val="00B0F0"/>
                </a:solidFill>
                <a:latin typeface="微软雅黑" pitchFamily="34" charset="-122"/>
                <a:ea typeface="微软雅黑" pitchFamily="34" charset="-122"/>
              </a:rPr>
              <a:t>打印预览和打印</a:t>
            </a:r>
          </a:p>
        </p:txBody>
      </p:sp>
      <p:sp>
        <p:nvSpPr>
          <p:cNvPr id="7"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4.1.1 </a:t>
            </a:r>
            <a:r>
              <a:rPr lang="zh-CN" altLang="en-US" sz="2000" dirty="0">
                <a:solidFill>
                  <a:schemeClr val="tx1">
                    <a:lumMod val="85000"/>
                    <a:lumOff val="15000"/>
                  </a:schemeClr>
                </a:solidFill>
                <a:latin typeface="微软雅黑" pitchFamily="34" charset="-122"/>
                <a:ea typeface="微软雅黑" pitchFamily="34" charset="-122"/>
              </a:rPr>
              <a:t>文档的基本操作</a:t>
            </a:r>
            <a:endParaRPr lang="en-US" altLang="zh-CN" sz="2000" dirty="0">
              <a:solidFill>
                <a:schemeClr val="tx1">
                  <a:lumMod val="85000"/>
                  <a:lumOff val="15000"/>
                </a:schemeClr>
              </a:solidFill>
              <a:latin typeface="微软雅黑" pitchFamily="34" charset="-122"/>
              <a:ea typeface="微软雅黑" pitchFamily="34" charset="-122"/>
            </a:endParaRPr>
          </a:p>
        </p:txBody>
      </p:sp>
      <p:pic>
        <p:nvPicPr>
          <p:cNvPr id="3075" name="Picture 3" descr="2-2-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7563" y="3169993"/>
            <a:ext cx="3564032"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17851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out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4.2.2 </a:t>
            </a:r>
            <a:r>
              <a:rPr lang="zh-CN" altLang="en-US" sz="2000" dirty="0">
                <a:solidFill>
                  <a:schemeClr val="tx1">
                    <a:lumMod val="85000"/>
                    <a:lumOff val="15000"/>
                  </a:schemeClr>
                </a:solidFill>
                <a:latin typeface="微软雅黑" pitchFamily="34" charset="-122"/>
                <a:ea typeface="微软雅黑" pitchFamily="34" charset="-122"/>
              </a:rPr>
              <a:t>公式与函数的应用</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761876"/>
            <a:ext cx="8064896" cy="2215991"/>
          </a:xfrm>
          <a:prstGeom prst="rect">
            <a:avLst/>
          </a:prstGeom>
        </p:spPr>
        <p:txBody>
          <a:bodyPr wrap="square">
            <a:spAutoFit/>
          </a:bodyPr>
          <a:lstStyle/>
          <a:p>
            <a:pPr>
              <a:lnSpc>
                <a:spcPct val="150000"/>
              </a:lnSpc>
            </a:pPr>
            <a:r>
              <a:rPr lang="en-US" altLang="zh-CN" sz="2000" dirty="0">
                <a:solidFill>
                  <a:srgbClr val="000000"/>
                </a:solidFill>
                <a:latin typeface="幼圆" panose="02010509060101010101" pitchFamily="49" charset="-122"/>
                <a:ea typeface="幼圆" panose="02010509060101010101" pitchFamily="49" charset="-122"/>
              </a:rPr>
              <a:t>    </a:t>
            </a:r>
            <a:r>
              <a:rPr lang="zh-CN" altLang="en-US" sz="1600" dirty="0">
                <a:solidFill>
                  <a:schemeClr val="tx1">
                    <a:lumMod val="65000"/>
                    <a:lumOff val="35000"/>
                  </a:schemeClr>
                </a:solidFill>
                <a:latin typeface="微软雅黑" pitchFamily="34" charset="-122"/>
                <a:ea typeface="微软雅黑" pitchFamily="34" charset="-122"/>
              </a:rPr>
              <a:t>在</a:t>
            </a:r>
            <a:r>
              <a:rPr lang="en-US" altLang="zh-CN" sz="1600" dirty="0">
                <a:solidFill>
                  <a:schemeClr val="tx1">
                    <a:lumMod val="65000"/>
                    <a:lumOff val="35000"/>
                  </a:schemeClr>
                </a:solidFill>
                <a:latin typeface="微软雅黑" pitchFamily="34" charset="-122"/>
                <a:ea typeface="微软雅黑" pitchFamily="34" charset="-122"/>
              </a:rPr>
              <a:t>Excel</a:t>
            </a:r>
            <a:r>
              <a:rPr lang="zh-CN" altLang="en-US" sz="1600" dirty="0">
                <a:solidFill>
                  <a:schemeClr val="tx1">
                    <a:lumMod val="65000"/>
                    <a:lumOff val="35000"/>
                  </a:schemeClr>
                </a:solidFill>
                <a:latin typeface="微软雅黑" pitchFamily="34" charset="-122"/>
                <a:ea typeface="微软雅黑" pitchFamily="34" charset="-122"/>
              </a:rPr>
              <a:t>中，公式是在工作表中对输入的数据进行运算和分析的。它可以对工作表中的数值进行加、减、乘、除等运算，也可以通过相关函数分析数据。</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50000"/>
              </a:lnSpc>
            </a:pPr>
            <a:r>
              <a:rPr lang="en-US" altLang="zh-CN" dirty="0">
                <a:solidFill>
                  <a:srgbClr val="00B0F0"/>
                </a:solidFill>
                <a:latin typeface="微软雅黑" pitchFamily="34" charset="-122"/>
                <a:ea typeface="微软雅黑" pitchFamily="34" charset="-122"/>
              </a:rPr>
              <a:t>      1</a:t>
            </a:r>
            <a:r>
              <a:rPr lang="zh-CN" altLang="en-US" dirty="0">
                <a:solidFill>
                  <a:srgbClr val="00B0F0"/>
                </a:solidFill>
                <a:latin typeface="微软雅黑" pitchFamily="34" charset="-122"/>
                <a:ea typeface="微软雅黑" pitchFamily="34" charset="-122"/>
              </a:rPr>
              <a:t>、创建公式</a:t>
            </a:r>
            <a:endParaRPr lang="en-US" altLang="zh-CN" dirty="0">
              <a:solidFill>
                <a:srgbClr val="00B0F0"/>
              </a:solidFill>
              <a:latin typeface="微软雅黑" pitchFamily="34" charset="-122"/>
              <a:ea typeface="微软雅黑" pitchFamily="34" charset="-122"/>
            </a:endParaRPr>
          </a:p>
          <a:p>
            <a:pPr>
              <a:lnSpc>
                <a:spcPct val="150000"/>
              </a:lnSpc>
            </a:pPr>
            <a:r>
              <a:rPr lang="zh-CN" altLang="en-US" sz="2000" dirty="0">
                <a:solidFill>
                  <a:srgbClr val="000000"/>
                </a:solidFill>
                <a:latin typeface="幼圆" panose="02010509060101010101" pitchFamily="49" charset="-122"/>
                <a:ea typeface="幼圆" panose="02010509060101010101" pitchFamily="49" charset="-122"/>
              </a:rPr>
              <a:t>   </a:t>
            </a:r>
            <a:r>
              <a:rPr lang="zh-CN" altLang="en-US" sz="1600" dirty="0">
                <a:solidFill>
                  <a:schemeClr val="tx1">
                    <a:lumMod val="65000"/>
                    <a:lumOff val="35000"/>
                  </a:schemeClr>
                </a:solidFill>
                <a:latin typeface="微软雅黑" pitchFamily="34" charset="-122"/>
                <a:ea typeface="微软雅黑" pitchFamily="34" charset="-122"/>
              </a:rPr>
              <a:t>公式是指在工作表中对数据进行运算，从等号开始的一个表达式，表达式中由数据、函数、运算符、单元格引用、常量等组成。</a:t>
            </a:r>
          </a:p>
        </p:txBody>
      </p:sp>
      <p:pic>
        <p:nvPicPr>
          <p:cNvPr id="9218" name="图片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723878"/>
            <a:ext cx="2952328" cy="121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Tree>
    <p:extLst>
      <p:ext uri="{BB962C8B-B14F-4D97-AF65-F5344CB8AC3E}">
        <p14:creationId xmlns:p14="http://schemas.microsoft.com/office/powerpoint/2010/main" val="884785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923678"/>
            <a:ext cx="8064896" cy="3046988"/>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itchFamily="34" charset="-122"/>
                <a:ea typeface="微软雅黑" pitchFamily="34" charset="-122"/>
              </a:rPr>
              <a:t>       用于标识工作表中的单元格或单元格区域，并指明公式中所使用数据的位置。通过引用来代替单元格中的实际数据，一旦被引用的单元格数据发生变化后，公式的运算值也会自动修改。</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50000"/>
              </a:lnSpc>
            </a:pPr>
            <a:r>
              <a:rPr lang="en-US" altLang="zh-CN" sz="1600" dirty="0">
                <a:solidFill>
                  <a:srgbClr val="00B0F0"/>
                </a:solidFill>
                <a:latin typeface="微软雅黑" pitchFamily="34" charset="-122"/>
                <a:ea typeface="微软雅黑" pitchFamily="34" charset="-122"/>
              </a:rPr>
              <a:t>    </a:t>
            </a:r>
            <a:r>
              <a:rPr lang="zh-CN" altLang="en-US" sz="1600" dirty="0">
                <a:solidFill>
                  <a:srgbClr val="00B0F0"/>
                </a:solidFill>
                <a:latin typeface="微软雅黑" pitchFamily="34" charset="-122"/>
                <a:ea typeface="微软雅黑" pitchFamily="34" charset="-122"/>
              </a:rPr>
              <a:t>● 相对引用</a:t>
            </a:r>
            <a:r>
              <a:rPr lang="zh-CN" altLang="en-US" sz="1600" dirty="0">
                <a:solidFill>
                  <a:schemeClr val="tx1">
                    <a:lumMod val="65000"/>
                    <a:lumOff val="35000"/>
                  </a:schemeClr>
                </a:solidFill>
                <a:latin typeface="微软雅黑" pitchFamily="34" charset="-122"/>
                <a:ea typeface="微软雅黑" pitchFamily="34" charset="-122"/>
              </a:rPr>
              <a:t>。公式在复制过程中，为确保引用的位置能随着公式位置的变化而自动调整，这就需要使用单元格地址的相对引用。如：</a:t>
            </a:r>
            <a:r>
              <a:rPr lang="en-US" altLang="zh-CN" sz="1600" dirty="0">
                <a:solidFill>
                  <a:srgbClr val="00B0F0"/>
                </a:solidFill>
                <a:latin typeface="微软雅黑" pitchFamily="34" charset="-122"/>
                <a:ea typeface="微软雅黑" pitchFamily="34" charset="-122"/>
              </a:rPr>
              <a:t>=E4+F4+G4</a:t>
            </a:r>
          </a:p>
          <a:p>
            <a:pPr>
              <a:lnSpc>
                <a:spcPct val="150000"/>
              </a:lnSpc>
            </a:pPr>
            <a:r>
              <a:rPr lang="en-US" altLang="zh-CN" sz="1600" dirty="0">
                <a:solidFill>
                  <a:srgbClr val="00B0F0"/>
                </a:solidFill>
                <a:latin typeface="微软雅黑" pitchFamily="34" charset="-122"/>
                <a:ea typeface="微软雅黑" pitchFamily="34" charset="-122"/>
              </a:rPr>
              <a:t>    </a:t>
            </a:r>
            <a:r>
              <a:rPr lang="zh-CN" altLang="en-US" sz="1600" dirty="0">
                <a:solidFill>
                  <a:srgbClr val="00B0F0"/>
                </a:solidFill>
                <a:latin typeface="微软雅黑" pitchFamily="34" charset="-122"/>
                <a:ea typeface="微软雅黑" pitchFamily="34" charset="-122"/>
              </a:rPr>
              <a:t>● 绝对引用</a:t>
            </a:r>
            <a:r>
              <a:rPr lang="zh-CN" altLang="en-US" sz="1600" dirty="0">
                <a:solidFill>
                  <a:schemeClr val="tx1">
                    <a:lumMod val="65000"/>
                    <a:lumOff val="35000"/>
                  </a:schemeClr>
                </a:solidFill>
                <a:latin typeface="微软雅黑" pitchFamily="34" charset="-122"/>
                <a:ea typeface="微软雅黑" pitchFamily="34" charset="-122"/>
              </a:rPr>
              <a:t>。公式在复制过程中，为确保引用的位置不随公式位置的变化而变化，这就需要使用单元格地址的绝对引用。如：</a:t>
            </a:r>
            <a:r>
              <a:rPr lang="en-US" altLang="zh-CN" sz="1600" dirty="0">
                <a:solidFill>
                  <a:schemeClr val="tx1">
                    <a:lumMod val="65000"/>
                    <a:lumOff val="35000"/>
                  </a:schemeClr>
                </a:solidFill>
                <a:latin typeface="微软雅黑" pitchFamily="34" charset="-122"/>
                <a:ea typeface="微软雅黑" pitchFamily="34" charset="-122"/>
              </a:rPr>
              <a:t>=(E4+F4)*</a:t>
            </a:r>
            <a:r>
              <a:rPr lang="en-US" altLang="zh-CN" sz="1600" dirty="0">
                <a:solidFill>
                  <a:srgbClr val="00B0F0"/>
                </a:solidFill>
                <a:latin typeface="微软雅黑" pitchFamily="34" charset="-122"/>
                <a:ea typeface="微软雅黑" pitchFamily="34" charset="-122"/>
              </a:rPr>
              <a:t>$G$2</a:t>
            </a:r>
          </a:p>
          <a:p>
            <a:pPr>
              <a:lnSpc>
                <a:spcPct val="150000"/>
              </a:lnSpc>
            </a:pPr>
            <a:r>
              <a:rPr lang="en-US" altLang="zh-CN" sz="1600" dirty="0">
                <a:solidFill>
                  <a:srgbClr val="00B0F0"/>
                </a:solidFill>
                <a:latin typeface="微软雅黑" pitchFamily="34" charset="-122"/>
                <a:ea typeface="微软雅黑" pitchFamily="34" charset="-122"/>
              </a:rPr>
              <a:t>    </a:t>
            </a:r>
            <a:r>
              <a:rPr lang="zh-CN" altLang="en-US" sz="1600" dirty="0">
                <a:solidFill>
                  <a:srgbClr val="00B0F0"/>
                </a:solidFill>
                <a:latin typeface="微软雅黑" pitchFamily="34" charset="-122"/>
                <a:ea typeface="微软雅黑" pitchFamily="34" charset="-122"/>
              </a:rPr>
              <a:t>● 混合引用</a:t>
            </a:r>
            <a:r>
              <a:rPr lang="zh-CN" altLang="en-US" sz="1600" dirty="0">
                <a:solidFill>
                  <a:schemeClr val="tx1">
                    <a:lumMod val="65000"/>
                    <a:lumOff val="35000"/>
                  </a:schemeClr>
                </a:solidFill>
                <a:latin typeface="微软雅黑" pitchFamily="34" charset="-122"/>
                <a:ea typeface="微软雅黑" pitchFamily="34" charset="-122"/>
              </a:rPr>
              <a:t>。在单元格地址引用中同时使用了相对引用和绝对引用，如：</a:t>
            </a:r>
            <a:r>
              <a:rPr lang="en-US" altLang="zh-CN" sz="1600" dirty="0">
                <a:solidFill>
                  <a:srgbClr val="00B0F0"/>
                </a:solidFill>
                <a:latin typeface="微软雅黑" pitchFamily="34" charset="-122"/>
                <a:ea typeface="微软雅黑" pitchFamily="34" charset="-122"/>
              </a:rPr>
              <a:t>$A1</a:t>
            </a:r>
            <a:r>
              <a:rPr lang="zh-CN" altLang="en-US" sz="1600" dirty="0">
                <a:solidFill>
                  <a:srgbClr val="00B0F0"/>
                </a:solidFill>
                <a:latin typeface="微软雅黑" pitchFamily="34" charset="-122"/>
                <a:ea typeface="微软雅黑" pitchFamily="34" charset="-122"/>
              </a:rPr>
              <a:t>、</a:t>
            </a:r>
            <a:r>
              <a:rPr lang="en-US" altLang="zh-CN" sz="1600" dirty="0">
                <a:solidFill>
                  <a:srgbClr val="00B0F0"/>
                </a:solidFill>
                <a:latin typeface="微软雅黑" pitchFamily="34" charset="-122"/>
                <a:ea typeface="微软雅黑" pitchFamily="34" charset="-122"/>
              </a:rPr>
              <a:t>A$1</a:t>
            </a:r>
            <a:endParaRPr lang="zh-CN" altLang="en-US" sz="1600" dirty="0">
              <a:solidFill>
                <a:schemeClr val="tx1">
                  <a:lumMod val="65000"/>
                  <a:lumOff val="35000"/>
                </a:schemeClr>
              </a:solidFill>
              <a:latin typeface="微软雅黑" pitchFamily="34" charset="-122"/>
              <a:ea typeface="微软雅黑" pitchFamily="34" charset="-122"/>
            </a:endParaRPr>
          </a:p>
        </p:txBody>
      </p:sp>
      <p:sp>
        <p:nvSpPr>
          <p:cNvPr id="5" name="矩形 4"/>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
        <p:nvSpPr>
          <p:cNvPr id="6"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4.2.2 </a:t>
            </a:r>
            <a:r>
              <a:rPr lang="zh-CN" altLang="en-US" sz="2000" dirty="0">
                <a:solidFill>
                  <a:schemeClr val="tx1">
                    <a:lumMod val="85000"/>
                    <a:lumOff val="15000"/>
                  </a:schemeClr>
                </a:solidFill>
                <a:latin typeface="微软雅黑" pitchFamily="34" charset="-122"/>
                <a:ea typeface="微软雅黑" pitchFamily="34" charset="-122"/>
              </a:rPr>
              <a:t>公式与函数的应用</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7" name="矩形 6"/>
          <p:cNvSpPr/>
          <p:nvPr/>
        </p:nvSpPr>
        <p:spPr>
          <a:xfrm>
            <a:off x="683568" y="1592549"/>
            <a:ext cx="6264696" cy="507831"/>
          </a:xfrm>
          <a:prstGeom prst="rect">
            <a:avLst/>
          </a:prstGeom>
        </p:spPr>
        <p:txBody>
          <a:bodyPr wrap="square">
            <a:spAutoFit/>
          </a:bodyPr>
          <a:lstStyle/>
          <a:p>
            <a:pPr>
              <a:lnSpc>
                <a:spcPct val="150000"/>
              </a:lnSpc>
            </a:pPr>
            <a:r>
              <a:rPr lang="en-US" altLang="zh-CN" dirty="0">
                <a:solidFill>
                  <a:srgbClr val="00B0F0"/>
                </a:solidFill>
                <a:latin typeface="微软雅黑" pitchFamily="34" charset="-122"/>
                <a:ea typeface="微软雅黑" pitchFamily="34" charset="-122"/>
              </a:rPr>
              <a:t>    2</a:t>
            </a:r>
            <a:r>
              <a:rPr lang="zh-CN" altLang="en-US" dirty="0">
                <a:solidFill>
                  <a:srgbClr val="00B0F0"/>
                </a:solidFill>
                <a:latin typeface="微软雅黑" pitchFamily="34" charset="-122"/>
                <a:ea typeface="微软雅黑" pitchFamily="34" charset="-122"/>
              </a:rPr>
              <a:t>、单元格的引用</a:t>
            </a:r>
            <a:endParaRPr lang="zh-CN" altLang="en-US" sz="16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82338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out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4.2.2 </a:t>
            </a:r>
            <a:r>
              <a:rPr lang="zh-CN" altLang="en-US" sz="2000" dirty="0">
                <a:solidFill>
                  <a:schemeClr val="tx1">
                    <a:lumMod val="85000"/>
                    <a:lumOff val="15000"/>
                  </a:schemeClr>
                </a:solidFill>
                <a:latin typeface="微软雅黑" pitchFamily="34" charset="-122"/>
                <a:ea typeface="微软雅黑" pitchFamily="34" charset="-122"/>
              </a:rPr>
              <a:t>公式与函数的应用</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653649"/>
            <a:ext cx="8064896" cy="2354491"/>
          </a:xfrm>
          <a:prstGeom prst="rect">
            <a:avLst/>
          </a:prstGeom>
        </p:spPr>
        <p:txBody>
          <a:bodyPr wrap="square">
            <a:spAutoFit/>
          </a:bodyPr>
          <a:lstStyle/>
          <a:p>
            <a:pPr>
              <a:lnSpc>
                <a:spcPct val="150000"/>
              </a:lnSpc>
            </a:pPr>
            <a:r>
              <a:rPr lang="en-US" altLang="zh-CN" dirty="0">
                <a:solidFill>
                  <a:srgbClr val="00B0F0"/>
                </a:solidFill>
                <a:latin typeface="微软雅黑" pitchFamily="34" charset="-122"/>
                <a:ea typeface="微软雅黑" pitchFamily="34" charset="-122"/>
              </a:rPr>
              <a:t>      3</a:t>
            </a:r>
            <a:r>
              <a:rPr lang="zh-CN" altLang="en-US" dirty="0">
                <a:solidFill>
                  <a:srgbClr val="00B0F0"/>
                </a:solidFill>
                <a:latin typeface="微软雅黑" pitchFamily="34" charset="-122"/>
                <a:ea typeface="微软雅黑" pitchFamily="34" charset="-122"/>
              </a:rPr>
              <a:t>、使用函数</a:t>
            </a:r>
          </a:p>
          <a:p>
            <a:pPr>
              <a:lnSpc>
                <a:spcPct val="150000"/>
              </a:lnSpc>
            </a:pPr>
            <a:r>
              <a:rPr lang="zh-CN" altLang="en-US" sz="1600" dirty="0">
                <a:solidFill>
                  <a:schemeClr val="tx1">
                    <a:lumMod val="65000"/>
                    <a:lumOff val="35000"/>
                  </a:schemeClr>
                </a:solidFill>
                <a:latin typeface="微软雅黑" pitchFamily="34" charset="-122"/>
                <a:ea typeface="微软雅黑" pitchFamily="34" charset="-122"/>
              </a:rPr>
              <a:t>       函数是一些预定义的公式或具有特定功能的表达式，函数包括函数名和参数。用户把参数传递给函数，函数按特定的指令对参数进行计算，然后把计算结果返回给用户。</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50000"/>
              </a:lnSpc>
            </a:pPr>
            <a:r>
              <a:rPr lang="en-US" altLang="zh-CN" sz="1600" dirty="0">
                <a:solidFill>
                  <a:schemeClr val="tx1">
                    <a:lumMod val="65000"/>
                    <a:lumOff val="35000"/>
                  </a:schemeClr>
                </a:solidFill>
                <a:latin typeface="微软雅黑" pitchFamily="34" charset="-122"/>
                <a:ea typeface="微软雅黑" pitchFamily="34" charset="-122"/>
              </a:rPr>
              <a:t>       </a:t>
            </a:r>
            <a:r>
              <a:rPr lang="zh-CN" altLang="en-US" sz="1600" dirty="0">
                <a:solidFill>
                  <a:schemeClr val="tx1">
                    <a:lumMod val="65000"/>
                    <a:lumOff val="35000"/>
                  </a:schemeClr>
                </a:solidFill>
                <a:latin typeface="微软雅黑" pitchFamily="34" charset="-122"/>
                <a:ea typeface="微软雅黑" pitchFamily="34" charset="-122"/>
              </a:rPr>
              <a:t>函数的分类有很多种：数学和三角函数、文本函数、逻辑函数、统计函数、财务函数等，其中较为常用的函数有：</a:t>
            </a:r>
            <a:r>
              <a:rPr lang="en-US" altLang="zh-CN" sz="1600" dirty="0">
                <a:solidFill>
                  <a:srgbClr val="00B0F0"/>
                </a:solidFill>
                <a:latin typeface="微软雅黑" pitchFamily="34" charset="-122"/>
                <a:ea typeface="微软雅黑" pitchFamily="34" charset="-122"/>
              </a:rPr>
              <a:t>SUM</a:t>
            </a:r>
            <a:r>
              <a:rPr lang="zh-CN" altLang="en-US" sz="1600" dirty="0">
                <a:solidFill>
                  <a:srgbClr val="00B0F0"/>
                </a:solidFill>
                <a:latin typeface="微软雅黑" pitchFamily="34" charset="-122"/>
                <a:ea typeface="微软雅黑" pitchFamily="34" charset="-122"/>
              </a:rPr>
              <a:t>、</a:t>
            </a:r>
            <a:r>
              <a:rPr lang="en-US" altLang="zh-CN" sz="1600" dirty="0">
                <a:solidFill>
                  <a:srgbClr val="00B0F0"/>
                </a:solidFill>
                <a:latin typeface="微软雅黑" pitchFamily="34" charset="-122"/>
                <a:ea typeface="微软雅黑" pitchFamily="34" charset="-122"/>
              </a:rPr>
              <a:t>AVERAGE</a:t>
            </a:r>
            <a:r>
              <a:rPr lang="zh-CN" altLang="en-US" sz="1600" dirty="0">
                <a:solidFill>
                  <a:srgbClr val="00B0F0"/>
                </a:solidFill>
                <a:latin typeface="微软雅黑" pitchFamily="34" charset="-122"/>
                <a:ea typeface="微软雅黑" pitchFamily="34" charset="-122"/>
              </a:rPr>
              <a:t>、</a:t>
            </a:r>
            <a:r>
              <a:rPr lang="en-US" altLang="zh-CN" sz="1600" dirty="0">
                <a:solidFill>
                  <a:srgbClr val="00B0F0"/>
                </a:solidFill>
                <a:latin typeface="微软雅黑" pitchFamily="34" charset="-122"/>
                <a:ea typeface="微软雅黑" pitchFamily="34" charset="-122"/>
              </a:rPr>
              <a:t>MAX</a:t>
            </a:r>
            <a:r>
              <a:rPr lang="zh-CN" altLang="en-US" sz="1600" dirty="0">
                <a:solidFill>
                  <a:srgbClr val="00B0F0"/>
                </a:solidFill>
                <a:latin typeface="微软雅黑" pitchFamily="34" charset="-122"/>
                <a:ea typeface="微软雅黑" pitchFamily="34" charset="-122"/>
              </a:rPr>
              <a:t>、</a:t>
            </a:r>
            <a:r>
              <a:rPr lang="en-US" altLang="zh-CN" sz="1600" dirty="0">
                <a:solidFill>
                  <a:srgbClr val="00B0F0"/>
                </a:solidFill>
                <a:latin typeface="微软雅黑" pitchFamily="34" charset="-122"/>
                <a:ea typeface="微软雅黑" pitchFamily="34" charset="-122"/>
              </a:rPr>
              <a:t>MIN</a:t>
            </a:r>
            <a:r>
              <a:rPr lang="zh-CN" altLang="en-US" sz="1600" dirty="0">
                <a:solidFill>
                  <a:srgbClr val="00B0F0"/>
                </a:solidFill>
                <a:latin typeface="微软雅黑" pitchFamily="34" charset="-122"/>
                <a:ea typeface="微软雅黑" pitchFamily="34" charset="-122"/>
              </a:rPr>
              <a:t>、</a:t>
            </a:r>
            <a:r>
              <a:rPr lang="en-US" altLang="zh-CN" sz="1600" dirty="0">
                <a:solidFill>
                  <a:srgbClr val="00B0F0"/>
                </a:solidFill>
                <a:latin typeface="微软雅黑" pitchFamily="34" charset="-122"/>
                <a:ea typeface="微软雅黑" pitchFamily="34" charset="-122"/>
              </a:rPr>
              <a:t>COUNT</a:t>
            </a:r>
            <a:r>
              <a:rPr lang="zh-CN" altLang="en-US" sz="1600" dirty="0">
                <a:solidFill>
                  <a:srgbClr val="00B0F0"/>
                </a:solidFill>
                <a:latin typeface="微软雅黑" pitchFamily="34" charset="-122"/>
                <a:ea typeface="微软雅黑" pitchFamily="34" charset="-122"/>
              </a:rPr>
              <a:t>、</a:t>
            </a:r>
            <a:r>
              <a:rPr lang="en-US" altLang="zh-CN" sz="1600" dirty="0">
                <a:solidFill>
                  <a:srgbClr val="00B0F0"/>
                </a:solidFill>
                <a:latin typeface="微软雅黑" pitchFamily="34" charset="-122"/>
                <a:ea typeface="微软雅黑" pitchFamily="34" charset="-122"/>
              </a:rPr>
              <a:t>IF</a:t>
            </a:r>
            <a:r>
              <a:rPr lang="zh-CN" altLang="en-US" sz="1600" dirty="0">
                <a:solidFill>
                  <a:schemeClr val="tx1">
                    <a:lumMod val="65000"/>
                    <a:lumOff val="35000"/>
                  </a:schemeClr>
                </a:solidFill>
                <a:latin typeface="微软雅黑" pitchFamily="34" charset="-122"/>
                <a:ea typeface="微软雅黑" pitchFamily="34" charset="-122"/>
              </a:rPr>
              <a:t>等。</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50000"/>
              </a:lnSpc>
            </a:pPr>
            <a:r>
              <a:rPr lang="en-US" altLang="zh-CN" sz="1600" dirty="0">
                <a:solidFill>
                  <a:schemeClr val="tx1">
                    <a:lumMod val="65000"/>
                    <a:lumOff val="35000"/>
                  </a:schemeClr>
                </a:solidFill>
                <a:latin typeface="微软雅黑" pitchFamily="34" charset="-122"/>
                <a:ea typeface="微软雅黑" pitchFamily="34" charset="-122"/>
              </a:rPr>
              <a:t>       </a:t>
            </a:r>
            <a:r>
              <a:rPr lang="zh-CN" altLang="en-US" sz="1600" dirty="0">
                <a:solidFill>
                  <a:schemeClr val="tx1">
                    <a:lumMod val="65000"/>
                    <a:lumOff val="35000"/>
                  </a:schemeClr>
                </a:solidFill>
                <a:latin typeface="微软雅黑" pitchFamily="34" charset="-122"/>
                <a:ea typeface="微软雅黑" pitchFamily="34" charset="-122"/>
              </a:rPr>
              <a:t>函数的一般形式为：</a:t>
            </a:r>
            <a:r>
              <a:rPr lang="zh-CN" altLang="en-US" sz="1600" dirty="0">
                <a:solidFill>
                  <a:srgbClr val="00B0F0"/>
                </a:solidFill>
                <a:latin typeface="微软雅黑" pitchFamily="34" charset="-122"/>
                <a:ea typeface="微软雅黑" pitchFamily="34" charset="-122"/>
              </a:rPr>
              <a:t>函数名（参数</a:t>
            </a:r>
            <a:r>
              <a:rPr lang="en-US" altLang="zh-CN" sz="1600" dirty="0">
                <a:solidFill>
                  <a:srgbClr val="00B0F0"/>
                </a:solidFill>
                <a:latin typeface="微软雅黑" pitchFamily="34" charset="-122"/>
                <a:ea typeface="微软雅黑" pitchFamily="34" charset="-122"/>
              </a:rPr>
              <a:t>1</a:t>
            </a:r>
            <a:r>
              <a:rPr lang="zh-CN" altLang="en-US" sz="1600" dirty="0">
                <a:solidFill>
                  <a:srgbClr val="00B0F0"/>
                </a:solidFill>
                <a:latin typeface="微软雅黑" pitchFamily="34" charset="-122"/>
                <a:ea typeface="微软雅黑" pitchFamily="34" charset="-122"/>
              </a:rPr>
              <a:t>，参数</a:t>
            </a:r>
            <a:r>
              <a:rPr lang="en-US" altLang="zh-CN" sz="1600" dirty="0">
                <a:solidFill>
                  <a:srgbClr val="00B0F0"/>
                </a:solidFill>
                <a:latin typeface="微软雅黑" pitchFamily="34" charset="-122"/>
                <a:ea typeface="微软雅黑" pitchFamily="34" charset="-122"/>
              </a:rPr>
              <a:t>2</a:t>
            </a:r>
            <a:r>
              <a:rPr lang="zh-CN" altLang="en-US" sz="1600" dirty="0">
                <a:solidFill>
                  <a:srgbClr val="00B0F0"/>
                </a:solidFill>
                <a:latin typeface="微软雅黑" pitchFamily="34" charset="-122"/>
                <a:ea typeface="微软雅黑" pitchFamily="34" charset="-122"/>
              </a:rPr>
              <a:t>，</a:t>
            </a:r>
            <a:r>
              <a:rPr lang="en-US" altLang="zh-CN" sz="1600" dirty="0">
                <a:solidFill>
                  <a:srgbClr val="00B0F0"/>
                </a:solidFill>
                <a:latin typeface="微软雅黑" pitchFamily="34" charset="-122"/>
                <a:ea typeface="微软雅黑" pitchFamily="34" charset="-122"/>
              </a:rPr>
              <a:t>……</a:t>
            </a:r>
            <a:r>
              <a:rPr lang="zh-CN" altLang="en-US" sz="1600" dirty="0">
                <a:solidFill>
                  <a:srgbClr val="00B0F0"/>
                </a:solidFill>
                <a:latin typeface="微软雅黑" pitchFamily="34" charset="-122"/>
                <a:ea typeface="微软雅黑" pitchFamily="34" charset="-122"/>
              </a:rPr>
              <a:t>）</a:t>
            </a:r>
            <a:r>
              <a:rPr lang="zh-CN" altLang="en-US" sz="1600" dirty="0">
                <a:solidFill>
                  <a:schemeClr val="tx1">
                    <a:lumMod val="65000"/>
                    <a:lumOff val="35000"/>
                  </a:schemeClr>
                </a:solidFill>
                <a:latin typeface="微软雅黑" pitchFamily="34" charset="-122"/>
                <a:ea typeface="微软雅黑" pitchFamily="34" charset="-122"/>
              </a:rPr>
              <a:t>。</a:t>
            </a:r>
          </a:p>
        </p:txBody>
      </p:sp>
      <p:pic>
        <p:nvPicPr>
          <p:cNvPr id="10242" name="Picture 2" descr="2-3-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069788"/>
            <a:ext cx="3888432" cy="8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Tree>
    <p:extLst>
      <p:ext uri="{BB962C8B-B14F-4D97-AF65-F5344CB8AC3E}">
        <p14:creationId xmlns:p14="http://schemas.microsoft.com/office/powerpoint/2010/main" val="3946063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4.2.3 </a:t>
            </a:r>
            <a:r>
              <a:rPr lang="zh-CN" altLang="en-US" sz="2000" dirty="0">
                <a:solidFill>
                  <a:schemeClr val="tx1">
                    <a:lumMod val="85000"/>
                    <a:lumOff val="15000"/>
                  </a:schemeClr>
                </a:solidFill>
                <a:latin typeface="微软雅黑" pitchFamily="34" charset="-122"/>
                <a:ea typeface="微软雅黑" pitchFamily="34" charset="-122"/>
              </a:rPr>
              <a:t>工作表的格式化</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635646"/>
            <a:ext cx="8064896" cy="879856"/>
          </a:xfrm>
          <a:prstGeom prst="rect">
            <a:avLst/>
          </a:prstGeom>
        </p:spPr>
        <p:txBody>
          <a:bodyPr wrap="square">
            <a:spAutoFit/>
          </a:bodyPr>
          <a:lstStyle/>
          <a:p>
            <a:pPr>
              <a:lnSpc>
                <a:spcPct val="150000"/>
              </a:lnSpc>
            </a:pPr>
            <a:r>
              <a:rPr lang="en-US" altLang="zh-CN" sz="2000" dirty="0">
                <a:solidFill>
                  <a:srgbClr val="000000"/>
                </a:solidFill>
                <a:latin typeface="幼圆" panose="02010509060101010101" pitchFamily="49" charset="-122"/>
                <a:ea typeface="幼圆" panose="02010509060101010101" pitchFamily="49" charset="-122"/>
              </a:rPr>
              <a:t>    </a:t>
            </a:r>
            <a:r>
              <a:rPr lang="zh-CN" altLang="en-US" sz="1600" dirty="0">
                <a:solidFill>
                  <a:schemeClr val="tx1">
                    <a:lumMod val="65000"/>
                    <a:lumOff val="35000"/>
                  </a:schemeClr>
                </a:solidFill>
                <a:latin typeface="微软雅黑" pitchFamily="34" charset="-122"/>
                <a:ea typeface="微软雅黑" pitchFamily="34" charset="-122"/>
              </a:rPr>
              <a:t>用户建立一张有 数据的工作表后，需对工作表进行格式化设置，以便使用户看起来格式清晰、内容整齐、样式美观，数据更直观、更具有可读性和可视性。</a:t>
            </a:r>
          </a:p>
        </p:txBody>
      </p:sp>
      <p:sp>
        <p:nvSpPr>
          <p:cNvPr id="5" name="矩形 4"/>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
        <p:nvSpPr>
          <p:cNvPr id="6" name="矩形 5"/>
          <p:cNvSpPr/>
          <p:nvPr/>
        </p:nvSpPr>
        <p:spPr>
          <a:xfrm>
            <a:off x="611560" y="2499742"/>
            <a:ext cx="3744416" cy="2446824"/>
          </a:xfrm>
          <a:prstGeom prst="rect">
            <a:avLst/>
          </a:prstGeom>
        </p:spPr>
        <p:txBody>
          <a:bodyPr wrap="square">
            <a:spAutoFit/>
          </a:bodyPr>
          <a:lstStyle/>
          <a:p>
            <a:pPr algn="just">
              <a:lnSpc>
                <a:spcPct val="150000"/>
              </a:lnSpc>
            </a:pPr>
            <a:r>
              <a:rPr lang="en-US" altLang="zh-CN" dirty="0">
                <a:solidFill>
                  <a:srgbClr val="00B0F0"/>
                </a:solidFill>
                <a:latin typeface="微软雅黑" pitchFamily="34" charset="-122"/>
                <a:ea typeface="微软雅黑" pitchFamily="34" charset="-122"/>
              </a:rPr>
              <a:t>      1</a:t>
            </a:r>
            <a:r>
              <a:rPr lang="zh-CN" altLang="en-US" dirty="0">
                <a:solidFill>
                  <a:srgbClr val="00B0F0"/>
                </a:solidFill>
                <a:latin typeface="微软雅黑" pitchFamily="34" charset="-122"/>
                <a:ea typeface="微软雅黑" pitchFamily="34" charset="-122"/>
              </a:rPr>
              <a:t>、自动套用表格格式</a:t>
            </a:r>
            <a:endParaRPr lang="en-US" altLang="zh-CN" dirty="0">
              <a:solidFill>
                <a:srgbClr val="00B0F0"/>
              </a:solidFill>
              <a:latin typeface="微软雅黑" pitchFamily="34" charset="-122"/>
              <a:ea typeface="微软雅黑" pitchFamily="34" charset="-122"/>
            </a:endParaRPr>
          </a:p>
          <a:p>
            <a:pPr algn="just">
              <a:lnSpc>
                <a:spcPct val="150000"/>
              </a:lnSpc>
            </a:pPr>
            <a:r>
              <a:rPr lang="en-US" altLang="zh-CN" sz="2000" b="1" dirty="0">
                <a:solidFill>
                  <a:srgbClr val="000000"/>
                </a:solidFill>
                <a:latin typeface="幼圆" panose="02010509060101010101" pitchFamily="49" charset="-122"/>
                <a:ea typeface="幼圆" panose="02010509060101010101" pitchFamily="49" charset="-122"/>
              </a:rPr>
              <a:t>   </a:t>
            </a:r>
            <a:r>
              <a:rPr lang="zh-CN" altLang="en-US" sz="1600" dirty="0">
                <a:solidFill>
                  <a:schemeClr val="tx1">
                    <a:lumMod val="65000"/>
                    <a:lumOff val="35000"/>
                  </a:schemeClr>
                </a:solidFill>
                <a:latin typeface="微软雅黑" pitchFamily="34" charset="-122"/>
                <a:ea typeface="微软雅黑" pitchFamily="34" charset="-122"/>
              </a:rPr>
              <a:t>利用</a:t>
            </a:r>
            <a:r>
              <a:rPr lang="en-US" altLang="zh-CN" sz="1600" dirty="0">
                <a:solidFill>
                  <a:schemeClr val="tx1">
                    <a:lumMod val="65000"/>
                    <a:lumOff val="35000"/>
                  </a:schemeClr>
                </a:solidFill>
                <a:latin typeface="微软雅黑" pitchFamily="34" charset="-122"/>
                <a:ea typeface="微软雅黑" pitchFamily="34" charset="-122"/>
              </a:rPr>
              <a:t>Excel</a:t>
            </a:r>
            <a:r>
              <a:rPr lang="zh-CN" altLang="en-US" sz="1600" dirty="0">
                <a:solidFill>
                  <a:schemeClr val="tx1">
                    <a:lumMod val="65000"/>
                    <a:lumOff val="35000"/>
                  </a:schemeClr>
                </a:solidFill>
                <a:latin typeface="微软雅黑" pitchFamily="34" charset="-122"/>
                <a:ea typeface="微软雅黑" pitchFamily="34" charset="-122"/>
              </a:rPr>
              <a:t>预设的格式，套用到创建好的工作表。可以节省格式化工作表的时间，而制作出的工作表却很美观。</a:t>
            </a:r>
            <a:endParaRPr lang="en-US" altLang="zh-CN" sz="1600" dirty="0">
              <a:solidFill>
                <a:schemeClr val="tx1">
                  <a:lumMod val="65000"/>
                  <a:lumOff val="35000"/>
                </a:schemeClr>
              </a:solidFill>
              <a:latin typeface="微软雅黑" pitchFamily="34" charset="-122"/>
              <a:ea typeface="微软雅黑" pitchFamily="34" charset="-122"/>
            </a:endParaRPr>
          </a:p>
          <a:p>
            <a:pPr algn="just">
              <a:lnSpc>
                <a:spcPct val="150000"/>
              </a:lnSpc>
            </a:pPr>
            <a:r>
              <a:rPr lang="en-US" altLang="zh-CN" sz="1600" dirty="0">
                <a:solidFill>
                  <a:schemeClr val="tx1">
                    <a:lumMod val="65000"/>
                    <a:lumOff val="35000"/>
                  </a:schemeClr>
                </a:solidFill>
                <a:latin typeface="微软雅黑" pitchFamily="34" charset="-122"/>
                <a:ea typeface="微软雅黑" pitchFamily="34" charset="-122"/>
              </a:rPr>
              <a:t>         </a:t>
            </a:r>
            <a:r>
              <a:rPr lang="zh-CN" altLang="en-US" sz="1600" dirty="0">
                <a:solidFill>
                  <a:schemeClr val="tx1">
                    <a:lumMod val="65000"/>
                    <a:lumOff val="35000"/>
                  </a:schemeClr>
                </a:solidFill>
                <a:latin typeface="微软雅黑" pitchFamily="34" charset="-122"/>
                <a:ea typeface="微软雅黑" pitchFamily="34" charset="-122"/>
              </a:rPr>
              <a:t>操作：选择“开始”选项卡“样式”组中的“套用表格样式”按钮。</a:t>
            </a:r>
          </a:p>
        </p:txBody>
      </p:sp>
      <p:pic>
        <p:nvPicPr>
          <p:cNvPr id="7" name="Picture 2" descr="2-3-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69035"/>
            <a:ext cx="398278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282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4.2.3 </a:t>
            </a:r>
            <a:r>
              <a:rPr lang="zh-CN" altLang="en-US" sz="2000" dirty="0">
                <a:solidFill>
                  <a:schemeClr val="tx1">
                    <a:lumMod val="85000"/>
                    <a:lumOff val="15000"/>
                  </a:schemeClr>
                </a:solidFill>
                <a:latin typeface="微软雅黑" pitchFamily="34" charset="-122"/>
                <a:ea typeface="微软雅黑" pitchFamily="34" charset="-122"/>
              </a:rPr>
              <a:t>工作表的格式化</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653648"/>
            <a:ext cx="8064896" cy="2123658"/>
          </a:xfrm>
          <a:prstGeom prst="rect">
            <a:avLst/>
          </a:prstGeom>
        </p:spPr>
        <p:txBody>
          <a:bodyPr wrap="square">
            <a:spAutoFit/>
          </a:bodyPr>
          <a:lstStyle/>
          <a:p>
            <a:pPr>
              <a:lnSpc>
                <a:spcPct val="150000"/>
              </a:lnSpc>
            </a:pPr>
            <a:r>
              <a:rPr lang="en-US" altLang="zh-CN" sz="2000" b="1" dirty="0">
                <a:solidFill>
                  <a:srgbClr val="000000"/>
                </a:solidFill>
                <a:latin typeface="幼圆" panose="02010509060101010101" pitchFamily="49" charset="-122"/>
                <a:ea typeface="幼圆" panose="02010509060101010101" pitchFamily="49" charset="-122"/>
              </a:rPr>
              <a:t>    </a:t>
            </a:r>
            <a:r>
              <a:rPr lang="en-US" altLang="zh-CN" dirty="0">
                <a:solidFill>
                  <a:srgbClr val="00B0F0"/>
                </a:solidFill>
                <a:latin typeface="微软雅黑" pitchFamily="34" charset="-122"/>
                <a:ea typeface="微软雅黑" pitchFamily="34" charset="-122"/>
              </a:rPr>
              <a:t>2</a:t>
            </a:r>
            <a:r>
              <a:rPr lang="zh-CN" altLang="en-US" dirty="0">
                <a:solidFill>
                  <a:srgbClr val="00B0F0"/>
                </a:solidFill>
                <a:latin typeface="微软雅黑" pitchFamily="34" charset="-122"/>
                <a:ea typeface="微软雅黑" pitchFamily="34" charset="-122"/>
              </a:rPr>
              <a:t>、设置单元格格式</a:t>
            </a:r>
            <a:endParaRPr lang="en-US" altLang="zh-CN" dirty="0">
              <a:solidFill>
                <a:srgbClr val="00B0F0"/>
              </a:solidFill>
              <a:latin typeface="微软雅黑" pitchFamily="34" charset="-122"/>
              <a:ea typeface="微软雅黑" pitchFamily="34" charset="-122"/>
            </a:endParaRPr>
          </a:p>
          <a:p>
            <a:pPr>
              <a:lnSpc>
                <a:spcPct val="150000"/>
              </a:lnSpc>
            </a:pPr>
            <a:r>
              <a:rPr lang="zh-CN" altLang="en-US" sz="2000" dirty="0">
                <a:solidFill>
                  <a:srgbClr val="000000"/>
                </a:solidFill>
                <a:latin typeface="幼圆" panose="02010509060101010101" pitchFamily="49" charset="-122"/>
                <a:ea typeface="幼圆" panose="02010509060101010101" pitchFamily="49" charset="-122"/>
              </a:rPr>
              <a:t>    </a:t>
            </a:r>
            <a:r>
              <a:rPr lang="zh-CN" altLang="en-US" sz="1600" dirty="0">
                <a:solidFill>
                  <a:schemeClr val="tx1">
                    <a:lumMod val="65000"/>
                    <a:lumOff val="35000"/>
                  </a:schemeClr>
                </a:solidFill>
                <a:latin typeface="微软雅黑" pitchFamily="34" charset="-122"/>
                <a:ea typeface="微软雅黑" pitchFamily="34" charset="-122"/>
              </a:rPr>
              <a:t>自动套用格式化一般是对整个表格进行的，有时需要对表格中的局部进行设置，比如表格的标题、数值的格式、对齐方式、边框、填充等。</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50000"/>
              </a:lnSpc>
            </a:pPr>
            <a:r>
              <a:rPr lang="zh-CN" altLang="en-US" sz="1600" dirty="0">
                <a:solidFill>
                  <a:schemeClr val="tx1">
                    <a:lumMod val="65000"/>
                    <a:lumOff val="35000"/>
                  </a:schemeClr>
                </a:solidFill>
                <a:latin typeface="微软雅黑" pitchFamily="34" charset="-122"/>
                <a:ea typeface="微软雅黑" pitchFamily="34" charset="-122"/>
              </a:rPr>
              <a:t>       （</a:t>
            </a:r>
            <a:r>
              <a:rPr lang="en-US" altLang="zh-CN" sz="1600" dirty="0">
                <a:solidFill>
                  <a:schemeClr val="tx1">
                    <a:lumMod val="65000"/>
                    <a:lumOff val="35000"/>
                  </a:schemeClr>
                </a:solidFill>
                <a:latin typeface="微软雅黑" pitchFamily="34" charset="-122"/>
                <a:ea typeface="微软雅黑" pitchFamily="34" charset="-122"/>
              </a:rPr>
              <a:t>1</a:t>
            </a:r>
            <a:r>
              <a:rPr lang="zh-CN" altLang="en-US" sz="1600" dirty="0">
                <a:solidFill>
                  <a:schemeClr val="tx1">
                    <a:lumMod val="65000"/>
                    <a:lumOff val="35000"/>
                  </a:schemeClr>
                </a:solidFill>
                <a:latin typeface="微软雅黑" pitchFamily="34" charset="-122"/>
                <a:ea typeface="微软雅黑" pitchFamily="34" charset="-122"/>
              </a:rPr>
              <a:t>）数字格式</a:t>
            </a:r>
            <a:r>
              <a:rPr lang="en-US" altLang="zh-CN" sz="1600" dirty="0">
                <a:solidFill>
                  <a:schemeClr val="tx1">
                    <a:lumMod val="65000"/>
                    <a:lumOff val="35000"/>
                  </a:schemeClr>
                </a:solidFill>
                <a:latin typeface="微软雅黑" pitchFamily="34" charset="-122"/>
                <a:ea typeface="微软雅黑" pitchFamily="34" charset="-122"/>
              </a:rPr>
              <a:t>	                  </a:t>
            </a:r>
            <a:r>
              <a:rPr lang="zh-CN" altLang="en-US" sz="1600" dirty="0">
                <a:solidFill>
                  <a:schemeClr val="tx1">
                    <a:lumMod val="65000"/>
                    <a:lumOff val="35000"/>
                  </a:schemeClr>
                </a:solidFill>
                <a:latin typeface="微软雅黑" pitchFamily="34" charset="-122"/>
                <a:ea typeface="微软雅黑" pitchFamily="34" charset="-122"/>
              </a:rPr>
              <a:t>（</a:t>
            </a:r>
            <a:r>
              <a:rPr lang="en-US" altLang="zh-CN" sz="1600" dirty="0">
                <a:solidFill>
                  <a:schemeClr val="tx1">
                    <a:lumMod val="65000"/>
                    <a:lumOff val="35000"/>
                  </a:schemeClr>
                </a:solidFill>
                <a:latin typeface="微软雅黑" pitchFamily="34" charset="-122"/>
                <a:ea typeface="微软雅黑" pitchFamily="34" charset="-122"/>
              </a:rPr>
              <a:t>2</a:t>
            </a:r>
            <a:r>
              <a:rPr lang="zh-CN" altLang="en-US" sz="1600" dirty="0">
                <a:solidFill>
                  <a:schemeClr val="tx1">
                    <a:lumMod val="65000"/>
                    <a:lumOff val="35000"/>
                  </a:schemeClr>
                </a:solidFill>
                <a:latin typeface="微软雅黑" pitchFamily="34" charset="-122"/>
                <a:ea typeface="微软雅黑" pitchFamily="34" charset="-122"/>
              </a:rPr>
              <a:t>）对齐                    </a:t>
            </a:r>
            <a:r>
              <a:rPr lang="en-US" altLang="zh-CN" sz="1600" dirty="0">
                <a:solidFill>
                  <a:schemeClr val="tx1">
                    <a:lumMod val="65000"/>
                    <a:lumOff val="35000"/>
                  </a:schemeClr>
                </a:solidFill>
                <a:latin typeface="微软雅黑" pitchFamily="34" charset="-122"/>
                <a:ea typeface="微软雅黑" pitchFamily="34" charset="-122"/>
              </a:rPr>
              <a:t>    </a:t>
            </a:r>
            <a:r>
              <a:rPr lang="zh-CN" altLang="en-US" sz="1600" dirty="0">
                <a:solidFill>
                  <a:schemeClr val="tx1">
                    <a:lumMod val="65000"/>
                    <a:lumOff val="35000"/>
                  </a:schemeClr>
                </a:solidFill>
                <a:latin typeface="微软雅黑" pitchFamily="34" charset="-122"/>
                <a:ea typeface="微软雅黑" pitchFamily="34" charset="-122"/>
              </a:rPr>
              <a:t>（</a:t>
            </a:r>
            <a:r>
              <a:rPr lang="en-US" altLang="zh-CN" sz="1600" dirty="0">
                <a:solidFill>
                  <a:schemeClr val="tx1">
                    <a:lumMod val="65000"/>
                    <a:lumOff val="35000"/>
                  </a:schemeClr>
                </a:solidFill>
                <a:latin typeface="微软雅黑" pitchFamily="34" charset="-122"/>
                <a:ea typeface="微软雅黑" pitchFamily="34" charset="-122"/>
              </a:rPr>
              <a:t>3</a:t>
            </a:r>
            <a:r>
              <a:rPr lang="zh-CN" altLang="en-US" sz="1600" dirty="0">
                <a:solidFill>
                  <a:schemeClr val="tx1">
                    <a:lumMod val="65000"/>
                    <a:lumOff val="35000"/>
                  </a:schemeClr>
                </a:solidFill>
                <a:latin typeface="微软雅黑" pitchFamily="34" charset="-122"/>
                <a:ea typeface="微软雅黑" pitchFamily="34" charset="-122"/>
              </a:rPr>
              <a:t>）字体</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50000"/>
              </a:lnSpc>
            </a:pPr>
            <a:r>
              <a:rPr lang="en-US" altLang="zh-CN" sz="1600" dirty="0">
                <a:solidFill>
                  <a:schemeClr val="tx1">
                    <a:lumMod val="65000"/>
                    <a:lumOff val="35000"/>
                  </a:schemeClr>
                </a:solidFill>
                <a:latin typeface="微软雅黑" pitchFamily="34" charset="-122"/>
                <a:ea typeface="微软雅黑" pitchFamily="34" charset="-122"/>
              </a:rPr>
              <a:t>       </a:t>
            </a:r>
            <a:r>
              <a:rPr lang="zh-CN" altLang="en-US" sz="1600" dirty="0">
                <a:solidFill>
                  <a:schemeClr val="tx1">
                    <a:lumMod val="65000"/>
                    <a:lumOff val="35000"/>
                  </a:schemeClr>
                </a:solidFill>
                <a:latin typeface="微软雅黑" pitchFamily="34" charset="-122"/>
                <a:ea typeface="微软雅黑" pitchFamily="34" charset="-122"/>
              </a:rPr>
              <a:t>（</a:t>
            </a:r>
            <a:r>
              <a:rPr lang="en-US" altLang="zh-CN" sz="1600" dirty="0">
                <a:solidFill>
                  <a:schemeClr val="tx1">
                    <a:lumMod val="65000"/>
                    <a:lumOff val="35000"/>
                  </a:schemeClr>
                </a:solidFill>
                <a:latin typeface="微软雅黑" pitchFamily="34" charset="-122"/>
                <a:ea typeface="微软雅黑" pitchFamily="34" charset="-122"/>
              </a:rPr>
              <a:t>4</a:t>
            </a:r>
            <a:r>
              <a:rPr lang="zh-CN" altLang="en-US" sz="1600" dirty="0">
                <a:solidFill>
                  <a:schemeClr val="tx1">
                    <a:lumMod val="65000"/>
                    <a:lumOff val="35000"/>
                  </a:schemeClr>
                </a:solidFill>
                <a:latin typeface="微软雅黑" pitchFamily="34" charset="-122"/>
                <a:ea typeface="微软雅黑" pitchFamily="34" charset="-122"/>
              </a:rPr>
              <a:t>）边框和填充                （</a:t>
            </a:r>
            <a:r>
              <a:rPr lang="en-US" altLang="zh-CN" sz="1600" dirty="0">
                <a:solidFill>
                  <a:schemeClr val="tx1">
                    <a:lumMod val="65000"/>
                    <a:lumOff val="35000"/>
                  </a:schemeClr>
                </a:solidFill>
                <a:latin typeface="微软雅黑" pitchFamily="34" charset="-122"/>
                <a:ea typeface="微软雅黑" pitchFamily="34" charset="-122"/>
              </a:rPr>
              <a:t>5</a:t>
            </a:r>
            <a:r>
              <a:rPr lang="zh-CN" altLang="en-US" sz="1600" dirty="0">
                <a:solidFill>
                  <a:schemeClr val="tx1">
                    <a:lumMod val="65000"/>
                    <a:lumOff val="35000"/>
                  </a:schemeClr>
                </a:solidFill>
                <a:latin typeface="微软雅黑" pitchFamily="34" charset="-122"/>
                <a:ea typeface="微软雅黑" pitchFamily="34" charset="-122"/>
              </a:rPr>
              <a:t>）单元格样式等</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101" y="3906747"/>
            <a:ext cx="8120286" cy="569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Tree>
    <p:extLst>
      <p:ext uri="{BB962C8B-B14F-4D97-AF65-F5344CB8AC3E}">
        <p14:creationId xmlns:p14="http://schemas.microsoft.com/office/powerpoint/2010/main" val="791592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4.2.3 </a:t>
            </a:r>
            <a:r>
              <a:rPr lang="zh-CN" altLang="en-US" sz="2000" dirty="0">
                <a:solidFill>
                  <a:schemeClr val="tx1">
                    <a:lumMod val="85000"/>
                    <a:lumOff val="15000"/>
                  </a:schemeClr>
                </a:solidFill>
                <a:latin typeface="微软雅黑" pitchFamily="34" charset="-122"/>
                <a:ea typeface="微软雅黑" pitchFamily="34" charset="-122"/>
              </a:rPr>
              <a:t>工作表的格式化</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653841" y="1673680"/>
            <a:ext cx="3744416" cy="1246495"/>
          </a:xfrm>
          <a:prstGeom prst="rect">
            <a:avLst/>
          </a:prstGeom>
        </p:spPr>
        <p:txBody>
          <a:bodyPr wrap="square">
            <a:spAutoFit/>
          </a:bodyPr>
          <a:lstStyle/>
          <a:p>
            <a:pPr>
              <a:lnSpc>
                <a:spcPct val="150000"/>
              </a:lnSpc>
            </a:pPr>
            <a:r>
              <a:rPr lang="en-US" altLang="zh-CN" dirty="0">
                <a:solidFill>
                  <a:srgbClr val="00B0F0"/>
                </a:solidFill>
                <a:latin typeface="微软雅黑" pitchFamily="34" charset="-122"/>
                <a:ea typeface="微软雅黑" pitchFamily="34" charset="-122"/>
              </a:rPr>
              <a:t>3</a:t>
            </a:r>
            <a:r>
              <a:rPr lang="zh-CN" altLang="en-US" dirty="0">
                <a:solidFill>
                  <a:srgbClr val="00B0F0"/>
                </a:solidFill>
                <a:latin typeface="微软雅黑" pitchFamily="34" charset="-122"/>
                <a:ea typeface="微软雅黑" pitchFamily="34" charset="-122"/>
              </a:rPr>
              <a:t>、调整行高、列宽和隐藏行或列</a:t>
            </a:r>
            <a:endParaRPr lang="en-US" altLang="zh-CN" dirty="0">
              <a:solidFill>
                <a:srgbClr val="00B0F0"/>
              </a:solidFill>
              <a:latin typeface="微软雅黑" pitchFamily="34" charset="-122"/>
              <a:ea typeface="微软雅黑" pitchFamily="34" charset="-122"/>
            </a:endParaRPr>
          </a:p>
          <a:p>
            <a:pPr marL="628650" indent="-273050">
              <a:lnSpc>
                <a:spcPct val="150000"/>
              </a:lnSpc>
              <a:buFont typeface="Wingdings" pitchFamily="2" charset="2"/>
              <a:buChar char="l"/>
            </a:pPr>
            <a:r>
              <a:rPr lang="zh-CN" altLang="en-US" sz="1600" dirty="0">
                <a:solidFill>
                  <a:schemeClr val="tx1">
                    <a:lumMod val="65000"/>
                    <a:lumOff val="35000"/>
                  </a:schemeClr>
                </a:solidFill>
                <a:latin typeface="微软雅黑" pitchFamily="34" charset="-122"/>
                <a:ea typeface="微软雅黑" pitchFamily="34" charset="-122"/>
              </a:rPr>
              <a:t>行高、列宽的调整</a:t>
            </a:r>
            <a:endParaRPr lang="en-US" altLang="zh-CN" sz="1600" dirty="0">
              <a:solidFill>
                <a:schemeClr val="tx1">
                  <a:lumMod val="65000"/>
                  <a:lumOff val="35000"/>
                </a:schemeClr>
              </a:solidFill>
              <a:latin typeface="微软雅黑" pitchFamily="34" charset="-122"/>
              <a:ea typeface="微软雅黑" pitchFamily="34" charset="-122"/>
            </a:endParaRPr>
          </a:p>
          <a:p>
            <a:pPr marL="628650" indent="-273050">
              <a:lnSpc>
                <a:spcPct val="150000"/>
              </a:lnSpc>
              <a:buFont typeface="Wingdings" pitchFamily="2" charset="2"/>
              <a:buChar char="l"/>
            </a:pPr>
            <a:r>
              <a:rPr lang="zh-CN" altLang="en-US" sz="1600" dirty="0">
                <a:solidFill>
                  <a:schemeClr val="tx1">
                    <a:lumMod val="65000"/>
                    <a:lumOff val="35000"/>
                  </a:schemeClr>
                </a:solidFill>
                <a:latin typeface="微软雅黑" pitchFamily="34" charset="-122"/>
                <a:ea typeface="微软雅黑" pitchFamily="34" charset="-122"/>
              </a:rPr>
              <a:t>隐藏、取消隐藏行或列</a:t>
            </a:r>
          </a:p>
        </p:txBody>
      </p:sp>
      <p:pic>
        <p:nvPicPr>
          <p:cNvPr id="3074" name="Picture 2" descr="2-3-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100" y="2944338"/>
            <a:ext cx="2160240" cy="197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
        <p:nvSpPr>
          <p:cNvPr id="7" name="矩形 6"/>
          <p:cNvSpPr/>
          <p:nvPr/>
        </p:nvSpPr>
        <p:spPr>
          <a:xfrm>
            <a:off x="653841" y="2951822"/>
            <a:ext cx="3774143" cy="1708160"/>
          </a:xfrm>
          <a:prstGeom prst="rect">
            <a:avLst/>
          </a:prstGeom>
        </p:spPr>
        <p:txBody>
          <a:bodyPr wrap="square">
            <a:spAutoFit/>
          </a:bodyPr>
          <a:lstStyle/>
          <a:p>
            <a:pPr algn="just">
              <a:lnSpc>
                <a:spcPct val="150000"/>
              </a:lnSpc>
            </a:pPr>
            <a:r>
              <a:rPr lang="en-US" altLang="zh-CN" dirty="0">
                <a:solidFill>
                  <a:srgbClr val="00B0F0"/>
                </a:solidFill>
                <a:latin typeface="微软雅黑" pitchFamily="34" charset="-122"/>
                <a:ea typeface="微软雅黑" pitchFamily="34" charset="-122"/>
              </a:rPr>
              <a:t>4</a:t>
            </a:r>
            <a:r>
              <a:rPr lang="zh-CN" altLang="zh-CN" dirty="0">
                <a:solidFill>
                  <a:srgbClr val="00B0F0"/>
                </a:solidFill>
                <a:latin typeface="微软雅黑" pitchFamily="34" charset="-122"/>
                <a:ea typeface="微软雅黑" pitchFamily="34" charset="-122"/>
              </a:rPr>
              <a:t>、格式复制</a:t>
            </a:r>
            <a:endParaRPr lang="en-US" altLang="zh-CN" dirty="0">
              <a:solidFill>
                <a:srgbClr val="00B0F0"/>
              </a:solidFill>
              <a:latin typeface="微软雅黑" pitchFamily="34" charset="-122"/>
              <a:ea typeface="微软雅黑" pitchFamily="34" charset="-122"/>
            </a:endParaRPr>
          </a:p>
          <a:p>
            <a:pPr algn="just">
              <a:lnSpc>
                <a:spcPct val="150000"/>
              </a:lnSpc>
            </a:pPr>
            <a:r>
              <a:rPr lang="en-US" altLang="zh-CN" sz="2000" dirty="0"/>
              <a:t>    </a:t>
            </a:r>
            <a:r>
              <a:rPr lang="zh-CN" altLang="zh-CN" sz="1600" dirty="0">
                <a:solidFill>
                  <a:schemeClr val="tx1">
                    <a:lumMod val="65000"/>
                    <a:lumOff val="35000"/>
                  </a:schemeClr>
                </a:solidFill>
                <a:latin typeface="微软雅黑" pitchFamily="34" charset="-122"/>
                <a:ea typeface="微软雅黑" pitchFamily="34" charset="-122"/>
              </a:rPr>
              <a:t>将某个单元格和单元格区域的格式复制到另一个区域的方法。使用“开始”选项卡“剪贴板”组中的“格式刷”。</a:t>
            </a:r>
            <a:endParaRPr lang="zh-CN" altLang="en-US" sz="1600" dirty="0">
              <a:solidFill>
                <a:schemeClr val="tx1">
                  <a:lumMod val="65000"/>
                  <a:lumOff val="35000"/>
                </a:schemeClr>
              </a:solidFill>
              <a:latin typeface="微软雅黑" pitchFamily="34" charset="-122"/>
              <a:ea typeface="微软雅黑" pitchFamily="34" charset="-122"/>
            </a:endParaRPr>
          </a:p>
        </p:txBody>
      </p:sp>
      <p:sp>
        <p:nvSpPr>
          <p:cNvPr id="8" name="矩形 7"/>
          <p:cNvSpPr/>
          <p:nvPr/>
        </p:nvSpPr>
        <p:spPr>
          <a:xfrm>
            <a:off x="4572000" y="1635646"/>
            <a:ext cx="3960440" cy="1246495"/>
          </a:xfrm>
          <a:prstGeom prst="rect">
            <a:avLst/>
          </a:prstGeom>
        </p:spPr>
        <p:txBody>
          <a:bodyPr wrap="square">
            <a:spAutoFit/>
          </a:bodyPr>
          <a:lstStyle/>
          <a:p>
            <a:pPr>
              <a:lnSpc>
                <a:spcPct val="150000"/>
              </a:lnSpc>
            </a:pPr>
            <a:r>
              <a:rPr lang="en-US" altLang="zh-CN" dirty="0">
                <a:solidFill>
                  <a:srgbClr val="00B0F0"/>
                </a:solidFill>
                <a:latin typeface="微软雅黑" pitchFamily="34" charset="-122"/>
                <a:ea typeface="微软雅黑" pitchFamily="34" charset="-122"/>
              </a:rPr>
              <a:t>5</a:t>
            </a:r>
            <a:r>
              <a:rPr lang="zh-CN" altLang="en-US" dirty="0">
                <a:solidFill>
                  <a:srgbClr val="00B0F0"/>
                </a:solidFill>
                <a:latin typeface="微软雅黑" pitchFamily="34" charset="-122"/>
                <a:ea typeface="微软雅黑" pitchFamily="34" charset="-122"/>
              </a:rPr>
              <a:t>、条件格式</a:t>
            </a:r>
            <a:endParaRPr lang="en-US" altLang="zh-CN" dirty="0">
              <a:solidFill>
                <a:srgbClr val="00B0F0"/>
              </a:solidFill>
              <a:latin typeface="微软雅黑" pitchFamily="34" charset="-122"/>
              <a:ea typeface="微软雅黑" pitchFamily="34" charset="-122"/>
            </a:endParaRPr>
          </a:p>
          <a:p>
            <a:pPr>
              <a:lnSpc>
                <a:spcPct val="150000"/>
              </a:lnSpc>
            </a:pPr>
            <a:r>
              <a:rPr lang="zh-CN" altLang="en-US" sz="1600" dirty="0">
                <a:solidFill>
                  <a:schemeClr val="tx1">
                    <a:lumMod val="65000"/>
                    <a:lumOff val="35000"/>
                  </a:schemeClr>
                </a:solidFill>
                <a:latin typeface="微软雅黑" pitchFamily="34" charset="-122"/>
                <a:ea typeface="微软雅黑" pitchFamily="34" charset="-122"/>
              </a:rPr>
              <a:t>       让用户通过设置一定的条件，使得满足条件的单元格显示指定的格式。</a:t>
            </a:r>
          </a:p>
        </p:txBody>
      </p:sp>
    </p:spTree>
    <p:extLst>
      <p:ext uri="{BB962C8B-B14F-4D97-AF65-F5344CB8AC3E}">
        <p14:creationId xmlns:p14="http://schemas.microsoft.com/office/powerpoint/2010/main" val="1803026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539552" y="2135666"/>
            <a:ext cx="3888432" cy="1572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eaLnBrk="0" hangingPunct="0">
              <a:lnSpc>
                <a:spcPct val="150000"/>
              </a:lnSpc>
            </a:pPr>
            <a:r>
              <a:rPr lang="zh-CN" altLang="en-US" dirty="0">
                <a:solidFill>
                  <a:srgbClr val="000000"/>
                </a:solidFill>
                <a:latin typeface="幼圆" panose="02010509060101010101" pitchFamily="49" charset="-122"/>
                <a:ea typeface="幼圆" panose="02010509060101010101" pitchFamily="49" charset="-122"/>
                <a:sym typeface="Webdings" pitchFamily="18" charset="2"/>
              </a:rPr>
              <a:t>    </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机械</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J1503</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班</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2015</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2016</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学年第一学期期末考试后，需要对“学生成绩表”进行分析和统计，并对该表格进行相应的格式化，制作如图所示表格。</a:t>
            </a:r>
          </a:p>
        </p:txBody>
      </p:sp>
      <p:sp>
        <p:nvSpPr>
          <p:cNvPr id="10" name="Rectangle 10"/>
          <p:cNvSpPr>
            <a:spLocks noChangeArrowheads="1"/>
          </p:cNvSpPr>
          <p:nvPr/>
        </p:nvSpPr>
        <p:spPr bwMode="auto">
          <a:xfrm>
            <a:off x="1540237" y="4495713"/>
            <a:ext cx="628761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50000"/>
              </a:lnSpc>
            </a:pPr>
            <a:r>
              <a:rPr lang="zh-CN" altLang="en-US" sz="1600" dirty="0">
                <a:solidFill>
                  <a:srgbClr val="808080"/>
                </a:solidFill>
                <a:latin typeface="幼圆" pitchFamily="49" charset="-122"/>
                <a:ea typeface="幼圆" pitchFamily="49" charset="-122"/>
                <a:sym typeface="Webdings" pitchFamily="18" charset="2"/>
              </a:rPr>
              <a:t>    </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操作要求见</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计算机应用基础实训指导</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》P44-P50</a:t>
            </a:r>
            <a:endParaRPr lang="zh-CN" altLang="en-US" sz="1600" dirty="0">
              <a:solidFill>
                <a:schemeClr val="tx1">
                  <a:lumMod val="65000"/>
                  <a:lumOff val="35000"/>
                </a:schemeClr>
              </a:solidFill>
              <a:latin typeface="微软雅黑" pitchFamily="34" charset="-122"/>
              <a:ea typeface="微软雅黑" pitchFamily="34" charset="-122"/>
              <a:sym typeface="Webdings" pitchFamily="18" charset="2"/>
            </a:endParaRPr>
          </a:p>
        </p:txBody>
      </p:sp>
      <p:sp>
        <p:nvSpPr>
          <p:cNvPr id="12" name="矩形 11"/>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pic>
        <p:nvPicPr>
          <p:cNvPr id="11" name="图片 10"/>
          <p:cNvPicPr/>
          <p:nvPr/>
        </p:nvPicPr>
        <p:blipFill>
          <a:blip r:embed="rId2">
            <a:extLst>
              <a:ext uri="{28A0092B-C50C-407E-A947-70E740481C1C}">
                <a14:useLocalDpi xmlns:a14="http://schemas.microsoft.com/office/drawing/2010/main" val="0"/>
              </a:ext>
            </a:extLst>
          </a:blip>
          <a:stretch>
            <a:fillRect/>
          </a:stretch>
        </p:blipFill>
        <p:spPr>
          <a:xfrm>
            <a:off x="5049969" y="1275606"/>
            <a:ext cx="3523218" cy="3149100"/>
          </a:xfrm>
          <a:prstGeom prst="rect">
            <a:avLst/>
          </a:prstGeom>
        </p:spPr>
      </p:pic>
      <p:sp>
        <p:nvSpPr>
          <p:cNvPr id="13" name="Rectangle 2"/>
          <p:cNvSpPr txBox="1">
            <a:spLocks noChangeArrowheads="1"/>
          </p:cNvSpPr>
          <p:nvPr/>
        </p:nvSpPr>
        <p:spPr>
          <a:xfrm>
            <a:off x="432495" y="1221879"/>
            <a:ext cx="2172369" cy="485775"/>
          </a:xfrm>
          <a:prstGeom prst="rect">
            <a:avLst/>
          </a:prstGeom>
        </p:spPr>
        <p:txBody>
          <a:bodyPr/>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a:lstStyle>
          <a:p>
            <a:pPr marL="54900" indent="-288000" algn="just">
              <a:lnSpc>
                <a:spcPct val="140000"/>
              </a:lnSpc>
              <a:buClr>
                <a:srgbClr val="330066"/>
              </a:buClr>
              <a:buSzPct val="70000"/>
              <a:buFont typeface="Wingdings" pitchFamily="2" charset="2"/>
              <a:buChar char="Ø"/>
            </a:pPr>
            <a:r>
              <a:rPr lang="zh-CN" altLang="en-US" sz="2000" b="0" kern="1200" dirty="0">
                <a:solidFill>
                  <a:schemeClr val="tx1">
                    <a:lumMod val="85000"/>
                    <a:lumOff val="15000"/>
                  </a:schemeClr>
                </a:solidFill>
                <a:latin typeface="微软雅黑" pitchFamily="34" charset="-122"/>
                <a:ea typeface="微软雅黑" pitchFamily="34" charset="-122"/>
                <a:cs typeface="+mn-cs"/>
              </a:rPr>
              <a:t>上机实践二</a:t>
            </a:r>
          </a:p>
        </p:txBody>
      </p:sp>
    </p:spTree>
    <p:extLst>
      <p:ext uri="{BB962C8B-B14F-4D97-AF65-F5344CB8AC3E}">
        <p14:creationId xmlns:p14="http://schemas.microsoft.com/office/powerpoint/2010/main" val="2701383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539552" y="1763260"/>
            <a:ext cx="3960441"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eaLnBrk="0" hangingPunct="0">
              <a:lnSpc>
                <a:spcPct val="150000"/>
              </a:lnSpc>
            </a:pPr>
            <a:r>
              <a:rPr lang="zh-CN" altLang="en-US" sz="1600" dirty="0">
                <a:solidFill>
                  <a:srgbClr val="000000"/>
                </a:solidFill>
                <a:latin typeface="幼圆" panose="02010509060101010101" pitchFamily="49" charset="-122"/>
                <a:ea typeface="幼圆" panose="02010509060101010101" pitchFamily="49" charset="-122"/>
                <a:sym typeface="Webdings" pitchFamily="18" charset="2"/>
              </a:rPr>
              <a:t>   </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1</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、打开实验素材中的“个税计算</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en-US" altLang="zh-CN" sz="1600" dirty="0" err="1">
                <a:solidFill>
                  <a:schemeClr val="tx1">
                    <a:lumMod val="65000"/>
                    <a:lumOff val="35000"/>
                  </a:schemeClr>
                </a:solidFill>
                <a:latin typeface="微软雅黑" pitchFamily="34" charset="-122"/>
                <a:ea typeface="微软雅黑" pitchFamily="34" charset="-122"/>
                <a:sym typeface="Webdings" pitchFamily="18" charset="2"/>
              </a:rPr>
              <a:t>xlsx</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工作簿文件，按要求进行操作。</a:t>
            </a:r>
          </a:p>
        </p:txBody>
      </p:sp>
      <p:sp>
        <p:nvSpPr>
          <p:cNvPr id="10" name="Rectangle 10"/>
          <p:cNvSpPr>
            <a:spLocks noChangeArrowheads="1"/>
          </p:cNvSpPr>
          <p:nvPr/>
        </p:nvSpPr>
        <p:spPr bwMode="auto">
          <a:xfrm>
            <a:off x="1907704" y="4496848"/>
            <a:ext cx="5184576" cy="55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eaLnBrk="0" hangingPunct="0">
              <a:lnSpc>
                <a:spcPct val="150000"/>
              </a:lnSpc>
            </a:pPr>
            <a:r>
              <a:rPr lang="zh-CN" altLang="en-US" sz="2000" dirty="0">
                <a:solidFill>
                  <a:srgbClr val="808080"/>
                </a:solidFill>
                <a:latin typeface="幼圆" pitchFamily="49" charset="-122"/>
                <a:ea typeface="幼圆" pitchFamily="49" charset="-122"/>
                <a:sym typeface="Webdings" pitchFamily="18" charset="2"/>
              </a:rPr>
              <a:t>    </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操作要求见</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计算机应用基础实训指导</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》P50-51</a:t>
            </a:r>
            <a:endParaRPr lang="zh-CN" altLang="en-US" sz="1600" dirty="0">
              <a:solidFill>
                <a:schemeClr val="tx1">
                  <a:lumMod val="65000"/>
                  <a:lumOff val="35000"/>
                </a:schemeClr>
              </a:solidFill>
              <a:latin typeface="微软雅黑" pitchFamily="34" charset="-122"/>
              <a:ea typeface="微软雅黑" pitchFamily="34" charset="-122"/>
              <a:sym typeface="Webdings" pitchFamily="18" charset="2"/>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4290" y="2726051"/>
            <a:ext cx="3582663" cy="17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
        <p:nvSpPr>
          <p:cNvPr id="11" name="Rectangle 2"/>
          <p:cNvSpPr txBox="1">
            <a:spLocks noChangeArrowheads="1"/>
          </p:cNvSpPr>
          <p:nvPr/>
        </p:nvSpPr>
        <p:spPr>
          <a:xfrm>
            <a:off x="432495" y="1221879"/>
            <a:ext cx="2434232" cy="485775"/>
          </a:xfrm>
          <a:prstGeom prst="rect">
            <a:avLst/>
          </a:prstGeom>
        </p:spPr>
        <p:txBody>
          <a:bodyPr/>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a:lstStyle>
          <a:p>
            <a:pPr indent="-288000" algn="just">
              <a:lnSpc>
                <a:spcPct val="140000"/>
              </a:lnSpc>
              <a:buClr>
                <a:srgbClr val="330066"/>
              </a:buClr>
              <a:buSzPct val="70000"/>
              <a:buFont typeface="Wingdings" pitchFamily="2" charset="2"/>
              <a:buChar char="Ø"/>
            </a:pPr>
            <a:r>
              <a:rPr lang="zh-CN" altLang="en-US" sz="2000" b="0" kern="1200" dirty="0">
                <a:solidFill>
                  <a:schemeClr val="tx1">
                    <a:lumMod val="85000"/>
                    <a:lumOff val="15000"/>
                  </a:schemeClr>
                </a:solidFill>
                <a:latin typeface="微软雅黑" pitchFamily="34" charset="-122"/>
                <a:ea typeface="微软雅黑" pitchFamily="34" charset="-122"/>
                <a:cs typeface="+mn-cs"/>
              </a:rPr>
              <a:t>实验拓展二</a:t>
            </a:r>
          </a:p>
        </p:txBody>
      </p:sp>
      <p:pic>
        <p:nvPicPr>
          <p:cNvPr id="13" name="图片 12"/>
          <p:cNvPicPr/>
          <p:nvPr/>
        </p:nvPicPr>
        <p:blipFill>
          <a:blip r:embed="rId3" cstate="print">
            <a:extLst>
              <a:ext uri="{28A0092B-C50C-407E-A947-70E740481C1C}">
                <a14:useLocalDpi xmlns:a14="http://schemas.microsoft.com/office/drawing/2010/main" val="0"/>
              </a:ext>
            </a:extLst>
          </a:blip>
          <a:stretch>
            <a:fillRect/>
          </a:stretch>
        </p:blipFill>
        <p:spPr>
          <a:xfrm>
            <a:off x="701689" y="2774880"/>
            <a:ext cx="3798304" cy="1675503"/>
          </a:xfrm>
          <a:prstGeom prst="rect">
            <a:avLst/>
          </a:prstGeom>
        </p:spPr>
      </p:pic>
      <p:sp>
        <p:nvSpPr>
          <p:cNvPr id="14" name="Rectangle 10"/>
          <p:cNvSpPr>
            <a:spLocks noChangeArrowheads="1"/>
          </p:cNvSpPr>
          <p:nvPr/>
        </p:nvSpPr>
        <p:spPr bwMode="auto">
          <a:xfrm>
            <a:off x="4788024" y="1707654"/>
            <a:ext cx="3600400" cy="788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eaLnBrk="0" hangingPunct="0">
              <a:lnSpc>
                <a:spcPct val="150000"/>
              </a:lnSpc>
            </a:pP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2</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．按要求对出库单进行有关数据的计算，并进行格式化，效果见图所示。</a:t>
            </a:r>
          </a:p>
        </p:txBody>
      </p:sp>
    </p:spTree>
    <p:extLst>
      <p:ext uri="{BB962C8B-B14F-4D97-AF65-F5344CB8AC3E}">
        <p14:creationId xmlns:p14="http://schemas.microsoft.com/office/powerpoint/2010/main" val="2775507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4.2.4 </a:t>
            </a:r>
            <a:r>
              <a:rPr lang="zh-CN" altLang="en-US" sz="2000" dirty="0">
                <a:solidFill>
                  <a:schemeClr val="tx1">
                    <a:lumMod val="85000"/>
                    <a:lumOff val="15000"/>
                  </a:schemeClr>
                </a:solidFill>
                <a:latin typeface="微软雅黑" pitchFamily="34" charset="-122"/>
                <a:ea typeface="微软雅黑" pitchFamily="34" charset="-122"/>
              </a:rPr>
              <a:t>数据图表化</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761876"/>
            <a:ext cx="8064896" cy="3154710"/>
          </a:xfrm>
          <a:prstGeom prst="rect">
            <a:avLst/>
          </a:prstGeom>
        </p:spPr>
        <p:txBody>
          <a:bodyPr wrap="square">
            <a:spAutoFit/>
          </a:bodyPr>
          <a:lstStyle/>
          <a:p>
            <a:pPr>
              <a:lnSpc>
                <a:spcPct val="125000"/>
              </a:lnSpc>
            </a:pPr>
            <a:r>
              <a:rPr lang="zh-CN" altLang="en-US" sz="2000" dirty="0">
                <a:solidFill>
                  <a:srgbClr val="000000"/>
                </a:solidFill>
                <a:latin typeface="幼圆" panose="02010509060101010101" pitchFamily="49" charset="-122"/>
                <a:ea typeface="幼圆" panose="02010509060101010101" pitchFamily="49" charset="-122"/>
              </a:rPr>
              <a:t>    </a:t>
            </a:r>
            <a:r>
              <a:rPr lang="zh-CN" altLang="en-US" sz="1600" dirty="0">
                <a:solidFill>
                  <a:schemeClr val="tx1">
                    <a:lumMod val="65000"/>
                    <a:lumOff val="35000"/>
                  </a:schemeClr>
                </a:solidFill>
                <a:latin typeface="微软雅黑" pitchFamily="34" charset="-122"/>
                <a:ea typeface="微软雅黑" pitchFamily="34" charset="-122"/>
              </a:rPr>
              <a:t>图表是将表格中的数据以图形的形式表示，使数据表现更加可视化、形象化，方便用户了解数据的内容、数据的宏观趋势，从中找出规律，为企业决策提供帮助。</a:t>
            </a:r>
            <a:r>
              <a:rPr lang="en-US" altLang="zh-CN" sz="1600" dirty="0">
                <a:solidFill>
                  <a:schemeClr val="tx1">
                    <a:lumMod val="65000"/>
                    <a:lumOff val="35000"/>
                  </a:schemeClr>
                </a:solidFill>
                <a:latin typeface="微软雅黑" pitchFamily="34" charset="-122"/>
                <a:ea typeface="微软雅黑" pitchFamily="34" charset="-122"/>
              </a:rPr>
              <a:t>Excel 2010</a:t>
            </a:r>
            <a:r>
              <a:rPr lang="zh-CN" altLang="en-US" sz="1600" dirty="0">
                <a:solidFill>
                  <a:schemeClr val="tx1">
                    <a:lumMod val="65000"/>
                    <a:lumOff val="35000"/>
                  </a:schemeClr>
                </a:solidFill>
                <a:latin typeface="微软雅黑" pitchFamily="34" charset="-122"/>
                <a:ea typeface="微软雅黑" pitchFamily="34" charset="-122"/>
              </a:rPr>
              <a:t>提供了</a:t>
            </a:r>
            <a:r>
              <a:rPr lang="en-US" altLang="zh-CN" sz="1600" dirty="0">
                <a:solidFill>
                  <a:schemeClr val="tx1">
                    <a:lumMod val="65000"/>
                    <a:lumOff val="35000"/>
                  </a:schemeClr>
                </a:solidFill>
                <a:latin typeface="微软雅黑" pitchFamily="34" charset="-122"/>
                <a:ea typeface="微软雅黑" pitchFamily="34" charset="-122"/>
              </a:rPr>
              <a:t>11</a:t>
            </a:r>
            <a:r>
              <a:rPr lang="zh-CN" altLang="en-US" sz="1600" dirty="0">
                <a:solidFill>
                  <a:schemeClr val="tx1">
                    <a:lumMod val="65000"/>
                    <a:lumOff val="35000"/>
                  </a:schemeClr>
                </a:solidFill>
                <a:latin typeface="微软雅黑" pitchFamily="34" charset="-122"/>
                <a:ea typeface="微软雅黑" pitchFamily="34" charset="-122"/>
              </a:rPr>
              <a:t>种默认的图表类型，用户可以根据实际情况选择适当的图标类型。</a:t>
            </a:r>
            <a:endParaRPr lang="en-US" altLang="zh-CN" sz="1600" dirty="0">
              <a:solidFill>
                <a:schemeClr val="tx1">
                  <a:lumMod val="65000"/>
                  <a:lumOff val="35000"/>
                </a:schemeClr>
              </a:solidFill>
              <a:latin typeface="微软雅黑" pitchFamily="34" charset="-122"/>
              <a:ea typeface="微软雅黑" pitchFamily="34" charset="-122"/>
            </a:endParaRPr>
          </a:p>
          <a:p>
            <a:pPr algn="just">
              <a:lnSpc>
                <a:spcPct val="150000"/>
              </a:lnSpc>
            </a:pPr>
            <a:r>
              <a:rPr lang="en-US" altLang="zh-CN" dirty="0">
                <a:solidFill>
                  <a:srgbClr val="00B0F0"/>
                </a:solidFill>
                <a:latin typeface="微软雅黑" pitchFamily="34" charset="-122"/>
                <a:ea typeface="微软雅黑" pitchFamily="34" charset="-122"/>
              </a:rPr>
              <a:t>    1</a:t>
            </a:r>
            <a:r>
              <a:rPr lang="zh-CN" altLang="en-US" dirty="0">
                <a:solidFill>
                  <a:srgbClr val="00B0F0"/>
                </a:solidFill>
                <a:latin typeface="微软雅黑" pitchFamily="34" charset="-122"/>
                <a:ea typeface="微软雅黑" pitchFamily="34" charset="-122"/>
              </a:rPr>
              <a:t>、创建图表</a:t>
            </a:r>
            <a:endParaRPr lang="en-US" altLang="zh-CN" dirty="0">
              <a:solidFill>
                <a:srgbClr val="00B0F0"/>
              </a:solidFill>
              <a:latin typeface="微软雅黑" pitchFamily="34" charset="-122"/>
              <a:ea typeface="微软雅黑" pitchFamily="34" charset="-122"/>
            </a:endParaRPr>
          </a:p>
          <a:p>
            <a:pPr>
              <a:lnSpc>
                <a:spcPct val="125000"/>
              </a:lnSpc>
            </a:pPr>
            <a:r>
              <a:rPr lang="en-US" altLang="zh-CN" sz="1600" dirty="0">
                <a:solidFill>
                  <a:schemeClr val="tx1">
                    <a:lumMod val="65000"/>
                    <a:lumOff val="35000"/>
                  </a:schemeClr>
                </a:solidFill>
                <a:latin typeface="微软雅黑" pitchFamily="34" charset="-122"/>
                <a:ea typeface="微软雅黑" pitchFamily="34" charset="-122"/>
              </a:rPr>
              <a:t>    </a:t>
            </a:r>
            <a:r>
              <a:rPr lang="zh-CN" altLang="en-US" sz="1600" dirty="0">
                <a:solidFill>
                  <a:schemeClr val="tx1">
                    <a:lumMod val="65000"/>
                    <a:lumOff val="35000"/>
                  </a:schemeClr>
                </a:solidFill>
                <a:latin typeface="微软雅黑" pitchFamily="34" charset="-122"/>
                <a:ea typeface="微软雅黑" pitchFamily="34" charset="-122"/>
              </a:rPr>
              <a:t>选择“插入”选项卡“图表”组，或单击“插入”选项卡的“图表”组的“对话框启动器”。</a:t>
            </a:r>
            <a:endParaRPr lang="en-US" altLang="zh-CN" sz="1600" dirty="0">
              <a:solidFill>
                <a:schemeClr val="tx1">
                  <a:lumMod val="65000"/>
                  <a:lumOff val="35000"/>
                </a:schemeClr>
              </a:solidFill>
              <a:latin typeface="微软雅黑" pitchFamily="34" charset="-122"/>
              <a:ea typeface="微软雅黑" pitchFamily="34" charset="-122"/>
            </a:endParaRPr>
          </a:p>
          <a:p>
            <a:pPr algn="just">
              <a:lnSpc>
                <a:spcPct val="150000"/>
              </a:lnSpc>
            </a:pPr>
            <a:r>
              <a:rPr lang="en-US" altLang="zh-CN" dirty="0">
                <a:solidFill>
                  <a:srgbClr val="00B0F0"/>
                </a:solidFill>
                <a:latin typeface="微软雅黑" pitchFamily="34" charset="-122"/>
                <a:ea typeface="微软雅黑" pitchFamily="34" charset="-122"/>
              </a:rPr>
              <a:t>    2</a:t>
            </a:r>
            <a:r>
              <a:rPr lang="zh-CN" altLang="en-US" dirty="0">
                <a:solidFill>
                  <a:srgbClr val="00B0F0"/>
                </a:solidFill>
                <a:latin typeface="微软雅黑" pitchFamily="34" charset="-122"/>
                <a:ea typeface="微软雅黑" pitchFamily="34" charset="-122"/>
              </a:rPr>
              <a:t>、编辑图表</a:t>
            </a:r>
            <a:endParaRPr lang="en-US" altLang="zh-CN" dirty="0">
              <a:solidFill>
                <a:srgbClr val="00B0F0"/>
              </a:solidFill>
              <a:latin typeface="微软雅黑" pitchFamily="34" charset="-122"/>
              <a:ea typeface="微软雅黑" pitchFamily="34" charset="-122"/>
            </a:endParaRPr>
          </a:p>
          <a:p>
            <a:pPr>
              <a:lnSpc>
                <a:spcPct val="125000"/>
              </a:lnSpc>
            </a:pPr>
            <a:r>
              <a:rPr lang="zh-CN" altLang="en-US" sz="1600" dirty="0">
                <a:solidFill>
                  <a:schemeClr val="tx1">
                    <a:lumMod val="65000"/>
                    <a:lumOff val="35000"/>
                  </a:schemeClr>
                </a:solidFill>
                <a:latin typeface="微软雅黑" pitchFamily="34" charset="-122"/>
                <a:ea typeface="微软雅黑" pitchFamily="34" charset="-122"/>
              </a:rPr>
              <a:t>    当图表创建后，在图表选中的状态下，功能区会自动显示“图表工具”标签及下面的“设计”、“布局”和“格式”三个选项卡</a:t>
            </a:r>
          </a:p>
        </p:txBody>
      </p:sp>
      <p:sp>
        <p:nvSpPr>
          <p:cNvPr id="5" name="矩形 4"/>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Tree>
    <p:extLst>
      <p:ext uri="{BB962C8B-B14F-4D97-AF65-F5344CB8AC3E}">
        <p14:creationId xmlns:p14="http://schemas.microsoft.com/office/powerpoint/2010/main" val="3848535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4.2.5 </a:t>
            </a:r>
            <a:r>
              <a:rPr lang="zh-CN" altLang="en-US" sz="2000" dirty="0">
                <a:solidFill>
                  <a:schemeClr val="tx1">
                    <a:lumMod val="85000"/>
                    <a:lumOff val="15000"/>
                  </a:schemeClr>
                </a:solidFill>
                <a:latin typeface="微软雅黑" pitchFamily="34" charset="-122"/>
                <a:ea typeface="微软雅黑" pitchFamily="34" charset="-122"/>
              </a:rPr>
              <a:t>数据统计与管理</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761876"/>
            <a:ext cx="8064896" cy="2585323"/>
          </a:xfrm>
          <a:prstGeom prst="rect">
            <a:avLst/>
          </a:prstGeom>
        </p:spPr>
        <p:txBody>
          <a:bodyPr wrap="square">
            <a:spAutoFit/>
          </a:bodyPr>
          <a:lstStyle/>
          <a:p>
            <a:pPr algn="just">
              <a:lnSpc>
                <a:spcPct val="150000"/>
              </a:lnSpc>
            </a:pPr>
            <a:r>
              <a:rPr lang="en-US" altLang="zh-CN" dirty="0">
                <a:solidFill>
                  <a:srgbClr val="00B0F0"/>
                </a:solidFill>
                <a:latin typeface="微软雅黑" pitchFamily="34" charset="-122"/>
                <a:ea typeface="微软雅黑" pitchFamily="34" charset="-122"/>
              </a:rPr>
              <a:t>    1</a:t>
            </a:r>
            <a:r>
              <a:rPr lang="zh-CN" altLang="en-US" dirty="0">
                <a:solidFill>
                  <a:srgbClr val="00B0F0"/>
                </a:solidFill>
                <a:latin typeface="微软雅黑" pitchFamily="34" charset="-122"/>
                <a:ea typeface="微软雅黑" pitchFamily="34" charset="-122"/>
              </a:rPr>
              <a:t>、排序</a:t>
            </a:r>
            <a:endParaRPr lang="en-US" altLang="zh-CN" dirty="0">
              <a:solidFill>
                <a:srgbClr val="00B0F0"/>
              </a:solidFill>
              <a:latin typeface="微软雅黑" pitchFamily="34" charset="-122"/>
              <a:ea typeface="微软雅黑" pitchFamily="34" charset="-122"/>
            </a:endParaRPr>
          </a:p>
          <a:p>
            <a:pPr>
              <a:lnSpc>
                <a:spcPct val="150000"/>
              </a:lnSpc>
            </a:pPr>
            <a:r>
              <a:rPr lang="zh-CN" altLang="en-US" dirty="0">
                <a:solidFill>
                  <a:schemeClr val="tx1">
                    <a:lumMod val="65000"/>
                    <a:lumOff val="35000"/>
                  </a:schemeClr>
                </a:solidFill>
                <a:latin typeface="微软雅黑" pitchFamily="34" charset="-122"/>
                <a:ea typeface="微软雅黑" pitchFamily="34" charset="-122"/>
              </a:rPr>
              <a:t>    排序可以让用户直观的看到数据所反映的信息。</a:t>
            </a:r>
            <a:r>
              <a:rPr lang="en-US" altLang="zh-CN" dirty="0">
                <a:solidFill>
                  <a:schemeClr val="tx1">
                    <a:lumMod val="65000"/>
                    <a:lumOff val="35000"/>
                  </a:schemeClr>
                </a:solidFill>
                <a:latin typeface="微软雅黑" pitchFamily="34" charset="-122"/>
                <a:ea typeface="微软雅黑" pitchFamily="34" charset="-122"/>
              </a:rPr>
              <a:t>Excel 2010</a:t>
            </a:r>
            <a:r>
              <a:rPr lang="zh-CN" altLang="en-US" dirty="0">
                <a:solidFill>
                  <a:schemeClr val="tx1">
                    <a:lumMod val="65000"/>
                    <a:lumOff val="35000"/>
                  </a:schemeClr>
                </a:solidFill>
                <a:latin typeface="微软雅黑" pitchFamily="34" charset="-122"/>
                <a:ea typeface="微软雅黑" pitchFamily="34" charset="-122"/>
              </a:rPr>
              <a:t>中排序分为简单排序和复杂排序。</a:t>
            </a:r>
            <a:endParaRPr lang="en-US" altLang="zh-CN" dirty="0">
              <a:solidFill>
                <a:schemeClr val="tx1">
                  <a:lumMod val="65000"/>
                  <a:lumOff val="35000"/>
                </a:schemeClr>
              </a:solidFill>
              <a:latin typeface="微软雅黑" pitchFamily="34" charset="-122"/>
              <a:ea typeface="微软雅黑" pitchFamily="34" charset="-122"/>
            </a:endParaRPr>
          </a:p>
          <a:p>
            <a:pPr algn="just">
              <a:lnSpc>
                <a:spcPct val="150000"/>
              </a:lnSpc>
            </a:pPr>
            <a:r>
              <a:rPr lang="en-US" altLang="zh-CN" dirty="0">
                <a:solidFill>
                  <a:srgbClr val="00B0F0"/>
                </a:solidFill>
                <a:latin typeface="微软雅黑" pitchFamily="34" charset="-122"/>
                <a:ea typeface="微软雅黑" pitchFamily="34" charset="-122"/>
              </a:rPr>
              <a:t>    2</a:t>
            </a:r>
            <a:r>
              <a:rPr lang="zh-CN" altLang="en-US" dirty="0">
                <a:solidFill>
                  <a:srgbClr val="00B0F0"/>
                </a:solidFill>
                <a:latin typeface="微软雅黑" pitchFamily="34" charset="-122"/>
                <a:ea typeface="微软雅黑" pitchFamily="34" charset="-122"/>
              </a:rPr>
              <a:t>、筛选</a:t>
            </a:r>
            <a:endParaRPr lang="en-US" altLang="zh-CN" dirty="0">
              <a:solidFill>
                <a:srgbClr val="00B0F0"/>
              </a:solidFill>
              <a:latin typeface="微软雅黑" pitchFamily="34" charset="-122"/>
              <a:ea typeface="微软雅黑" pitchFamily="34" charset="-122"/>
            </a:endParaRPr>
          </a:p>
          <a:p>
            <a:pPr>
              <a:lnSpc>
                <a:spcPct val="150000"/>
              </a:lnSpc>
            </a:pPr>
            <a:r>
              <a:rPr lang="zh-CN" altLang="en-US" dirty="0">
                <a:solidFill>
                  <a:schemeClr val="tx1">
                    <a:lumMod val="65000"/>
                    <a:lumOff val="35000"/>
                  </a:schemeClr>
                </a:solidFill>
                <a:latin typeface="微软雅黑" pitchFamily="34" charset="-122"/>
                <a:ea typeface="微软雅黑" pitchFamily="34" charset="-122"/>
              </a:rPr>
              <a:t>    通过对数据表的筛选可以仅显示满足条件的数据，而隐藏那些不满足条件的数据。</a:t>
            </a:r>
            <a:r>
              <a:rPr lang="en-US" altLang="zh-CN" dirty="0">
                <a:solidFill>
                  <a:schemeClr val="tx1">
                    <a:lumMod val="65000"/>
                    <a:lumOff val="35000"/>
                  </a:schemeClr>
                </a:solidFill>
                <a:latin typeface="微软雅黑" pitchFamily="34" charset="-122"/>
                <a:ea typeface="微软雅黑" pitchFamily="34" charset="-122"/>
              </a:rPr>
              <a:t>Excel</a:t>
            </a:r>
            <a:r>
              <a:rPr lang="zh-CN" altLang="en-US" dirty="0">
                <a:solidFill>
                  <a:schemeClr val="tx1">
                    <a:lumMod val="65000"/>
                    <a:lumOff val="35000"/>
                  </a:schemeClr>
                </a:solidFill>
                <a:latin typeface="微软雅黑" pitchFamily="34" charset="-122"/>
                <a:ea typeface="微软雅黑" pitchFamily="34" charset="-122"/>
              </a:rPr>
              <a:t>提供了</a:t>
            </a:r>
            <a:r>
              <a:rPr lang="en-US" altLang="zh-CN" dirty="0">
                <a:solidFill>
                  <a:schemeClr val="tx1">
                    <a:lumMod val="65000"/>
                    <a:lumOff val="35000"/>
                  </a:schemeClr>
                </a:solidFill>
                <a:latin typeface="微软雅黑" pitchFamily="34" charset="-122"/>
                <a:ea typeface="微软雅黑" pitchFamily="34" charset="-122"/>
              </a:rPr>
              <a:t>3</a:t>
            </a:r>
            <a:r>
              <a:rPr lang="zh-CN" altLang="en-US" dirty="0">
                <a:solidFill>
                  <a:schemeClr val="tx1">
                    <a:lumMod val="65000"/>
                    <a:lumOff val="35000"/>
                  </a:schemeClr>
                </a:solidFill>
                <a:latin typeface="微软雅黑" pitchFamily="34" charset="-122"/>
                <a:ea typeface="微软雅黑" pitchFamily="34" charset="-122"/>
              </a:rPr>
              <a:t>种筛选方式：自动筛选、自定义筛选和高级筛选。</a:t>
            </a:r>
            <a:r>
              <a:rPr lang="en-US" altLang="zh-CN" dirty="0">
                <a:solidFill>
                  <a:schemeClr val="tx1">
                    <a:lumMod val="65000"/>
                    <a:lumOff val="35000"/>
                  </a:schemeClr>
                </a:solidFill>
                <a:latin typeface="微软雅黑" pitchFamily="34" charset="-122"/>
                <a:ea typeface="微软雅黑" pitchFamily="34" charset="-122"/>
              </a:rPr>
              <a:t>    </a:t>
            </a:r>
            <a:endParaRPr lang="zh-CN" altLang="en-US" dirty="0">
              <a:solidFill>
                <a:schemeClr val="tx1">
                  <a:lumMod val="65000"/>
                  <a:lumOff val="35000"/>
                </a:schemeClr>
              </a:solidFill>
              <a:latin typeface="微软雅黑" pitchFamily="34" charset="-122"/>
              <a:ea typeface="微软雅黑" pitchFamily="34" charset="-122"/>
            </a:endParaRPr>
          </a:p>
        </p:txBody>
      </p:sp>
      <p:sp>
        <p:nvSpPr>
          <p:cNvPr id="5" name="矩形 4"/>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Tree>
    <p:extLst>
      <p:ext uri="{BB962C8B-B14F-4D97-AF65-F5344CB8AC3E}">
        <p14:creationId xmlns:p14="http://schemas.microsoft.com/office/powerpoint/2010/main" val="1932611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707654"/>
            <a:ext cx="7848872" cy="2970044"/>
          </a:xfrm>
          <a:prstGeom prst="rect">
            <a:avLst/>
          </a:prstGeom>
        </p:spPr>
        <p:txBody>
          <a:bodyPr wrap="square">
            <a:spAutoFit/>
          </a:bodyPr>
          <a:lstStyle/>
          <a:p>
            <a:pPr>
              <a:lnSpc>
                <a:spcPct val="150000"/>
              </a:lnSpc>
            </a:pPr>
            <a:r>
              <a:rPr lang="en-US" altLang="zh-CN" dirty="0">
                <a:solidFill>
                  <a:srgbClr val="00B0F0"/>
                </a:solidFill>
                <a:latin typeface="微软雅黑" pitchFamily="34" charset="-122"/>
                <a:ea typeface="微软雅黑" pitchFamily="34" charset="-122"/>
              </a:rPr>
              <a:t> 1</a:t>
            </a:r>
            <a:r>
              <a:rPr lang="zh-CN" altLang="en-US" dirty="0">
                <a:solidFill>
                  <a:srgbClr val="00B0F0"/>
                </a:solidFill>
                <a:latin typeface="微软雅黑" pitchFamily="34" charset="-122"/>
                <a:ea typeface="微软雅黑" pitchFamily="34" charset="-122"/>
              </a:rPr>
              <a:t>、字符格式：</a:t>
            </a:r>
            <a:r>
              <a:rPr lang="zh-CN" altLang="en-US" dirty="0">
                <a:solidFill>
                  <a:schemeClr val="tx1">
                    <a:lumMod val="65000"/>
                    <a:lumOff val="35000"/>
                  </a:schemeClr>
                </a:solidFill>
                <a:latin typeface="微软雅黑" pitchFamily="34" charset="-122"/>
                <a:ea typeface="微软雅黑" pitchFamily="34" charset="-122"/>
                <a:sym typeface="Wingdings 2"/>
              </a:rPr>
              <a:t>对字符格式的设置决定了字符在屏幕上或打印时的形式。字符格式包括字体、字号、颜色、效果、边框、底纹等。</a:t>
            </a:r>
            <a:endParaRPr lang="en-US" altLang="zh-CN" dirty="0">
              <a:solidFill>
                <a:schemeClr val="tx1">
                  <a:lumMod val="65000"/>
                  <a:lumOff val="35000"/>
                </a:schemeClr>
              </a:solidFill>
              <a:latin typeface="微软雅黑" pitchFamily="34" charset="-122"/>
              <a:ea typeface="微软雅黑" pitchFamily="34" charset="-122"/>
              <a:sym typeface="Wingdings 2"/>
            </a:endParaRPr>
          </a:p>
          <a:p>
            <a:pPr>
              <a:lnSpc>
                <a:spcPct val="150000"/>
              </a:lnSpc>
              <a:spcBef>
                <a:spcPts val="1200"/>
              </a:spcBef>
            </a:pPr>
            <a:r>
              <a:rPr lang="en-US" altLang="zh-CN" dirty="0">
                <a:solidFill>
                  <a:schemeClr val="tx1">
                    <a:lumMod val="65000"/>
                    <a:lumOff val="35000"/>
                  </a:schemeClr>
                </a:solidFill>
                <a:latin typeface="微软雅黑" pitchFamily="34" charset="-122"/>
                <a:ea typeface="微软雅黑" pitchFamily="34" charset="-122"/>
                <a:sym typeface="Wingdings 2"/>
              </a:rPr>
              <a:t>      </a:t>
            </a:r>
            <a:r>
              <a:rPr lang="zh-CN" altLang="en-US" dirty="0">
                <a:solidFill>
                  <a:schemeClr val="tx1">
                    <a:lumMod val="65000"/>
                    <a:lumOff val="35000"/>
                  </a:schemeClr>
                </a:solidFill>
                <a:latin typeface="微软雅黑" pitchFamily="34" charset="-122"/>
                <a:ea typeface="微软雅黑" pitchFamily="34" charset="-122"/>
                <a:sym typeface="Wingdings 2"/>
              </a:rPr>
              <a:t>设置方法：首先</a:t>
            </a:r>
            <a:r>
              <a:rPr lang="zh-CN" altLang="en-US" dirty="0">
                <a:solidFill>
                  <a:srgbClr val="00B0F0"/>
                </a:solidFill>
                <a:latin typeface="微软雅黑" pitchFamily="34" charset="-122"/>
                <a:ea typeface="微软雅黑" pitchFamily="34" charset="-122"/>
                <a:sym typeface="Wingdings 2"/>
              </a:rPr>
              <a:t>选定</a:t>
            </a:r>
            <a:r>
              <a:rPr lang="zh-CN" altLang="en-US" dirty="0">
                <a:solidFill>
                  <a:schemeClr val="tx1">
                    <a:lumMod val="65000"/>
                    <a:lumOff val="35000"/>
                  </a:schemeClr>
                </a:solidFill>
                <a:latin typeface="微软雅黑" pitchFamily="34" charset="-122"/>
                <a:ea typeface="微软雅黑" pitchFamily="34" charset="-122"/>
                <a:sym typeface="Wingdings 2"/>
              </a:rPr>
              <a:t>需要设定格式的字符，然后通过以下几种方法：</a:t>
            </a:r>
            <a:endParaRPr lang="en-US" altLang="zh-CN" dirty="0">
              <a:solidFill>
                <a:schemeClr val="tx1">
                  <a:lumMod val="65000"/>
                  <a:lumOff val="35000"/>
                </a:schemeClr>
              </a:solidFill>
              <a:latin typeface="微软雅黑" pitchFamily="34" charset="-122"/>
              <a:ea typeface="微软雅黑" pitchFamily="34" charset="-122"/>
              <a:sym typeface="Wingdings 2"/>
            </a:endParaRPr>
          </a:p>
          <a:p>
            <a:pPr marL="360000">
              <a:lnSpc>
                <a:spcPct val="150000"/>
              </a:lnSpc>
              <a:buFont typeface="Wingdings" pitchFamily="2" charset="2"/>
              <a:buChar char="Ø"/>
            </a:pPr>
            <a:r>
              <a:rPr lang="zh-CN" altLang="en-US" sz="1600" dirty="0">
                <a:solidFill>
                  <a:schemeClr val="tx1">
                    <a:lumMod val="65000"/>
                    <a:lumOff val="35000"/>
                  </a:schemeClr>
                </a:solidFill>
                <a:latin typeface="微软雅黑" pitchFamily="34" charset="-122"/>
                <a:ea typeface="微软雅黑" pitchFamily="34" charset="-122"/>
                <a:sym typeface="Wingdings 2"/>
              </a:rPr>
              <a:t>  利用“开始”选项卡“字体”组中的选项来设置</a:t>
            </a:r>
            <a:endParaRPr lang="en-US" altLang="zh-CN" sz="1600" dirty="0">
              <a:solidFill>
                <a:schemeClr val="tx1">
                  <a:lumMod val="65000"/>
                  <a:lumOff val="35000"/>
                </a:schemeClr>
              </a:solidFill>
              <a:latin typeface="微软雅黑" pitchFamily="34" charset="-122"/>
              <a:ea typeface="微软雅黑" pitchFamily="34" charset="-122"/>
              <a:sym typeface="Wingdings 2"/>
            </a:endParaRPr>
          </a:p>
          <a:p>
            <a:pPr marL="360000">
              <a:lnSpc>
                <a:spcPct val="150000"/>
              </a:lnSpc>
              <a:buFont typeface="Wingdings" pitchFamily="2" charset="2"/>
              <a:buChar char="Ø"/>
            </a:pPr>
            <a:r>
              <a:rPr lang="zh-CN" altLang="en-US" sz="1600" dirty="0">
                <a:solidFill>
                  <a:schemeClr val="tx1">
                    <a:lumMod val="65000"/>
                    <a:lumOff val="35000"/>
                  </a:schemeClr>
                </a:solidFill>
                <a:latin typeface="微软雅黑" pitchFamily="34" charset="-122"/>
                <a:ea typeface="微软雅黑" pitchFamily="34" charset="-122"/>
                <a:sym typeface="Wingdings 2"/>
              </a:rPr>
              <a:t>  </a:t>
            </a:r>
            <a:r>
              <a:rPr lang="zh-CN" altLang="zh-CN" sz="1600" dirty="0">
                <a:solidFill>
                  <a:schemeClr val="tx1">
                    <a:lumMod val="65000"/>
                    <a:lumOff val="35000"/>
                  </a:schemeClr>
                </a:solidFill>
                <a:latin typeface="微软雅黑" pitchFamily="34" charset="-122"/>
                <a:ea typeface="微软雅黑" pitchFamily="34" charset="-122"/>
              </a:rPr>
              <a:t>单击“开始”选项卡“字体”组右下角的“对话框启动器”</a:t>
            </a:r>
            <a:endParaRPr lang="en-US" altLang="zh-CN" sz="1600" dirty="0">
              <a:solidFill>
                <a:schemeClr val="tx1">
                  <a:lumMod val="65000"/>
                  <a:lumOff val="35000"/>
                </a:schemeClr>
              </a:solidFill>
              <a:latin typeface="微软雅黑" pitchFamily="34" charset="-122"/>
              <a:ea typeface="微软雅黑" pitchFamily="34" charset="-122"/>
            </a:endParaRPr>
          </a:p>
          <a:p>
            <a:pPr marL="360000">
              <a:lnSpc>
                <a:spcPct val="150000"/>
              </a:lnSpc>
              <a:buFont typeface="Wingdings" pitchFamily="2" charset="2"/>
              <a:buChar char="Ø"/>
            </a:pPr>
            <a:r>
              <a:rPr lang="zh-CN" altLang="en-US" sz="1600" dirty="0">
                <a:solidFill>
                  <a:schemeClr val="tx1">
                    <a:lumMod val="65000"/>
                    <a:lumOff val="35000"/>
                  </a:schemeClr>
                </a:solidFill>
                <a:latin typeface="微软雅黑" pitchFamily="34" charset="-122"/>
                <a:ea typeface="微软雅黑" pitchFamily="34" charset="-122"/>
                <a:sym typeface="Wingdings 2"/>
              </a:rPr>
              <a:t>  </a:t>
            </a:r>
            <a:r>
              <a:rPr lang="zh-CN" altLang="zh-CN" sz="1600" dirty="0">
                <a:solidFill>
                  <a:schemeClr val="tx1">
                    <a:lumMod val="65000"/>
                    <a:lumOff val="35000"/>
                  </a:schemeClr>
                </a:solidFill>
                <a:latin typeface="微软雅黑" pitchFamily="34" charset="-122"/>
                <a:ea typeface="微软雅黑" pitchFamily="34" charset="-122"/>
              </a:rPr>
              <a:t>利用选定文本后出现的“浮动工具栏”来完成设置</a:t>
            </a:r>
            <a:endParaRPr lang="en-US" altLang="zh-CN" sz="1600" dirty="0">
              <a:solidFill>
                <a:schemeClr val="tx1">
                  <a:lumMod val="65000"/>
                  <a:lumOff val="35000"/>
                </a:schemeClr>
              </a:solidFill>
              <a:latin typeface="微软雅黑" pitchFamily="34" charset="-122"/>
              <a:ea typeface="微软雅黑" pitchFamily="34" charset="-122"/>
            </a:endParaRPr>
          </a:p>
          <a:p>
            <a:pPr marL="360000">
              <a:lnSpc>
                <a:spcPct val="150000"/>
              </a:lnSpc>
              <a:buFont typeface="Wingdings" pitchFamily="2" charset="2"/>
              <a:buChar char="Ø"/>
            </a:pPr>
            <a:r>
              <a:rPr lang="zh-CN" altLang="en-US" sz="1600" dirty="0">
                <a:solidFill>
                  <a:schemeClr val="tx1">
                    <a:lumMod val="65000"/>
                    <a:lumOff val="35000"/>
                  </a:schemeClr>
                </a:solidFill>
                <a:latin typeface="微软雅黑" pitchFamily="34" charset="-122"/>
                <a:ea typeface="微软雅黑" pitchFamily="34" charset="-122"/>
                <a:sym typeface="Wingdings 2"/>
              </a:rPr>
              <a:t>  选择“开始”选项卡“样式”组中现成的样式</a:t>
            </a:r>
          </a:p>
        </p:txBody>
      </p:sp>
      <p:sp>
        <p:nvSpPr>
          <p:cNvPr id="7"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4.1.2 </a:t>
            </a:r>
            <a:r>
              <a:rPr lang="zh-CN" altLang="en-US" sz="2000" dirty="0">
                <a:solidFill>
                  <a:schemeClr val="tx1">
                    <a:lumMod val="85000"/>
                    <a:lumOff val="15000"/>
                  </a:schemeClr>
                </a:solidFill>
                <a:latin typeface="微软雅黑" pitchFamily="34" charset="-122"/>
                <a:ea typeface="微软雅黑" pitchFamily="34" charset="-122"/>
              </a:rPr>
              <a:t>文档格式的编排</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5" name="矩形 4"/>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348719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out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4.2.5 </a:t>
            </a:r>
            <a:r>
              <a:rPr lang="zh-CN" altLang="en-US" sz="2000" dirty="0">
                <a:solidFill>
                  <a:schemeClr val="tx1">
                    <a:lumMod val="85000"/>
                    <a:lumOff val="15000"/>
                  </a:schemeClr>
                </a:solidFill>
                <a:latin typeface="微软雅黑" pitchFamily="34" charset="-122"/>
                <a:ea typeface="微软雅黑" pitchFamily="34" charset="-122"/>
              </a:rPr>
              <a:t>数据统计与管理</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707654"/>
            <a:ext cx="8064896" cy="3139321"/>
          </a:xfrm>
          <a:prstGeom prst="rect">
            <a:avLst/>
          </a:prstGeom>
        </p:spPr>
        <p:txBody>
          <a:bodyPr wrap="square">
            <a:spAutoFit/>
          </a:bodyPr>
          <a:lstStyle/>
          <a:p>
            <a:pPr algn="just">
              <a:lnSpc>
                <a:spcPct val="150000"/>
              </a:lnSpc>
            </a:pPr>
            <a:r>
              <a:rPr lang="en-US" altLang="zh-CN" dirty="0">
                <a:solidFill>
                  <a:srgbClr val="00B0F0"/>
                </a:solidFill>
                <a:latin typeface="微软雅黑" pitchFamily="34" charset="-122"/>
                <a:ea typeface="微软雅黑" pitchFamily="34" charset="-122"/>
              </a:rPr>
              <a:t>     3</a:t>
            </a:r>
            <a:r>
              <a:rPr lang="zh-CN" altLang="en-US" dirty="0">
                <a:solidFill>
                  <a:srgbClr val="00B0F0"/>
                </a:solidFill>
                <a:latin typeface="微软雅黑" pitchFamily="34" charset="-122"/>
                <a:ea typeface="微软雅黑" pitchFamily="34" charset="-122"/>
              </a:rPr>
              <a:t>、分类汇总</a:t>
            </a:r>
            <a:endParaRPr lang="en-US" altLang="zh-CN" dirty="0">
              <a:solidFill>
                <a:srgbClr val="00B0F0"/>
              </a:solidFill>
              <a:latin typeface="微软雅黑" pitchFamily="34" charset="-122"/>
              <a:ea typeface="微软雅黑" pitchFamily="34" charset="-122"/>
            </a:endParaRPr>
          </a:p>
          <a:p>
            <a:pPr>
              <a:lnSpc>
                <a:spcPct val="150000"/>
              </a:lnSpc>
            </a:pPr>
            <a:r>
              <a:rPr lang="zh-CN" altLang="en-US" sz="1600" dirty="0">
                <a:solidFill>
                  <a:schemeClr val="tx1">
                    <a:lumMod val="65000"/>
                    <a:lumOff val="35000"/>
                  </a:schemeClr>
                </a:solidFill>
                <a:latin typeface="微软雅黑" pitchFamily="34" charset="-122"/>
                <a:ea typeface="微软雅黑" pitchFamily="34" charset="-122"/>
              </a:rPr>
              <a:t>      分类汇总就是把数据表中的数据分门别类地统计处理。无须建立公式，即可对各类别的数据进行求和、求平均等多种计算，并且可以分级显示汇总的结果。</a:t>
            </a:r>
          </a:p>
          <a:p>
            <a:pPr>
              <a:lnSpc>
                <a:spcPct val="150000"/>
              </a:lnSpc>
            </a:pPr>
            <a:r>
              <a:rPr lang="zh-CN" altLang="en-US" sz="1600" dirty="0">
                <a:solidFill>
                  <a:schemeClr val="tx1">
                    <a:lumMod val="65000"/>
                    <a:lumOff val="35000"/>
                  </a:schemeClr>
                </a:solidFill>
                <a:latin typeface="微软雅黑" pitchFamily="34" charset="-122"/>
                <a:ea typeface="微软雅黑" pitchFamily="34" charset="-122"/>
              </a:rPr>
              <a:t>    分类汇总的操作前，必须要</a:t>
            </a:r>
            <a:r>
              <a:rPr lang="zh-CN" altLang="en-US" sz="1600" dirty="0">
                <a:solidFill>
                  <a:srgbClr val="00B0F0"/>
                </a:solidFill>
                <a:latin typeface="微软雅黑" pitchFamily="34" charset="-122"/>
                <a:ea typeface="微软雅黑" pitchFamily="34" charset="-122"/>
              </a:rPr>
              <a:t>对数据表按分类汇总的关键字进行排序</a:t>
            </a:r>
            <a:r>
              <a:rPr lang="zh-CN" altLang="en-US" sz="1600" dirty="0">
                <a:solidFill>
                  <a:schemeClr val="tx1">
                    <a:lumMod val="65000"/>
                    <a:lumOff val="35000"/>
                  </a:schemeClr>
                </a:solidFill>
                <a:latin typeface="微软雅黑" pitchFamily="34" charset="-122"/>
                <a:ea typeface="微软雅黑" pitchFamily="34" charset="-122"/>
              </a:rPr>
              <a:t>。</a:t>
            </a:r>
          </a:p>
          <a:p>
            <a:pPr algn="just">
              <a:lnSpc>
                <a:spcPct val="150000"/>
              </a:lnSpc>
            </a:pPr>
            <a:r>
              <a:rPr lang="en-US" altLang="zh-CN" dirty="0">
                <a:solidFill>
                  <a:srgbClr val="00B0F0"/>
                </a:solidFill>
                <a:latin typeface="微软雅黑" pitchFamily="34" charset="-122"/>
                <a:ea typeface="微软雅黑" pitchFamily="34" charset="-122"/>
              </a:rPr>
              <a:t>     4</a:t>
            </a:r>
            <a:r>
              <a:rPr lang="zh-CN" altLang="en-US" dirty="0">
                <a:solidFill>
                  <a:srgbClr val="00B0F0"/>
                </a:solidFill>
                <a:latin typeface="微软雅黑" pitchFamily="34" charset="-122"/>
                <a:ea typeface="微软雅黑" pitchFamily="34" charset="-122"/>
              </a:rPr>
              <a:t>、数据透视表</a:t>
            </a:r>
          </a:p>
          <a:p>
            <a:pPr>
              <a:lnSpc>
                <a:spcPct val="150000"/>
              </a:lnSpc>
            </a:pPr>
            <a:r>
              <a:rPr lang="zh-CN" altLang="en-US" sz="1600" dirty="0">
                <a:solidFill>
                  <a:schemeClr val="tx1">
                    <a:lumMod val="65000"/>
                    <a:lumOff val="35000"/>
                  </a:schemeClr>
                </a:solidFill>
                <a:latin typeface="微软雅黑" pitchFamily="34" charset="-122"/>
                <a:ea typeface="微软雅黑" pitchFamily="34" charset="-122"/>
              </a:rPr>
              <a:t>      数据透视表是一种对大量数据进行快速汇总和建立交叉列表的</a:t>
            </a:r>
            <a:r>
              <a:rPr lang="zh-CN" altLang="en-US" sz="1600" dirty="0">
                <a:solidFill>
                  <a:srgbClr val="00B0F0"/>
                </a:solidFill>
                <a:latin typeface="微软雅黑" pitchFamily="34" charset="-122"/>
                <a:ea typeface="微软雅黑" pitchFamily="34" charset="-122"/>
              </a:rPr>
              <a:t>交互式表格</a:t>
            </a:r>
            <a:r>
              <a:rPr lang="zh-CN" altLang="en-US" sz="1600" dirty="0">
                <a:solidFill>
                  <a:schemeClr val="tx1">
                    <a:lumMod val="65000"/>
                    <a:lumOff val="35000"/>
                  </a:schemeClr>
                </a:solidFill>
                <a:latin typeface="微软雅黑" pitchFamily="34" charset="-122"/>
                <a:ea typeface="微软雅黑" pitchFamily="34" charset="-122"/>
              </a:rPr>
              <a:t>，它不仅可以交换其行和列来查看对源数据的不同汇总结果，还可以显示不同页面已筛选的数据，或显示区域中所关注的明细数据。</a:t>
            </a:r>
            <a:endParaRPr lang="zh-CN" altLang="en-US" dirty="0">
              <a:solidFill>
                <a:schemeClr val="tx1">
                  <a:lumMod val="65000"/>
                  <a:lumOff val="35000"/>
                </a:schemeClr>
              </a:solidFill>
              <a:latin typeface="微软雅黑" pitchFamily="34" charset="-122"/>
              <a:ea typeface="微软雅黑" pitchFamily="34" charset="-122"/>
            </a:endParaRPr>
          </a:p>
        </p:txBody>
      </p:sp>
      <p:sp>
        <p:nvSpPr>
          <p:cNvPr id="5" name="矩形 4"/>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Tree>
    <p:extLst>
      <p:ext uri="{BB962C8B-B14F-4D97-AF65-F5344CB8AC3E}">
        <p14:creationId xmlns:p14="http://schemas.microsoft.com/office/powerpoint/2010/main" val="1650837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539552" y="1729442"/>
            <a:ext cx="7920880"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eaLnBrk="0" hangingPunct="0">
              <a:lnSpc>
                <a:spcPct val="150000"/>
              </a:lnSpc>
            </a:pPr>
            <a:r>
              <a:rPr lang="en-US" altLang="zh-CN" sz="1600" dirty="0">
                <a:solidFill>
                  <a:srgbClr val="000000"/>
                </a:solidFill>
                <a:latin typeface="幼圆" panose="02010509060101010101" pitchFamily="49" charset="-122"/>
                <a:ea typeface="幼圆" panose="02010509060101010101" pitchFamily="49" charset="-122"/>
                <a:sym typeface="Webdings" pitchFamily="18" charset="2"/>
              </a:rPr>
              <a:t>    </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三个工作表分别记录着雨禾集团公司行政部门所有员工在</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2016</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年</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4</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月～</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6</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月的工资情况，现要求利用公式函数各项数据，对表格作适当的格式化，并通过分类汇总、图表、透视表等方法对数据进行管理。</a:t>
            </a:r>
          </a:p>
        </p:txBody>
      </p:sp>
      <p:sp>
        <p:nvSpPr>
          <p:cNvPr id="10" name="Rectangle 10"/>
          <p:cNvSpPr>
            <a:spLocks noChangeArrowheads="1"/>
          </p:cNvSpPr>
          <p:nvPr/>
        </p:nvSpPr>
        <p:spPr bwMode="auto">
          <a:xfrm>
            <a:off x="611560" y="3507854"/>
            <a:ext cx="2880320"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50000"/>
              </a:lnSpc>
            </a:pPr>
            <a:r>
              <a:rPr lang="zh-CN" altLang="en-US" sz="1600" dirty="0">
                <a:solidFill>
                  <a:srgbClr val="808080"/>
                </a:solidFill>
                <a:latin typeface="幼圆" pitchFamily="49" charset="-122"/>
                <a:ea typeface="幼圆" pitchFamily="49" charset="-122"/>
                <a:sym typeface="Webdings" pitchFamily="18" charset="2"/>
              </a:rPr>
              <a:t>    </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操作要求见</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计算机应用基础实训指导</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》P52-P57</a:t>
            </a:r>
            <a:endParaRPr lang="zh-CN" altLang="en-US" sz="1600" dirty="0">
              <a:solidFill>
                <a:schemeClr val="tx1">
                  <a:lumMod val="65000"/>
                  <a:lumOff val="35000"/>
                </a:schemeClr>
              </a:solidFill>
              <a:latin typeface="微软雅黑" pitchFamily="34" charset="-122"/>
              <a:ea typeface="微软雅黑" pitchFamily="34" charset="-122"/>
              <a:sym typeface="Webdings" pitchFamily="18" charset="2"/>
            </a:endParaRPr>
          </a:p>
        </p:txBody>
      </p:sp>
      <p:sp>
        <p:nvSpPr>
          <p:cNvPr id="12" name="矩形 11"/>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
        <p:nvSpPr>
          <p:cNvPr id="6" name="Rectangle 2"/>
          <p:cNvSpPr txBox="1">
            <a:spLocks noChangeArrowheads="1"/>
          </p:cNvSpPr>
          <p:nvPr/>
        </p:nvSpPr>
        <p:spPr>
          <a:xfrm>
            <a:off x="432495" y="1221879"/>
            <a:ext cx="2172369" cy="485775"/>
          </a:xfrm>
          <a:prstGeom prst="rect">
            <a:avLst/>
          </a:prstGeom>
        </p:spPr>
        <p:txBody>
          <a:bodyPr/>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a:lstStyle>
          <a:p>
            <a:pPr marL="54900" indent="-288000" algn="just">
              <a:lnSpc>
                <a:spcPct val="140000"/>
              </a:lnSpc>
              <a:buClr>
                <a:srgbClr val="330066"/>
              </a:buClr>
              <a:buSzPct val="70000"/>
              <a:buFont typeface="Wingdings" pitchFamily="2" charset="2"/>
              <a:buChar char="Ø"/>
            </a:pPr>
            <a:r>
              <a:rPr lang="zh-CN" altLang="en-US" sz="2000" b="0" kern="1200" dirty="0">
                <a:solidFill>
                  <a:schemeClr val="tx1">
                    <a:lumMod val="85000"/>
                    <a:lumOff val="15000"/>
                  </a:schemeClr>
                </a:solidFill>
                <a:latin typeface="微软雅黑" pitchFamily="34" charset="-122"/>
                <a:ea typeface="微软雅黑" pitchFamily="34" charset="-122"/>
                <a:cs typeface="+mn-cs"/>
              </a:rPr>
              <a:t>上机实践</a:t>
            </a:r>
            <a:r>
              <a:rPr lang="zh-CN" altLang="en-US" sz="2000" b="0" dirty="0">
                <a:solidFill>
                  <a:schemeClr val="tx1">
                    <a:lumMod val="85000"/>
                    <a:lumOff val="15000"/>
                  </a:schemeClr>
                </a:solidFill>
                <a:latin typeface="微软雅黑" pitchFamily="34" charset="-122"/>
                <a:ea typeface="微软雅黑" pitchFamily="34" charset="-122"/>
                <a:cs typeface="+mn-cs"/>
              </a:rPr>
              <a:t>三</a:t>
            </a:r>
            <a:endParaRPr lang="zh-CN" altLang="en-US" sz="2000" b="0" kern="1200" dirty="0">
              <a:solidFill>
                <a:schemeClr val="tx1">
                  <a:lumMod val="85000"/>
                  <a:lumOff val="15000"/>
                </a:schemeClr>
              </a:solidFill>
              <a:latin typeface="微软雅黑" pitchFamily="34" charset="-122"/>
              <a:ea typeface="微软雅黑" pitchFamily="34" charset="-122"/>
              <a:cs typeface="+mn-cs"/>
            </a:endParaRP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3779912" y="2954482"/>
            <a:ext cx="4536504" cy="1925672"/>
          </a:xfrm>
          <a:prstGeom prst="rect">
            <a:avLst/>
          </a:prstGeom>
        </p:spPr>
      </p:pic>
    </p:spTree>
    <p:extLst>
      <p:ext uri="{BB962C8B-B14F-4D97-AF65-F5344CB8AC3E}">
        <p14:creationId xmlns:p14="http://schemas.microsoft.com/office/powerpoint/2010/main" val="1229815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560032" y="1957672"/>
            <a:ext cx="3242479"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50000"/>
              </a:lnSpc>
            </a:pPr>
            <a:r>
              <a:rPr lang="zh-CN" altLang="en-US" sz="1600" dirty="0">
                <a:solidFill>
                  <a:srgbClr val="000000"/>
                </a:solidFill>
                <a:latin typeface="幼圆" panose="02010509060101010101" pitchFamily="49" charset="-122"/>
                <a:ea typeface="幼圆" panose="02010509060101010101" pitchFamily="49" charset="-122"/>
                <a:sym typeface="Webdings" pitchFamily="18" charset="2"/>
              </a:rPr>
              <a:t>    </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打开“采购表</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en-US" altLang="zh-CN" sz="1600" dirty="0" err="1">
                <a:solidFill>
                  <a:schemeClr val="tx1">
                    <a:lumMod val="65000"/>
                    <a:lumOff val="35000"/>
                  </a:schemeClr>
                </a:solidFill>
                <a:latin typeface="微软雅黑" pitchFamily="34" charset="-122"/>
                <a:ea typeface="微软雅黑" pitchFamily="34" charset="-122"/>
                <a:sym typeface="Webdings" pitchFamily="18" charset="2"/>
              </a:rPr>
              <a:t>xlsx</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工作簿文件，按要求操作。</a:t>
            </a:r>
            <a:endParaRPr lang="en-US" altLang="zh-CN" sz="1600" dirty="0">
              <a:solidFill>
                <a:schemeClr val="tx1">
                  <a:lumMod val="65000"/>
                  <a:lumOff val="35000"/>
                </a:schemeClr>
              </a:solidFill>
              <a:latin typeface="微软雅黑" pitchFamily="34" charset="-122"/>
              <a:ea typeface="微软雅黑" pitchFamily="34" charset="-122"/>
              <a:sym typeface="Webdings" pitchFamily="18" charset="2"/>
            </a:endParaRPr>
          </a:p>
        </p:txBody>
      </p:sp>
      <p:sp>
        <p:nvSpPr>
          <p:cNvPr id="10" name="Rectangle 10"/>
          <p:cNvSpPr>
            <a:spLocks noChangeArrowheads="1"/>
          </p:cNvSpPr>
          <p:nvPr/>
        </p:nvSpPr>
        <p:spPr bwMode="auto">
          <a:xfrm>
            <a:off x="1943708" y="4387079"/>
            <a:ext cx="511256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50000"/>
              </a:lnSpc>
            </a:pPr>
            <a:r>
              <a:rPr lang="zh-CN" altLang="en-US" sz="1600" dirty="0">
                <a:solidFill>
                  <a:srgbClr val="808080"/>
                </a:solidFill>
                <a:latin typeface="幼圆" pitchFamily="49" charset="-122"/>
                <a:ea typeface="幼圆" pitchFamily="49" charset="-122"/>
                <a:sym typeface="Webdings" pitchFamily="18" charset="2"/>
              </a:rPr>
              <a:t>    </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操作要求见</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计算机应用基础实训指导</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》P57</a:t>
            </a:r>
            <a:endParaRPr lang="zh-CN" altLang="en-US" sz="1600" dirty="0">
              <a:solidFill>
                <a:schemeClr val="tx1">
                  <a:lumMod val="65000"/>
                  <a:lumOff val="35000"/>
                </a:schemeClr>
              </a:solidFill>
              <a:latin typeface="微软雅黑" pitchFamily="34" charset="-122"/>
              <a:ea typeface="微软雅黑" pitchFamily="34" charset="-122"/>
              <a:sym typeface="Webdings" pitchFamily="18" charset="2"/>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702" y="2149710"/>
            <a:ext cx="388843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360" y="3121260"/>
            <a:ext cx="3384376"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1355290" y="271267"/>
            <a:ext cx="3709670"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4.2 </a:t>
            </a:r>
            <a:r>
              <a:rPr lang="zh-CN" altLang="en-US" sz="2800" b="1" dirty="0">
                <a:solidFill>
                  <a:srgbClr val="FF6600"/>
                </a:solidFill>
                <a:latin typeface="微软雅黑" pitchFamily="34" charset="-122"/>
                <a:ea typeface="微软雅黑" pitchFamily="34" charset="-122"/>
              </a:rPr>
              <a:t>电子表格处理软件</a:t>
            </a:r>
          </a:p>
        </p:txBody>
      </p:sp>
      <p:sp>
        <p:nvSpPr>
          <p:cNvPr id="7" name="Rectangle 2"/>
          <p:cNvSpPr txBox="1">
            <a:spLocks noChangeArrowheads="1"/>
          </p:cNvSpPr>
          <p:nvPr/>
        </p:nvSpPr>
        <p:spPr>
          <a:xfrm>
            <a:off x="432495" y="1221879"/>
            <a:ext cx="2434232" cy="485775"/>
          </a:xfrm>
          <a:prstGeom prst="rect">
            <a:avLst/>
          </a:prstGeom>
        </p:spPr>
        <p:txBody>
          <a:bodyPr/>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a:lstStyle>
          <a:p>
            <a:pPr indent="-288000" algn="just">
              <a:lnSpc>
                <a:spcPct val="140000"/>
              </a:lnSpc>
              <a:buClr>
                <a:srgbClr val="330066"/>
              </a:buClr>
              <a:buSzPct val="70000"/>
              <a:buFont typeface="Wingdings" pitchFamily="2" charset="2"/>
              <a:buChar char="Ø"/>
            </a:pPr>
            <a:r>
              <a:rPr lang="zh-CN" altLang="en-US" sz="2000" b="0" kern="1200" dirty="0">
                <a:solidFill>
                  <a:schemeClr val="tx1">
                    <a:lumMod val="85000"/>
                    <a:lumOff val="15000"/>
                  </a:schemeClr>
                </a:solidFill>
                <a:latin typeface="微软雅黑" pitchFamily="34" charset="-122"/>
                <a:ea typeface="微软雅黑" pitchFamily="34" charset="-122"/>
                <a:cs typeface="+mn-cs"/>
              </a:rPr>
              <a:t>实验拓展三</a:t>
            </a:r>
          </a:p>
        </p:txBody>
      </p:sp>
    </p:spTree>
    <p:extLst>
      <p:ext uri="{BB962C8B-B14F-4D97-AF65-F5344CB8AC3E}">
        <p14:creationId xmlns:p14="http://schemas.microsoft.com/office/powerpoint/2010/main" val="3547531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descr="c:\users\ADMINI~1\appdata\roaming\360se6\USERDA~1\Temp\013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289736"/>
            <a:ext cx="4320480" cy="2620064"/>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599115" y="341243"/>
            <a:ext cx="1620957" cy="662554"/>
          </a:xfrm>
          <a:prstGeom prst="rect">
            <a:avLst/>
          </a:prstGeom>
          <a:noFill/>
        </p:spPr>
        <p:txBody>
          <a:bodyPr wrap="none" lIns="91440" tIns="45720" rIns="91440" bIns="45720">
            <a:spAutoFit/>
          </a:bodyPr>
          <a:lstStyle/>
          <a:p>
            <a:pPr>
              <a:lnSpc>
                <a:spcPct val="150000"/>
              </a:lnSpc>
              <a:buClr>
                <a:schemeClr val="folHlink"/>
              </a:buClr>
              <a:buSzPct val="90000"/>
            </a:pPr>
            <a:r>
              <a:rPr lang="zh-CN" altLang="en-US" sz="2800" b="1" dirty="0">
                <a:solidFill>
                  <a:srgbClr val="FF6600"/>
                </a:solidFill>
                <a:latin typeface="微软雅黑" pitchFamily="34" charset="-122"/>
                <a:ea typeface="微软雅黑" pitchFamily="34" charset="-122"/>
              </a:rPr>
              <a:t>课后作业</a:t>
            </a:r>
          </a:p>
        </p:txBody>
      </p:sp>
      <p:sp>
        <p:nvSpPr>
          <p:cNvPr id="6" name="矩形 5"/>
          <p:cNvSpPr/>
          <p:nvPr/>
        </p:nvSpPr>
        <p:spPr>
          <a:xfrm>
            <a:off x="1752352" y="1491630"/>
            <a:ext cx="5771976" cy="830997"/>
          </a:xfrm>
          <a:prstGeom prst="rect">
            <a:avLst/>
          </a:prstGeom>
        </p:spPr>
        <p:txBody>
          <a:bodyPr wrap="square">
            <a:spAutoFit/>
          </a:bodyPr>
          <a:lstStyle/>
          <a:p>
            <a:pPr>
              <a:lnSpc>
                <a:spcPct val="150000"/>
              </a:lnSpc>
            </a:pPr>
            <a:r>
              <a:rPr lang="zh-CN" altLang="en-US" sz="1600" dirty="0">
                <a:solidFill>
                  <a:srgbClr val="000000"/>
                </a:solidFill>
                <a:latin typeface="微软雅黑" pitchFamily="34" charset="-122"/>
                <a:ea typeface="微软雅黑" pitchFamily="34" charset="-122"/>
              </a:rPr>
              <a:t>    </a:t>
            </a:r>
            <a:r>
              <a:rPr lang="zh-CN" altLang="en-US" sz="1600" dirty="0">
                <a:solidFill>
                  <a:schemeClr val="tx1">
                    <a:lumMod val="65000"/>
                    <a:lumOff val="35000"/>
                  </a:schemeClr>
                </a:solidFill>
                <a:latin typeface="微软雅黑" pitchFamily="34" charset="-122"/>
                <a:ea typeface="微软雅黑" pitchFamily="34" charset="-122"/>
              </a:rPr>
              <a:t>实践练习：</a:t>
            </a:r>
            <a:r>
              <a:rPr lang="en-US" altLang="zh-CN" sz="1600" dirty="0">
                <a:solidFill>
                  <a:schemeClr val="tx1">
                    <a:lumMod val="65000"/>
                    <a:lumOff val="35000"/>
                  </a:schemeClr>
                </a:solidFill>
                <a:latin typeface="微软雅黑" pitchFamily="34" charset="-122"/>
                <a:ea typeface="微软雅黑" pitchFamily="34" charset="-122"/>
              </a:rPr>
              <a:t>《</a:t>
            </a:r>
            <a:r>
              <a:rPr lang="zh-CN" altLang="en-US" sz="1600" dirty="0">
                <a:solidFill>
                  <a:schemeClr val="tx1">
                    <a:lumMod val="65000"/>
                    <a:lumOff val="35000"/>
                  </a:schemeClr>
                </a:solidFill>
                <a:latin typeface="微软雅黑" pitchFamily="34" charset="-122"/>
                <a:ea typeface="微软雅黑" pitchFamily="34" charset="-122"/>
              </a:rPr>
              <a:t>计算机应用基础实践指导</a:t>
            </a:r>
            <a:r>
              <a:rPr lang="en-US" altLang="zh-CN" sz="1600" dirty="0">
                <a:solidFill>
                  <a:schemeClr val="tx1">
                    <a:lumMod val="65000"/>
                    <a:lumOff val="35000"/>
                  </a:schemeClr>
                </a:solidFill>
                <a:latin typeface="微软雅黑" pitchFamily="34" charset="-122"/>
                <a:ea typeface="微软雅黑" pitchFamily="34" charset="-122"/>
              </a:rPr>
              <a:t>》P173-P174</a:t>
            </a:r>
          </a:p>
          <a:p>
            <a:pPr>
              <a:lnSpc>
                <a:spcPct val="150000"/>
              </a:lnSpc>
            </a:pPr>
            <a:r>
              <a:rPr lang="en-US" altLang="zh-CN" sz="1600" dirty="0">
                <a:solidFill>
                  <a:schemeClr val="tx1">
                    <a:lumMod val="65000"/>
                    <a:lumOff val="35000"/>
                  </a:schemeClr>
                </a:solidFill>
                <a:latin typeface="微软雅黑" pitchFamily="34" charset="-122"/>
                <a:ea typeface="微软雅黑" pitchFamily="34" charset="-122"/>
              </a:rPr>
              <a:t>    </a:t>
            </a:r>
            <a:r>
              <a:rPr lang="zh-CN" altLang="en-US" sz="1600" dirty="0">
                <a:solidFill>
                  <a:schemeClr val="tx1">
                    <a:lumMod val="65000"/>
                    <a:lumOff val="35000"/>
                  </a:schemeClr>
                </a:solidFill>
                <a:latin typeface="微软雅黑" pitchFamily="34" charset="-122"/>
                <a:ea typeface="微软雅黑" pitchFamily="34" charset="-122"/>
              </a:rPr>
              <a:t>理论练习：</a:t>
            </a:r>
            <a:r>
              <a:rPr lang="en-US" altLang="zh-CN" sz="1600" dirty="0">
                <a:solidFill>
                  <a:schemeClr val="tx1">
                    <a:lumMod val="65000"/>
                    <a:lumOff val="35000"/>
                  </a:schemeClr>
                </a:solidFill>
                <a:latin typeface="微软雅黑" pitchFamily="34" charset="-122"/>
                <a:ea typeface="微软雅黑" pitchFamily="34" charset="-122"/>
              </a:rPr>
              <a:t>《</a:t>
            </a:r>
            <a:r>
              <a:rPr lang="zh-CN" altLang="en-US" sz="1600" dirty="0">
                <a:solidFill>
                  <a:schemeClr val="tx1">
                    <a:lumMod val="65000"/>
                    <a:lumOff val="35000"/>
                  </a:schemeClr>
                </a:solidFill>
                <a:latin typeface="微软雅黑" pitchFamily="34" charset="-122"/>
                <a:ea typeface="微软雅黑" pitchFamily="34" charset="-122"/>
              </a:rPr>
              <a:t>计算机应用基础实践指导</a:t>
            </a:r>
            <a:r>
              <a:rPr lang="en-US" altLang="zh-CN" sz="1600" dirty="0">
                <a:solidFill>
                  <a:schemeClr val="tx1">
                    <a:lumMod val="65000"/>
                    <a:lumOff val="35000"/>
                  </a:schemeClr>
                </a:solidFill>
                <a:latin typeface="微软雅黑" pitchFamily="34" charset="-122"/>
                <a:ea typeface="微软雅黑" pitchFamily="34" charset="-122"/>
              </a:rPr>
              <a:t>》P149-P150</a:t>
            </a:r>
            <a:endParaRPr lang="zh-CN" altLang="en-US" sz="16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408770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275606"/>
            <a:ext cx="8064896" cy="1800493"/>
          </a:xfrm>
          <a:prstGeom prst="rect">
            <a:avLst/>
          </a:prstGeom>
        </p:spPr>
        <p:txBody>
          <a:bodyPr wrap="square">
            <a:spAutoFit/>
          </a:bodyPr>
          <a:lstStyle/>
          <a:p>
            <a:pPr algn="just">
              <a:lnSpc>
                <a:spcPct val="150000"/>
              </a:lnSpc>
            </a:pPr>
            <a:r>
              <a:rPr lang="zh-CN" altLang="en-US" sz="2000" dirty="0">
                <a:solidFill>
                  <a:schemeClr val="tx1">
                    <a:lumMod val="65000"/>
                    <a:lumOff val="35000"/>
                  </a:schemeClr>
                </a:solidFill>
                <a:latin typeface="微软雅黑" pitchFamily="34" charset="-122"/>
                <a:ea typeface="微软雅黑" pitchFamily="34" charset="-122"/>
              </a:rPr>
              <a:t>       </a:t>
            </a:r>
            <a:r>
              <a:rPr lang="zh-CN" altLang="en-US" dirty="0">
                <a:solidFill>
                  <a:schemeClr val="tx1">
                    <a:lumMod val="65000"/>
                    <a:lumOff val="35000"/>
                  </a:schemeClr>
                </a:solidFill>
                <a:latin typeface="微软雅黑" pitchFamily="34" charset="-122"/>
                <a:ea typeface="微软雅黑" pitchFamily="34" charset="-122"/>
              </a:rPr>
              <a:t>演示文稿是由包含了诸如文本、声音、图像、图形、动画和影片等多媒体内容的幻灯片组成的文件，它是专门为会议报告、教师授课、广告宣传、产品演示而服务的。</a:t>
            </a:r>
            <a:r>
              <a:rPr lang="en-US" altLang="zh-CN" dirty="0">
                <a:solidFill>
                  <a:schemeClr val="tx1">
                    <a:lumMod val="65000"/>
                    <a:lumOff val="35000"/>
                  </a:schemeClr>
                </a:solidFill>
                <a:latin typeface="微软雅黑" pitchFamily="34" charset="-122"/>
                <a:ea typeface="微软雅黑" pitchFamily="34" charset="-122"/>
              </a:rPr>
              <a:t>PowerPoint</a:t>
            </a:r>
            <a:r>
              <a:rPr lang="zh-CN" altLang="en-US" dirty="0">
                <a:solidFill>
                  <a:schemeClr val="tx1">
                    <a:lumMod val="65000"/>
                    <a:lumOff val="35000"/>
                  </a:schemeClr>
                </a:solidFill>
                <a:latin typeface="微软雅黑" pitchFamily="34" charset="-122"/>
                <a:ea typeface="微软雅黑" pitchFamily="34" charset="-122"/>
              </a:rPr>
              <a:t>是当下最流行，同时也是最广泛应用到各个领域的演示文稿制作工具，它简单易学、实用性强。</a:t>
            </a:r>
          </a:p>
        </p:txBody>
      </p:sp>
      <p:pic>
        <p:nvPicPr>
          <p:cNvPr id="1026" name="Picture 2" descr="C:\Users\Administrator\Desktop\Office 2010系列全新图标\174202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435846"/>
            <a:ext cx="172819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Office 2010系列全新图标\174202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281" y="3229703"/>
            <a:ext cx="2125031" cy="1790319"/>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Tree>
    <p:extLst>
      <p:ext uri="{BB962C8B-B14F-4D97-AF65-F5344CB8AC3E}">
        <p14:creationId xmlns:p14="http://schemas.microsoft.com/office/powerpoint/2010/main" val="2524354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4.3.1 PowerPoint</a:t>
            </a:r>
            <a:r>
              <a:rPr lang="zh-CN" altLang="en-US" sz="2000" dirty="0">
                <a:solidFill>
                  <a:schemeClr val="tx1">
                    <a:lumMod val="85000"/>
                    <a:lumOff val="15000"/>
                  </a:schemeClr>
                </a:solidFill>
                <a:latin typeface="微软雅黑" pitchFamily="34" charset="-122"/>
                <a:ea typeface="微软雅黑" pitchFamily="34" charset="-122"/>
              </a:rPr>
              <a:t>基本操作</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635646"/>
            <a:ext cx="8064896" cy="920573"/>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幼圆" panose="02010509060101010101" pitchFamily="49" charset="-122"/>
                <a:ea typeface="幼圆" panose="02010509060101010101" pitchFamily="49" charset="-122"/>
              </a:rPr>
              <a:t>    </a:t>
            </a:r>
            <a:r>
              <a:rPr lang="en-US" altLang="zh-CN" dirty="0">
                <a:solidFill>
                  <a:schemeClr val="tx1">
                    <a:lumMod val="65000"/>
                    <a:lumOff val="35000"/>
                  </a:schemeClr>
                </a:solidFill>
                <a:latin typeface="微软雅黑" pitchFamily="34" charset="-122"/>
                <a:ea typeface="微软雅黑" pitchFamily="34" charset="-122"/>
              </a:rPr>
              <a:t>PowerPoint 2010</a:t>
            </a:r>
            <a:r>
              <a:rPr lang="zh-CN" altLang="en-US" dirty="0">
                <a:solidFill>
                  <a:schemeClr val="tx1">
                    <a:lumMod val="65000"/>
                    <a:lumOff val="35000"/>
                  </a:schemeClr>
                </a:solidFill>
                <a:latin typeface="微软雅黑" pitchFamily="34" charset="-122"/>
                <a:ea typeface="微软雅黑" pitchFamily="34" charset="-122"/>
              </a:rPr>
              <a:t>的工作界面与</a:t>
            </a:r>
            <a:r>
              <a:rPr lang="en-US" altLang="zh-CN" dirty="0">
                <a:solidFill>
                  <a:schemeClr val="tx1">
                    <a:lumMod val="65000"/>
                    <a:lumOff val="35000"/>
                  </a:schemeClr>
                </a:solidFill>
                <a:latin typeface="微软雅黑" pitchFamily="34" charset="-122"/>
                <a:ea typeface="微软雅黑" pitchFamily="34" charset="-122"/>
              </a:rPr>
              <a:t>Word 2010</a:t>
            </a:r>
            <a:r>
              <a:rPr lang="zh-CN" altLang="en-US" dirty="0">
                <a:solidFill>
                  <a:schemeClr val="tx1">
                    <a:lumMod val="65000"/>
                    <a:lumOff val="35000"/>
                  </a:schemeClr>
                </a:solidFill>
                <a:latin typeface="微软雅黑" pitchFamily="34" charset="-122"/>
                <a:ea typeface="微软雅黑" pitchFamily="34" charset="-122"/>
              </a:rPr>
              <a:t>、</a:t>
            </a:r>
            <a:r>
              <a:rPr lang="en-US" altLang="zh-CN" dirty="0">
                <a:solidFill>
                  <a:schemeClr val="tx1">
                    <a:lumMod val="65000"/>
                    <a:lumOff val="35000"/>
                  </a:schemeClr>
                </a:solidFill>
                <a:latin typeface="微软雅黑" pitchFamily="34" charset="-122"/>
                <a:ea typeface="微软雅黑" pitchFamily="34" charset="-122"/>
              </a:rPr>
              <a:t>Excel 2010</a:t>
            </a:r>
            <a:r>
              <a:rPr lang="zh-CN" altLang="en-US" dirty="0">
                <a:solidFill>
                  <a:schemeClr val="tx1">
                    <a:lumMod val="65000"/>
                    <a:lumOff val="35000"/>
                  </a:schemeClr>
                </a:solidFill>
                <a:latin typeface="微软雅黑" pitchFamily="34" charset="-122"/>
                <a:ea typeface="微软雅黑" pitchFamily="34" charset="-122"/>
              </a:rPr>
              <a:t>相比大同小异，如图所示为其工作界面。</a:t>
            </a:r>
          </a:p>
        </p:txBody>
      </p:sp>
      <p:pic>
        <p:nvPicPr>
          <p:cNvPr id="1027" name="Picture 3" descr="2-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954" y="2596761"/>
            <a:ext cx="5259198" cy="245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Tree>
    <p:extLst>
      <p:ext uri="{BB962C8B-B14F-4D97-AF65-F5344CB8AC3E}">
        <p14:creationId xmlns:p14="http://schemas.microsoft.com/office/powerpoint/2010/main" val="1911302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4.3.1 PowerPoint</a:t>
            </a:r>
            <a:r>
              <a:rPr lang="zh-CN" altLang="en-US" sz="2000" dirty="0">
                <a:solidFill>
                  <a:schemeClr val="tx1">
                    <a:lumMod val="85000"/>
                    <a:lumOff val="15000"/>
                  </a:schemeClr>
                </a:solidFill>
                <a:latin typeface="微软雅黑" pitchFamily="34" charset="-122"/>
                <a:ea typeface="微软雅黑" pitchFamily="34" charset="-122"/>
              </a:rPr>
              <a:t>基本操作</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636736" y="1800855"/>
            <a:ext cx="6887592" cy="2139047"/>
          </a:xfrm>
          <a:prstGeom prst="rect">
            <a:avLst/>
          </a:prstGeom>
        </p:spPr>
        <p:txBody>
          <a:bodyPr wrap="square">
            <a:spAutoFit/>
          </a:bodyPr>
          <a:lstStyle/>
          <a:p>
            <a:pPr>
              <a:lnSpc>
                <a:spcPct val="125000"/>
              </a:lnSpc>
            </a:pPr>
            <a:r>
              <a:rPr lang="en-US" altLang="zh-CN" sz="2000" dirty="0">
                <a:solidFill>
                  <a:srgbClr val="00B0F0"/>
                </a:solidFill>
                <a:latin typeface="微软雅黑" pitchFamily="34" charset="-122"/>
                <a:ea typeface="微软雅黑" pitchFamily="34" charset="-122"/>
              </a:rPr>
              <a:t>1</a:t>
            </a:r>
            <a:r>
              <a:rPr lang="zh-CN" altLang="en-US" sz="2000" dirty="0">
                <a:solidFill>
                  <a:srgbClr val="00B0F0"/>
                </a:solidFill>
                <a:latin typeface="微软雅黑" pitchFamily="34" charset="-122"/>
                <a:ea typeface="微软雅黑" pitchFamily="34" charset="-122"/>
              </a:rPr>
              <a:t>、演示文稿的基本操作</a:t>
            </a:r>
            <a:endParaRPr lang="en-US" altLang="zh-CN" sz="2000" dirty="0">
              <a:solidFill>
                <a:srgbClr val="00B0F0"/>
              </a:solidFill>
              <a:latin typeface="微软雅黑" pitchFamily="34" charset="-122"/>
              <a:ea typeface="微软雅黑" pitchFamily="34" charset="-122"/>
            </a:endParaRPr>
          </a:p>
          <a:p>
            <a:pPr marL="468000">
              <a:lnSpc>
                <a:spcPct val="150000"/>
              </a:lnSpc>
              <a:buFont typeface="Wingdings" pitchFamily="2" charset="2"/>
              <a:buChar char="l"/>
            </a:pPr>
            <a:r>
              <a:rPr lang="zh-CN" altLang="en-US" dirty="0">
                <a:solidFill>
                  <a:schemeClr val="tx1">
                    <a:lumMod val="65000"/>
                    <a:lumOff val="35000"/>
                  </a:schemeClr>
                </a:solidFill>
                <a:latin typeface="微软雅黑" pitchFamily="34" charset="-122"/>
                <a:ea typeface="微软雅黑" pitchFamily="34" charset="-122"/>
              </a:rPr>
              <a:t> 创建演示文稿：新建空白演示文稿、利用模板、主题创建</a:t>
            </a:r>
            <a:endParaRPr lang="en-US" altLang="zh-CN" dirty="0">
              <a:solidFill>
                <a:schemeClr val="tx1">
                  <a:lumMod val="65000"/>
                  <a:lumOff val="35000"/>
                </a:schemeClr>
              </a:solidFill>
              <a:latin typeface="微软雅黑" pitchFamily="34" charset="-122"/>
              <a:ea typeface="微软雅黑" pitchFamily="34" charset="-122"/>
            </a:endParaRPr>
          </a:p>
          <a:p>
            <a:pPr marL="468000">
              <a:lnSpc>
                <a:spcPct val="150000"/>
              </a:lnSpc>
              <a:buFont typeface="Wingdings" pitchFamily="2" charset="2"/>
              <a:buChar char="l"/>
            </a:pPr>
            <a:r>
              <a:rPr lang="en-US" altLang="zh-CN" dirty="0">
                <a:solidFill>
                  <a:schemeClr val="tx1">
                    <a:lumMod val="65000"/>
                    <a:lumOff val="35000"/>
                  </a:schemeClr>
                </a:solidFill>
                <a:latin typeface="微软雅黑" pitchFamily="34" charset="-122"/>
                <a:ea typeface="微软雅黑" pitchFamily="34" charset="-122"/>
              </a:rPr>
              <a:t> </a:t>
            </a:r>
            <a:r>
              <a:rPr lang="zh-CN" altLang="en-US" dirty="0">
                <a:solidFill>
                  <a:schemeClr val="tx1">
                    <a:lumMod val="65000"/>
                    <a:lumOff val="35000"/>
                  </a:schemeClr>
                </a:solidFill>
                <a:latin typeface="微软雅黑" pitchFamily="34" charset="-122"/>
                <a:ea typeface="微软雅黑" pitchFamily="34" charset="-122"/>
              </a:rPr>
              <a:t>打开演示文稿</a:t>
            </a:r>
            <a:endParaRPr lang="en-US" altLang="zh-CN" dirty="0">
              <a:solidFill>
                <a:schemeClr val="tx1">
                  <a:lumMod val="65000"/>
                  <a:lumOff val="35000"/>
                </a:schemeClr>
              </a:solidFill>
              <a:latin typeface="微软雅黑" pitchFamily="34" charset="-122"/>
              <a:ea typeface="微软雅黑" pitchFamily="34" charset="-122"/>
            </a:endParaRPr>
          </a:p>
          <a:p>
            <a:pPr marL="468000">
              <a:lnSpc>
                <a:spcPct val="150000"/>
              </a:lnSpc>
              <a:buFont typeface="Wingdings" pitchFamily="2" charset="2"/>
              <a:buChar char="l"/>
            </a:pPr>
            <a:r>
              <a:rPr lang="zh-CN" altLang="en-US" dirty="0">
                <a:solidFill>
                  <a:schemeClr val="tx1">
                    <a:lumMod val="65000"/>
                    <a:lumOff val="35000"/>
                  </a:schemeClr>
                </a:solidFill>
                <a:latin typeface="微软雅黑" pitchFamily="34" charset="-122"/>
                <a:ea typeface="微软雅黑" pitchFamily="34" charset="-122"/>
              </a:rPr>
              <a:t> 保存和退出演示文稿（默认保存格式为“</a:t>
            </a:r>
            <a:r>
              <a:rPr lang="en-US" altLang="zh-CN" dirty="0">
                <a:solidFill>
                  <a:schemeClr val="tx1">
                    <a:lumMod val="65000"/>
                    <a:lumOff val="35000"/>
                  </a:schemeClr>
                </a:solidFill>
                <a:latin typeface="微软雅黑" pitchFamily="34" charset="-122"/>
                <a:ea typeface="微软雅黑" pitchFamily="34" charset="-122"/>
              </a:rPr>
              <a:t>.</a:t>
            </a:r>
            <a:r>
              <a:rPr lang="en-US" altLang="zh-CN" dirty="0" err="1">
                <a:solidFill>
                  <a:schemeClr val="tx1">
                    <a:lumMod val="65000"/>
                    <a:lumOff val="35000"/>
                  </a:schemeClr>
                </a:solidFill>
                <a:latin typeface="微软雅黑" pitchFamily="34" charset="-122"/>
                <a:ea typeface="微软雅黑" pitchFamily="34" charset="-122"/>
              </a:rPr>
              <a:t>pptx</a:t>
            </a:r>
            <a:r>
              <a:rPr lang="en-US" altLang="zh-CN" dirty="0">
                <a:solidFill>
                  <a:schemeClr val="tx1">
                    <a:lumMod val="65000"/>
                    <a:lumOff val="35000"/>
                  </a:schemeClr>
                </a:solidFill>
                <a:latin typeface="微软雅黑" pitchFamily="34" charset="-122"/>
                <a:ea typeface="微软雅黑" pitchFamily="34" charset="-122"/>
              </a:rPr>
              <a:t>”</a:t>
            </a:r>
            <a:r>
              <a:rPr lang="zh-CN" altLang="en-US" dirty="0">
                <a:solidFill>
                  <a:schemeClr val="tx1">
                    <a:lumMod val="65000"/>
                    <a:lumOff val="35000"/>
                  </a:schemeClr>
                </a:solidFill>
                <a:latin typeface="微软雅黑" pitchFamily="34" charset="-122"/>
                <a:ea typeface="微软雅黑" pitchFamily="34" charset="-122"/>
              </a:rPr>
              <a:t> ）</a:t>
            </a:r>
            <a:endParaRPr lang="en-US" altLang="zh-CN" dirty="0">
              <a:solidFill>
                <a:schemeClr val="tx1">
                  <a:lumMod val="65000"/>
                  <a:lumOff val="35000"/>
                </a:schemeClr>
              </a:solidFill>
              <a:latin typeface="微软雅黑" pitchFamily="34" charset="-122"/>
              <a:ea typeface="微软雅黑" pitchFamily="34" charset="-122"/>
            </a:endParaRPr>
          </a:p>
          <a:p>
            <a:pPr marL="468000">
              <a:lnSpc>
                <a:spcPct val="150000"/>
              </a:lnSpc>
              <a:buFont typeface="Wingdings" pitchFamily="2" charset="2"/>
              <a:buChar char="l"/>
            </a:pPr>
            <a:r>
              <a:rPr lang="zh-CN" altLang="en-US" dirty="0">
                <a:solidFill>
                  <a:schemeClr val="tx1">
                    <a:lumMod val="65000"/>
                    <a:lumOff val="35000"/>
                  </a:schemeClr>
                </a:solidFill>
                <a:latin typeface="微软雅黑" pitchFamily="34" charset="-122"/>
                <a:ea typeface="微软雅黑" pitchFamily="34" charset="-122"/>
              </a:rPr>
              <a:t> 退出演示文稿</a:t>
            </a:r>
          </a:p>
        </p:txBody>
      </p:sp>
      <p:sp>
        <p:nvSpPr>
          <p:cNvPr id="5" name="矩形 4"/>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Tree>
    <p:extLst>
      <p:ext uri="{BB962C8B-B14F-4D97-AF65-F5344CB8AC3E}">
        <p14:creationId xmlns:p14="http://schemas.microsoft.com/office/powerpoint/2010/main" val="2344216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4.3.1 PowerPoint</a:t>
            </a:r>
            <a:r>
              <a:rPr lang="zh-CN" altLang="en-US" sz="2000" dirty="0">
                <a:solidFill>
                  <a:schemeClr val="tx1">
                    <a:lumMod val="85000"/>
                    <a:lumOff val="15000"/>
                  </a:schemeClr>
                </a:solidFill>
                <a:latin typeface="微软雅黑" pitchFamily="34" charset="-122"/>
                <a:ea typeface="微软雅黑" pitchFamily="34" charset="-122"/>
              </a:rPr>
              <a:t>基本操作</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611560" y="1761366"/>
            <a:ext cx="7848872" cy="2754600"/>
          </a:xfrm>
          <a:prstGeom prst="rect">
            <a:avLst/>
          </a:prstGeom>
        </p:spPr>
        <p:txBody>
          <a:bodyPr wrap="square">
            <a:spAutoFit/>
          </a:bodyPr>
          <a:lstStyle/>
          <a:p>
            <a:pPr>
              <a:lnSpc>
                <a:spcPct val="125000"/>
              </a:lnSpc>
            </a:pPr>
            <a:r>
              <a:rPr lang="en-US" altLang="zh-CN" sz="2000" dirty="0">
                <a:solidFill>
                  <a:srgbClr val="00B0F0"/>
                </a:solidFill>
                <a:latin typeface="微软雅黑" pitchFamily="34" charset="-122"/>
                <a:ea typeface="微软雅黑" pitchFamily="34" charset="-122"/>
              </a:rPr>
              <a:t>2</a:t>
            </a:r>
            <a:r>
              <a:rPr lang="zh-CN" altLang="en-US" sz="2000" dirty="0">
                <a:solidFill>
                  <a:srgbClr val="00B0F0"/>
                </a:solidFill>
                <a:latin typeface="微软雅黑" pitchFamily="34" charset="-122"/>
                <a:ea typeface="微软雅黑" pitchFamily="34" charset="-122"/>
              </a:rPr>
              <a:t>、幻灯片的基本操作</a:t>
            </a:r>
            <a:endParaRPr lang="en-US" altLang="zh-CN" sz="2000" dirty="0">
              <a:solidFill>
                <a:srgbClr val="00B0F0"/>
              </a:solidFill>
              <a:latin typeface="微软雅黑" pitchFamily="34" charset="-122"/>
              <a:ea typeface="微软雅黑" pitchFamily="34" charset="-122"/>
            </a:endParaRPr>
          </a:p>
          <a:p>
            <a:pPr>
              <a:lnSpc>
                <a:spcPct val="150000"/>
              </a:lnSpc>
            </a:pPr>
            <a:r>
              <a:rPr lang="zh-CN" altLang="en-US" dirty="0">
                <a:solidFill>
                  <a:srgbClr val="000000"/>
                </a:solidFill>
                <a:latin typeface="微软雅黑" pitchFamily="34" charset="-122"/>
                <a:ea typeface="微软雅黑" pitchFamily="34" charset="-122"/>
              </a:rPr>
              <a:t>       </a:t>
            </a:r>
            <a:r>
              <a:rPr lang="zh-CN" altLang="en-US" dirty="0">
                <a:solidFill>
                  <a:schemeClr val="tx1">
                    <a:lumMod val="65000"/>
                    <a:lumOff val="35000"/>
                  </a:schemeClr>
                </a:solidFill>
                <a:latin typeface="微软雅黑" pitchFamily="34" charset="-122"/>
                <a:ea typeface="微软雅黑" pitchFamily="34" charset="-122"/>
              </a:rPr>
              <a:t>在新建演示文稿后，将自动新建一张幻灯片，幻灯片是组成演示文稿的基本元素，一般来说一个演示文稿往往是由多张幻灯片组成的。</a:t>
            </a:r>
            <a:endParaRPr lang="en-US" altLang="zh-CN" dirty="0">
              <a:solidFill>
                <a:schemeClr val="tx1">
                  <a:lumMod val="65000"/>
                  <a:lumOff val="35000"/>
                </a:schemeClr>
              </a:solidFill>
              <a:latin typeface="微软雅黑" pitchFamily="34" charset="-122"/>
              <a:ea typeface="微软雅黑" pitchFamily="34" charset="-122"/>
            </a:endParaRPr>
          </a:p>
          <a:p>
            <a:pPr marL="540000">
              <a:lnSpc>
                <a:spcPct val="150000"/>
              </a:lnSpc>
              <a:spcBef>
                <a:spcPts val="1200"/>
              </a:spcBef>
              <a:buFont typeface="Wingdings" pitchFamily="2" charset="2"/>
              <a:buChar char="l"/>
            </a:pPr>
            <a:r>
              <a:rPr lang="zh-CN" altLang="en-US" dirty="0">
                <a:solidFill>
                  <a:schemeClr val="tx1">
                    <a:lumMod val="65000"/>
                    <a:lumOff val="35000"/>
                  </a:schemeClr>
                </a:solidFill>
                <a:latin typeface="微软雅黑" pitchFamily="34" charset="-122"/>
                <a:ea typeface="微软雅黑" pitchFamily="34" charset="-122"/>
              </a:rPr>
              <a:t> 插入幻灯片</a:t>
            </a:r>
            <a:endParaRPr lang="en-US" altLang="zh-CN" dirty="0">
              <a:solidFill>
                <a:schemeClr val="tx1">
                  <a:lumMod val="65000"/>
                  <a:lumOff val="35000"/>
                </a:schemeClr>
              </a:solidFill>
              <a:latin typeface="微软雅黑" pitchFamily="34" charset="-122"/>
              <a:ea typeface="微软雅黑" pitchFamily="34" charset="-122"/>
            </a:endParaRPr>
          </a:p>
          <a:p>
            <a:pPr marL="540000">
              <a:lnSpc>
                <a:spcPct val="150000"/>
              </a:lnSpc>
              <a:buFont typeface="Wingdings" pitchFamily="2" charset="2"/>
              <a:buChar char="l"/>
            </a:pPr>
            <a:r>
              <a:rPr lang="zh-CN" altLang="en-US" dirty="0">
                <a:solidFill>
                  <a:schemeClr val="tx1">
                    <a:lumMod val="65000"/>
                    <a:lumOff val="35000"/>
                  </a:schemeClr>
                </a:solidFill>
                <a:latin typeface="微软雅黑" pitchFamily="34" charset="-122"/>
                <a:ea typeface="微软雅黑" pitchFamily="34" charset="-122"/>
              </a:rPr>
              <a:t> 复制和移动幻灯片：</a:t>
            </a:r>
            <a:r>
              <a:rPr lang="zh-CN" altLang="zh-CN" dirty="0">
                <a:solidFill>
                  <a:schemeClr val="tx1">
                    <a:lumMod val="65000"/>
                    <a:lumOff val="35000"/>
                  </a:schemeClr>
                </a:solidFill>
                <a:latin typeface="微软雅黑" pitchFamily="34" charset="-122"/>
                <a:ea typeface="微软雅黑" pitchFamily="34" charset="-122"/>
              </a:rPr>
              <a:t>普通视图</a:t>
            </a:r>
            <a:r>
              <a:rPr lang="zh-CN" altLang="en-US" dirty="0">
                <a:solidFill>
                  <a:schemeClr val="tx1">
                    <a:lumMod val="65000"/>
                    <a:lumOff val="35000"/>
                  </a:schemeClr>
                </a:solidFill>
                <a:latin typeface="微软雅黑" pitchFamily="34" charset="-122"/>
                <a:ea typeface="微软雅黑" pitchFamily="34" charset="-122"/>
              </a:rPr>
              <a:t>左</a:t>
            </a:r>
            <a:r>
              <a:rPr lang="zh-CN" altLang="zh-CN" dirty="0">
                <a:solidFill>
                  <a:schemeClr val="tx1">
                    <a:lumMod val="65000"/>
                    <a:lumOff val="35000"/>
                  </a:schemeClr>
                </a:solidFill>
                <a:latin typeface="微软雅黑" pitchFamily="34" charset="-122"/>
                <a:ea typeface="微软雅黑" pitchFamily="34" charset="-122"/>
              </a:rPr>
              <a:t>窗格</a:t>
            </a:r>
            <a:r>
              <a:rPr lang="zh-CN" altLang="en-US" dirty="0">
                <a:solidFill>
                  <a:schemeClr val="tx1">
                    <a:lumMod val="65000"/>
                    <a:lumOff val="35000"/>
                  </a:schemeClr>
                </a:solidFill>
                <a:latin typeface="微软雅黑" pitchFamily="34" charset="-122"/>
                <a:ea typeface="微软雅黑" pitchFamily="34" charset="-122"/>
              </a:rPr>
              <a:t>的</a:t>
            </a:r>
            <a:r>
              <a:rPr lang="zh-CN" altLang="zh-CN" dirty="0">
                <a:solidFill>
                  <a:schemeClr val="tx1">
                    <a:lumMod val="65000"/>
                    <a:lumOff val="35000"/>
                  </a:schemeClr>
                </a:solidFill>
                <a:latin typeface="微软雅黑" pitchFamily="34" charset="-122"/>
                <a:ea typeface="微软雅黑" pitchFamily="34" charset="-122"/>
              </a:rPr>
              <a:t>“大纲”和“幻灯片”选项卡</a:t>
            </a:r>
            <a:r>
              <a:rPr lang="zh-CN" altLang="en-US" dirty="0">
                <a:solidFill>
                  <a:schemeClr val="tx1">
                    <a:lumMod val="65000"/>
                    <a:lumOff val="35000"/>
                  </a:schemeClr>
                </a:solidFill>
                <a:latin typeface="微软雅黑" pitchFamily="34" charset="-122"/>
                <a:ea typeface="微软雅黑" pitchFamily="34" charset="-122"/>
              </a:rPr>
              <a:t>。</a:t>
            </a:r>
            <a:endParaRPr lang="en-US" altLang="zh-CN" dirty="0">
              <a:solidFill>
                <a:schemeClr val="tx1">
                  <a:lumMod val="65000"/>
                  <a:lumOff val="35000"/>
                </a:schemeClr>
              </a:solidFill>
              <a:latin typeface="微软雅黑" pitchFamily="34" charset="-122"/>
              <a:ea typeface="微软雅黑" pitchFamily="34" charset="-122"/>
            </a:endParaRPr>
          </a:p>
          <a:p>
            <a:pPr marL="540000">
              <a:lnSpc>
                <a:spcPct val="150000"/>
              </a:lnSpc>
              <a:buFont typeface="Wingdings" pitchFamily="2" charset="2"/>
              <a:buChar char="l"/>
            </a:pPr>
            <a:r>
              <a:rPr lang="en-US" altLang="zh-CN" dirty="0">
                <a:solidFill>
                  <a:schemeClr val="tx1">
                    <a:lumMod val="65000"/>
                    <a:lumOff val="35000"/>
                  </a:schemeClr>
                </a:solidFill>
                <a:latin typeface="微软雅黑" pitchFamily="34" charset="-122"/>
                <a:ea typeface="微软雅黑" pitchFamily="34" charset="-122"/>
              </a:rPr>
              <a:t> </a:t>
            </a:r>
            <a:r>
              <a:rPr lang="zh-CN" altLang="en-US" dirty="0">
                <a:solidFill>
                  <a:schemeClr val="tx1">
                    <a:lumMod val="65000"/>
                    <a:lumOff val="35000"/>
                  </a:schemeClr>
                </a:solidFill>
                <a:latin typeface="微软雅黑" pitchFamily="34" charset="-122"/>
                <a:ea typeface="微软雅黑" pitchFamily="34" charset="-122"/>
              </a:rPr>
              <a:t>删除幻灯片</a:t>
            </a:r>
          </a:p>
        </p:txBody>
      </p:sp>
      <p:sp>
        <p:nvSpPr>
          <p:cNvPr id="5" name="矩形 4"/>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Tree>
    <p:extLst>
      <p:ext uri="{BB962C8B-B14F-4D97-AF65-F5344CB8AC3E}">
        <p14:creationId xmlns:p14="http://schemas.microsoft.com/office/powerpoint/2010/main" val="2925529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4.3.1 PowerPoint</a:t>
            </a:r>
            <a:r>
              <a:rPr lang="zh-CN" altLang="en-US" sz="2000" dirty="0">
                <a:solidFill>
                  <a:schemeClr val="tx1">
                    <a:lumMod val="85000"/>
                    <a:lumOff val="15000"/>
                  </a:schemeClr>
                </a:solidFill>
                <a:latin typeface="微软雅黑" pitchFamily="34" charset="-122"/>
                <a:ea typeface="微软雅黑" pitchFamily="34" charset="-122"/>
              </a:rPr>
              <a:t>基本操作</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611560" y="1698213"/>
            <a:ext cx="8064896" cy="3216265"/>
          </a:xfrm>
          <a:prstGeom prst="rect">
            <a:avLst/>
          </a:prstGeom>
        </p:spPr>
        <p:txBody>
          <a:bodyPr wrap="square">
            <a:spAutoFit/>
          </a:bodyPr>
          <a:lstStyle/>
          <a:p>
            <a:pPr>
              <a:lnSpc>
                <a:spcPct val="125000"/>
              </a:lnSpc>
            </a:pPr>
            <a:r>
              <a:rPr lang="en-US" altLang="zh-CN" sz="2000" dirty="0">
                <a:solidFill>
                  <a:srgbClr val="00B0F0"/>
                </a:solidFill>
                <a:latin typeface="微软雅黑" pitchFamily="34" charset="-122"/>
                <a:ea typeface="微软雅黑" pitchFamily="34" charset="-122"/>
              </a:rPr>
              <a:t>3</a:t>
            </a:r>
            <a:r>
              <a:rPr lang="zh-CN" altLang="en-US" sz="2000" dirty="0">
                <a:solidFill>
                  <a:srgbClr val="00B0F0"/>
                </a:solidFill>
                <a:latin typeface="微软雅黑" pitchFamily="34" charset="-122"/>
                <a:ea typeface="微软雅黑" pitchFamily="34" charset="-122"/>
              </a:rPr>
              <a:t>、幻灯片的制作</a:t>
            </a:r>
            <a:endParaRPr lang="en-US" altLang="zh-CN" sz="2000" dirty="0">
              <a:solidFill>
                <a:srgbClr val="00B0F0"/>
              </a:solidFill>
              <a:latin typeface="微软雅黑" pitchFamily="34" charset="-122"/>
              <a:ea typeface="微软雅黑" pitchFamily="34" charset="-122"/>
            </a:endParaRPr>
          </a:p>
          <a:p>
            <a:pPr>
              <a:lnSpc>
                <a:spcPct val="150000"/>
              </a:lnSpc>
            </a:pPr>
            <a:r>
              <a:rPr lang="en-US" altLang="zh-CN" sz="1600" b="1" dirty="0">
                <a:solidFill>
                  <a:srgbClr val="000000"/>
                </a:solidFill>
                <a:latin typeface="幼圆" panose="02010509060101010101" pitchFamily="49" charset="-122"/>
                <a:ea typeface="幼圆" panose="02010509060101010101" pitchFamily="49" charset="-122"/>
              </a:rPr>
              <a:t>   </a:t>
            </a:r>
            <a:r>
              <a:rPr lang="zh-CN" altLang="en-US" sz="1600" dirty="0">
                <a:solidFill>
                  <a:schemeClr val="tx1">
                    <a:lumMod val="65000"/>
                    <a:lumOff val="35000"/>
                  </a:schemeClr>
                </a:solidFill>
                <a:latin typeface="微软雅黑" pitchFamily="34" charset="-122"/>
                <a:ea typeface="微软雅黑" pitchFamily="34" charset="-122"/>
              </a:rPr>
              <a:t>幻灯片的制作主要包括输入和编辑文本、插入各种对象（图形、图像、艺术字、表格、声音、视频等）、页眉和页脚等。</a:t>
            </a:r>
          </a:p>
          <a:p>
            <a:pPr marL="540000">
              <a:lnSpc>
                <a:spcPct val="150000"/>
              </a:lnSpc>
              <a:buFont typeface="Wingdings" pitchFamily="2" charset="2"/>
              <a:buChar char="l"/>
            </a:pPr>
            <a:r>
              <a:rPr lang="zh-CN" altLang="en-US" sz="1600" dirty="0">
                <a:solidFill>
                  <a:schemeClr val="tx1">
                    <a:lumMod val="65000"/>
                    <a:lumOff val="35000"/>
                  </a:schemeClr>
                </a:solidFill>
                <a:latin typeface="微软雅黑" pitchFamily="34" charset="-122"/>
                <a:ea typeface="微软雅黑" pitchFamily="34" charset="-122"/>
              </a:rPr>
              <a:t>  输入和编辑文本</a:t>
            </a:r>
            <a:endParaRPr lang="en-US" altLang="zh-CN" sz="1600" dirty="0">
              <a:solidFill>
                <a:schemeClr val="tx1">
                  <a:lumMod val="65000"/>
                  <a:lumOff val="35000"/>
                </a:schemeClr>
              </a:solidFill>
              <a:latin typeface="微软雅黑" pitchFamily="34" charset="-122"/>
              <a:ea typeface="微软雅黑" pitchFamily="34" charset="-122"/>
            </a:endParaRPr>
          </a:p>
          <a:p>
            <a:pPr marL="540000">
              <a:lnSpc>
                <a:spcPct val="150000"/>
              </a:lnSpc>
              <a:buFont typeface="Wingdings" pitchFamily="2" charset="2"/>
              <a:buChar char="l"/>
            </a:pPr>
            <a:r>
              <a:rPr lang="zh-CN" altLang="en-US" sz="1600" dirty="0">
                <a:solidFill>
                  <a:schemeClr val="tx1">
                    <a:lumMod val="65000"/>
                    <a:lumOff val="35000"/>
                  </a:schemeClr>
                </a:solidFill>
                <a:latin typeface="微软雅黑" pitchFamily="34" charset="-122"/>
                <a:ea typeface="微软雅黑" pitchFamily="34" charset="-122"/>
              </a:rPr>
              <a:t>  插入图形、图片、艺术字、表格等</a:t>
            </a:r>
            <a:endParaRPr lang="en-US" altLang="zh-CN" sz="1600" dirty="0">
              <a:solidFill>
                <a:schemeClr val="tx1">
                  <a:lumMod val="65000"/>
                  <a:lumOff val="35000"/>
                </a:schemeClr>
              </a:solidFill>
              <a:latin typeface="微软雅黑" pitchFamily="34" charset="-122"/>
              <a:ea typeface="微软雅黑" pitchFamily="34" charset="-122"/>
            </a:endParaRPr>
          </a:p>
          <a:p>
            <a:pPr marL="540000">
              <a:lnSpc>
                <a:spcPct val="150000"/>
              </a:lnSpc>
              <a:buFont typeface="Wingdings" pitchFamily="2" charset="2"/>
              <a:buChar char="l"/>
            </a:pPr>
            <a:r>
              <a:rPr lang="zh-CN" altLang="en-US" sz="1600" dirty="0">
                <a:solidFill>
                  <a:schemeClr val="tx1">
                    <a:lumMod val="65000"/>
                    <a:lumOff val="35000"/>
                  </a:schemeClr>
                </a:solidFill>
                <a:latin typeface="微软雅黑" pitchFamily="34" charset="-122"/>
                <a:ea typeface="微软雅黑" pitchFamily="34" charset="-122"/>
              </a:rPr>
              <a:t>  插入音频和视频</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50000"/>
              </a:lnSpc>
              <a:spcBef>
                <a:spcPts val="1200"/>
              </a:spcBef>
            </a:pPr>
            <a:r>
              <a:rPr lang="zh-CN" altLang="en-US" sz="1600" dirty="0">
                <a:solidFill>
                  <a:schemeClr val="tx1">
                    <a:lumMod val="65000"/>
                    <a:lumOff val="35000"/>
                  </a:schemeClr>
                </a:solidFill>
                <a:latin typeface="微软雅黑" pitchFamily="34" charset="-122"/>
                <a:ea typeface="微软雅黑" pitchFamily="34" charset="-122"/>
              </a:rPr>
              <a:t>        </a:t>
            </a:r>
            <a:r>
              <a:rPr lang="zh-CN" altLang="en-US" sz="1600" dirty="0">
                <a:solidFill>
                  <a:srgbClr val="00B0F0"/>
                </a:solidFill>
                <a:latin typeface="微软雅黑" pitchFamily="34" charset="-122"/>
                <a:ea typeface="微软雅黑" pitchFamily="34" charset="-122"/>
              </a:rPr>
              <a:t>占位符</a:t>
            </a:r>
            <a:r>
              <a:rPr lang="zh-CN" altLang="en-US" sz="1600" dirty="0">
                <a:solidFill>
                  <a:schemeClr val="tx1">
                    <a:lumMod val="65000"/>
                    <a:lumOff val="35000"/>
                  </a:schemeClr>
                </a:solidFill>
                <a:latin typeface="微软雅黑" pitchFamily="34" charset="-122"/>
                <a:ea typeface="微软雅黑" pitchFamily="34" charset="-122"/>
              </a:rPr>
              <a:t>是一种带有虚线框的方框，在这些框中可以放置标题及正文，或者是</a:t>
            </a:r>
            <a:r>
              <a:rPr lang="en-US" altLang="zh-CN" sz="1600" dirty="0">
                <a:solidFill>
                  <a:schemeClr val="tx1">
                    <a:lumMod val="65000"/>
                    <a:lumOff val="35000"/>
                  </a:schemeClr>
                </a:solidFill>
                <a:latin typeface="微软雅黑" pitchFamily="34" charset="-122"/>
                <a:ea typeface="微软雅黑" pitchFamily="34" charset="-122"/>
              </a:rPr>
              <a:t>SmartArt</a:t>
            </a:r>
            <a:r>
              <a:rPr lang="zh-CN" altLang="en-US" sz="1600" dirty="0">
                <a:solidFill>
                  <a:schemeClr val="tx1">
                    <a:lumMod val="65000"/>
                    <a:lumOff val="35000"/>
                  </a:schemeClr>
                </a:solidFill>
                <a:latin typeface="微软雅黑" pitchFamily="34" charset="-122"/>
                <a:ea typeface="微软雅黑" pitchFamily="34" charset="-122"/>
              </a:rPr>
              <a:t>图形、图表、表格和图片等。</a:t>
            </a:r>
          </a:p>
        </p:txBody>
      </p:sp>
      <p:sp>
        <p:nvSpPr>
          <p:cNvPr id="7" name="矩形 6"/>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Tree>
    <p:extLst>
      <p:ext uri="{BB962C8B-B14F-4D97-AF65-F5344CB8AC3E}">
        <p14:creationId xmlns:p14="http://schemas.microsoft.com/office/powerpoint/2010/main" val="3894678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4.3.1 PowerPoint</a:t>
            </a:r>
            <a:r>
              <a:rPr lang="zh-CN" altLang="en-US" sz="2000" dirty="0">
                <a:solidFill>
                  <a:schemeClr val="tx1">
                    <a:lumMod val="85000"/>
                    <a:lumOff val="15000"/>
                  </a:schemeClr>
                </a:solidFill>
                <a:latin typeface="微软雅黑" pitchFamily="34" charset="-122"/>
                <a:ea typeface="微软雅黑" pitchFamily="34" charset="-122"/>
              </a:rPr>
              <a:t>基本操作</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611560" y="1761876"/>
            <a:ext cx="8064896" cy="2985433"/>
          </a:xfrm>
          <a:prstGeom prst="rect">
            <a:avLst/>
          </a:prstGeom>
        </p:spPr>
        <p:txBody>
          <a:bodyPr wrap="square">
            <a:spAutoFit/>
          </a:bodyPr>
          <a:lstStyle/>
          <a:p>
            <a:pPr>
              <a:lnSpc>
                <a:spcPct val="125000"/>
              </a:lnSpc>
            </a:pPr>
            <a:r>
              <a:rPr lang="zh-CN" altLang="en-US" sz="2000" dirty="0">
                <a:solidFill>
                  <a:srgbClr val="00B0F0"/>
                </a:solidFill>
                <a:latin typeface="微软雅黑" pitchFamily="34" charset="-122"/>
                <a:ea typeface="微软雅黑" pitchFamily="34" charset="-122"/>
              </a:rPr>
              <a:t> </a:t>
            </a:r>
            <a:r>
              <a:rPr lang="en-US" altLang="zh-CN" sz="2000" dirty="0">
                <a:solidFill>
                  <a:srgbClr val="00B0F0"/>
                </a:solidFill>
                <a:latin typeface="微软雅黑" pitchFamily="34" charset="-122"/>
                <a:ea typeface="微软雅黑" pitchFamily="34" charset="-122"/>
              </a:rPr>
              <a:t>4</a:t>
            </a:r>
            <a:r>
              <a:rPr lang="zh-CN" altLang="en-US" sz="2000" dirty="0">
                <a:solidFill>
                  <a:srgbClr val="00B0F0"/>
                </a:solidFill>
                <a:latin typeface="微软雅黑" pitchFamily="34" charset="-122"/>
                <a:ea typeface="微软雅黑" pitchFamily="34" charset="-122"/>
              </a:rPr>
              <a:t>、节的应用</a:t>
            </a:r>
            <a:endParaRPr lang="en-US" altLang="zh-CN" sz="2000" dirty="0">
              <a:solidFill>
                <a:srgbClr val="00B0F0"/>
              </a:solidFill>
              <a:latin typeface="微软雅黑" pitchFamily="34" charset="-122"/>
              <a:ea typeface="微软雅黑" pitchFamily="34" charset="-122"/>
            </a:endParaRPr>
          </a:p>
          <a:p>
            <a:pPr>
              <a:lnSpc>
                <a:spcPct val="150000"/>
              </a:lnSpc>
            </a:pPr>
            <a:r>
              <a:rPr lang="en-US" altLang="zh-CN" b="1" dirty="0">
                <a:solidFill>
                  <a:srgbClr val="000000"/>
                </a:solidFill>
                <a:latin typeface="微软雅黑" pitchFamily="34" charset="-122"/>
                <a:ea typeface="微软雅黑" pitchFamily="34" charset="-122"/>
              </a:rPr>
              <a:t>    </a:t>
            </a:r>
            <a:r>
              <a:rPr lang="zh-CN" altLang="en-US" dirty="0">
                <a:solidFill>
                  <a:schemeClr val="tx1">
                    <a:lumMod val="65000"/>
                    <a:lumOff val="35000"/>
                  </a:schemeClr>
                </a:solidFill>
                <a:latin typeface="微软雅黑" pitchFamily="34" charset="-122"/>
                <a:ea typeface="微软雅黑" pitchFamily="34" charset="-122"/>
              </a:rPr>
              <a:t>“节”就像是使用文件夹来管理文件一样。通过“节”的功能来组织幻灯片，如果演示文稿中幻灯片比较多的话，使用“节”是非常有效的。</a:t>
            </a:r>
            <a:endParaRPr lang="en-US" altLang="zh-CN" dirty="0">
              <a:solidFill>
                <a:schemeClr val="tx1">
                  <a:lumMod val="65000"/>
                  <a:lumOff val="35000"/>
                </a:schemeClr>
              </a:solidFill>
              <a:latin typeface="微软雅黑" pitchFamily="34" charset="-122"/>
              <a:ea typeface="微软雅黑" pitchFamily="34" charset="-122"/>
            </a:endParaRPr>
          </a:p>
          <a:p>
            <a:pPr>
              <a:lnSpc>
                <a:spcPct val="125000"/>
              </a:lnSpc>
            </a:pPr>
            <a:r>
              <a:rPr lang="en-US" altLang="zh-CN" sz="2000" dirty="0">
                <a:solidFill>
                  <a:srgbClr val="00B0F0"/>
                </a:solidFill>
                <a:latin typeface="微软雅黑" pitchFamily="34" charset="-122"/>
                <a:ea typeface="微软雅黑" pitchFamily="34" charset="-122"/>
              </a:rPr>
              <a:t> 5</a:t>
            </a:r>
            <a:r>
              <a:rPr lang="zh-CN" altLang="en-US" sz="2000" dirty="0">
                <a:solidFill>
                  <a:srgbClr val="00B0F0"/>
                </a:solidFill>
                <a:latin typeface="微软雅黑" pitchFamily="34" charset="-122"/>
                <a:ea typeface="微软雅黑" pitchFamily="34" charset="-122"/>
              </a:rPr>
              <a:t>、视图的切换</a:t>
            </a:r>
          </a:p>
          <a:p>
            <a:pPr>
              <a:lnSpc>
                <a:spcPct val="150000"/>
              </a:lnSpc>
            </a:pPr>
            <a:r>
              <a:rPr lang="en-US" altLang="zh-CN" sz="2000" dirty="0">
                <a:solidFill>
                  <a:srgbClr val="000000"/>
                </a:solidFill>
                <a:latin typeface="微软雅黑" pitchFamily="34" charset="-122"/>
                <a:ea typeface="微软雅黑" pitchFamily="34" charset="-122"/>
              </a:rPr>
              <a:t>      </a:t>
            </a:r>
            <a:r>
              <a:rPr lang="zh-CN" altLang="en-US" dirty="0">
                <a:solidFill>
                  <a:schemeClr val="tx1">
                    <a:lumMod val="65000"/>
                    <a:lumOff val="35000"/>
                  </a:schemeClr>
                </a:solidFill>
                <a:latin typeface="微软雅黑" pitchFamily="34" charset="-122"/>
                <a:ea typeface="微软雅黑" pitchFamily="34" charset="-122"/>
              </a:rPr>
              <a:t>视图主要</a:t>
            </a:r>
            <a:r>
              <a:rPr lang="zh-CN" altLang="en-US" dirty="0">
                <a:solidFill>
                  <a:srgbClr val="00B0F0"/>
                </a:solidFill>
                <a:latin typeface="微软雅黑" pitchFamily="34" charset="-122"/>
                <a:ea typeface="微软雅黑" pitchFamily="34" charset="-122"/>
              </a:rPr>
              <a:t>普通视图、幻灯片浏览视图、备注、阅读视图</a:t>
            </a:r>
            <a:r>
              <a:rPr lang="zh-CN" altLang="en-US" dirty="0">
                <a:solidFill>
                  <a:schemeClr val="tx1">
                    <a:lumMod val="65000"/>
                    <a:lumOff val="35000"/>
                  </a:schemeClr>
                </a:solidFill>
                <a:latin typeface="微软雅黑" pitchFamily="34" charset="-122"/>
                <a:ea typeface="微软雅黑" pitchFamily="34" charset="-122"/>
              </a:rPr>
              <a:t>。</a:t>
            </a:r>
            <a:endParaRPr lang="en-US" altLang="zh-CN" dirty="0">
              <a:solidFill>
                <a:schemeClr val="tx1">
                  <a:lumMod val="65000"/>
                  <a:lumOff val="35000"/>
                </a:schemeClr>
              </a:solidFill>
              <a:latin typeface="微软雅黑" pitchFamily="34" charset="-122"/>
              <a:ea typeface="微软雅黑" pitchFamily="34" charset="-122"/>
            </a:endParaRPr>
          </a:p>
          <a:p>
            <a:pPr>
              <a:lnSpc>
                <a:spcPct val="150000"/>
              </a:lnSpc>
            </a:pPr>
            <a:r>
              <a:rPr lang="en-US" altLang="zh-CN" dirty="0">
                <a:solidFill>
                  <a:schemeClr val="tx1">
                    <a:lumMod val="65000"/>
                    <a:lumOff val="35000"/>
                  </a:schemeClr>
                </a:solidFill>
                <a:latin typeface="微软雅黑" pitchFamily="34" charset="-122"/>
                <a:ea typeface="微软雅黑" pitchFamily="34" charset="-122"/>
              </a:rPr>
              <a:t>       </a:t>
            </a:r>
            <a:r>
              <a:rPr lang="zh-CN" altLang="en-US" dirty="0">
                <a:solidFill>
                  <a:schemeClr val="tx1">
                    <a:lumMod val="65000"/>
                    <a:lumOff val="35000"/>
                  </a:schemeClr>
                </a:solidFill>
                <a:latin typeface="微软雅黑" pitchFamily="34" charset="-122"/>
                <a:ea typeface="微软雅黑" pitchFamily="34" charset="-122"/>
              </a:rPr>
              <a:t>切换视图可以通过“视图”选项卡上的“演示文稿视图”组的按钮，或者利用窗口底部右侧的“视图切换”按钮来切换不同的视图。</a:t>
            </a:r>
          </a:p>
        </p:txBody>
      </p:sp>
      <p:sp>
        <p:nvSpPr>
          <p:cNvPr id="5" name="矩形 4"/>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Tree>
    <p:extLst>
      <p:ext uri="{BB962C8B-B14F-4D97-AF65-F5344CB8AC3E}">
        <p14:creationId xmlns:p14="http://schemas.microsoft.com/office/powerpoint/2010/main" val="2219797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635646"/>
            <a:ext cx="7848872" cy="3385542"/>
          </a:xfrm>
          <a:prstGeom prst="rect">
            <a:avLst/>
          </a:prstGeom>
        </p:spPr>
        <p:txBody>
          <a:bodyPr wrap="square">
            <a:spAutoFit/>
          </a:bodyPr>
          <a:lstStyle/>
          <a:p>
            <a:pPr>
              <a:lnSpc>
                <a:spcPct val="150000"/>
              </a:lnSpc>
            </a:pPr>
            <a:r>
              <a:rPr lang="en-US" altLang="zh-CN" dirty="0">
                <a:solidFill>
                  <a:srgbClr val="00B0F0"/>
                </a:solidFill>
                <a:latin typeface="微软雅黑" pitchFamily="34" charset="-122"/>
                <a:ea typeface="微软雅黑" pitchFamily="34" charset="-122"/>
              </a:rPr>
              <a:t> 2</a:t>
            </a:r>
            <a:r>
              <a:rPr lang="zh-CN" altLang="en-US" dirty="0">
                <a:solidFill>
                  <a:srgbClr val="00B0F0"/>
                </a:solidFill>
                <a:latin typeface="微软雅黑" pitchFamily="34" charset="-122"/>
                <a:ea typeface="微软雅黑" pitchFamily="34" charset="-122"/>
              </a:rPr>
              <a:t>、段落格式：</a:t>
            </a:r>
            <a:r>
              <a:rPr lang="zh-CN" altLang="en-US" dirty="0">
                <a:solidFill>
                  <a:schemeClr val="tx1">
                    <a:lumMod val="65000"/>
                    <a:lumOff val="35000"/>
                  </a:schemeClr>
                </a:solidFill>
                <a:latin typeface="微软雅黑" pitchFamily="34" charset="-122"/>
                <a:ea typeface="微软雅黑" pitchFamily="34" charset="-122"/>
                <a:sym typeface="Wingdings 2"/>
              </a:rPr>
              <a:t>在</a:t>
            </a:r>
            <a:r>
              <a:rPr lang="en-US" altLang="zh-CN" dirty="0">
                <a:solidFill>
                  <a:schemeClr val="tx1">
                    <a:lumMod val="65000"/>
                    <a:lumOff val="35000"/>
                  </a:schemeClr>
                </a:solidFill>
                <a:latin typeface="微软雅黑" pitchFamily="34" charset="-122"/>
                <a:ea typeface="微软雅黑" pitchFamily="34" charset="-122"/>
                <a:sym typeface="Wingdings 2"/>
              </a:rPr>
              <a:t>Word</a:t>
            </a:r>
            <a:r>
              <a:rPr lang="zh-CN" altLang="en-US" dirty="0">
                <a:solidFill>
                  <a:schemeClr val="tx1">
                    <a:lumMod val="65000"/>
                    <a:lumOff val="35000"/>
                  </a:schemeClr>
                </a:solidFill>
                <a:latin typeface="微软雅黑" pitchFamily="34" charset="-122"/>
                <a:ea typeface="微软雅黑" pitchFamily="34" charset="-122"/>
                <a:sym typeface="Wingdings 2"/>
              </a:rPr>
              <a:t>中，每次只要按一次</a:t>
            </a:r>
            <a:r>
              <a:rPr lang="en-US" altLang="zh-CN" dirty="0">
                <a:solidFill>
                  <a:schemeClr val="tx1">
                    <a:lumMod val="65000"/>
                    <a:lumOff val="35000"/>
                  </a:schemeClr>
                </a:solidFill>
                <a:latin typeface="微软雅黑" pitchFamily="34" charset="-122"/>
                <a:ea typeface="微软雅黑" pitchFamily="34" charset="-122"/>
                <a:sym typeface="Wingdings 2"/>
              </a:rPr>
              <a:t>ENTER</a:t>
            </a:r>
            <a:r>
              <a:rPr lang="zh-CN" altLang="en-US" dirty="0">
                <a:solidFill>
                  <a:schemeClr val="tx1">
                    <a:lumMod val="65000"/>
                    <a:lumOff val="35000"/>
                  </a:schemeClr>
                </a:solidFill>
                <a:latin typeface="微软雅黑" pitchFamily="34" charset="-122"/>
                <a:ea typeface="微软雅黑" pitchFamily="34" charset="-122"/>
                <a:sym typeface="Wingdings 2"/>
              </a:rPr>
              <a:t>键，就会产生一个新的段落。每个段落的结尾处有一个表示段落结束的“</a:t>
            </a:r>
            <a:r>
              <a:rPr lang="zh-CN" altLang="en-US" dirty="0">
                <a:solidFill>
                  <a:srgbClr val="00B0F0"/>
                </a:solidFill>
                <a:latin typeface="微软雅黑" pitchFamily="34" charset="-122"/>
                <a:ea typeface="微软雅黑" pitchFamily="34" charset="-122"/>
                <a:sym typeface="Wingdings 2"/>
              </a:rPr>
              <a:t>段落标记</a:t>
            </a:r>
            <a:r>
              <a:rPr lang="zh-CN" altLang="en-US" dirty="0">
                <a:solidFill>
                  <a:schemeClr val="tx1">
                    <a:lumMod val="65000"/>
                    <a:lumOff val="35000"/>
                  </a:schemeClr>
                </a:solidFill>
                <a:latin typeface="微软雅黑" pitchFamily="34" charset="-122"/>
                <a:ea typeface="微软雅黑" pitchFamily="34" charset="-122"/>
                <a:sym typeface="Wingdings 2"/>
              </a:rPr>
              <a:t>”。段落格式包括缩进和间距、对齐方式等。</a:t>
            </a:r>
            <a:endParaRPr lang="en-US" altLang="zh-CN" dirty="0">
              <a:solidFill>
                <a:schemeClr val="tx1">
                  <a:lumMod val="65000"/>
                  <a:lumOff val="35000"/>
                </a:schemeClr>
              </a:solidFill>
              <a:latin typeface="微软雅黑" pitchFamily="34" charset="-122"/>
              <a:ea typeface="微软雅黑" pitchFamily="34" charset="-122"/>
              <a:sym typeface="Wingdings 2"/>
            </a:endParaRPr>
          </a:p>
          <a:p>
            <a:pPr>
              <a:lnSpc>
                <a:spcPct val="150000"/>
              </a:lnSpc>
              <a:spcBef>
                <a:spcPts val="1200"/>
              </a:spcBef>
            </a:pPr>
            <a:r>
              <a:rPr lang="en-US" altLang="zh-CN" dirty="0">
                <a:solidFill>
                  <a:schemeClr val="tx1">
                    <a:lumMod val="65000"/>
                    <a:lumOff val="35000"/>
                  </a:schemeClr>
                </a:solidFill>
                <a:latin typeface="微软雅黑" pitchFamily="34" charset="-122"/>
                <a:ea typeface="微软雅黑" pitchFamily="34" charset="-122"/>
                <a:sym typeface="Wingdings 2"/>
              </a:rPr>
              <a:t>      </a:t>
            </a:r>
            <a:r>
              <a:rPr lang="zh-CN" altLang="en-US" dirty="0">
                <a:solidFill>
                  <a:schemeClr val="tx1">
                    <a:lumMod val="65000"/>
                    <a:lumOff val="35000"/>
                  </a:schemeClr>
                </a:solidFill>
                <a:latin typeface="微软雅黑" pitchFamily="34" charset="-122"/>
                <a:ea typeface="微软雅黑" pitchFamily="34" charset="-122"/>
                <a:sym typeface="Wingdings 2"/>
              </a:rPr>
              <a:t>设置方法：首先选择这些段落，通过以下几种方法来完成设置。</a:t>
            </a:r>
            <a:endParaRPr lang="en-US" altLang="zh-CN" dirty="0">
              <a:solidFill>
                <a:schemeClr val="tx1">
                  <a:lumMod val="65000"/>
                  <a:lumOff val="35000"/>
                </a:schemeClr>
              </a:solidFill>
              <a:latin typeface="微软雅黑" pitchFamily="34" charset="-122"/>
              <a:ea typeface="微软雅黑" pitchFamily="34" charset="-122"/>
              <a:sym typeface="Wingdings 2"/>
            </a:endParaRPr>
          </a:p>
          <a:p>
            <a:pPr marL="360000">
              <a:lnSpc>
                <a:spcPct val="150000"/>
              </a:lnSpc>
              <a:buFont typeface="Wingdings" pitchFamily="2" charset="2"/>
              <a:buChar char="Ø"/>
            </a:pPr>
            <a:r>
              <a:rPr lang="zh-CN" altLang="en-US" sz="1600" dirty="0">
                <a:solidFill>
                  <a:schemeClr val="tx1">
                    <a:lumMod val="65000"/>
                    <a:lumOff val="35000"/>
                  </a:schemeClr>
                </a:solidFill>
                <a:latin typeface="微软雅黑" pitchFamily="34" charset="-122"/>
                <a:ea typeface="微软雅黑" pitchFamily="34" charset="-122"/>
                <a:sym typeface="Wingdings 2"/>
              </a:rPr>
              <a:t>利用“开始”选项卡“段落”组中的选项来设置</a:t>
            </a:r>
            <a:endParaRPr lang="en-US" altLang="zh-CN" sz="1600" dirty="0">
              <a:solidFill>
                <a:schemeClr val="tx1">
                  <a:lumMod val="65000"/>
                  <a:lumOff val="35000"/>
                </a:schemeClr>
              </a:solidFill>
              <a:latin typeface="微软雅黑" pitchFamily="34" charset="-122"/>
              <a:ea typeface="微软雅黑" pitchFamily="34" charset="-122"/>
              <a:sym typeface="Wingdings 2"/>
            </a:endParaRPr>
          </a:p>
          <a:p>
            <a:pPr marL="360000">
              <a:lnSpc>
                <a:spcPct val="150000"/>
              </a:lnSpc>
              <a:buFont typeface="Wingdings" pitchFamily="2" charset="2"/>
              <a:buChar char="Ø"/>
            </a:pPr>
            <a:r>
              <a:rPr lang="zh-CN" altLang="zh-CN" sz="1600" dirty="0">
                <a:solidFill>
                  <a:schemeClr val="tx1">
                    <a:lumMod val="65000"/>
                    <a:lumOff val="35000"/>
                  </a:schemeClr>
                </a:solidFill>
                <a:latin typeface="微软雅黑" pitchFamily="34" charset="-122"/>
                <a:ea typeface="微软雅黑" pitchFamily="34" charset="-122"/>
              </a:rPr>
              <a:t>单击“开始”选项卡“段落”组右下角的“对话框启动器”</a:t>
            </a:r>
            <a:endParaRPr lang="en-US" altLang="zh-CN" sz="1600" dirty="0">
              <a:solidFill>
                <a:schemeClr val="tx1">
                  <a:lumMod val="65000"/>
                  <a:lumOff val="35000"/>
                </a:schemeClr>
              </a:solidFill>
              <a:latin typeface="微软雅黑" pitchFamily="34" charset="-122"/>
              <a:ea typeface="微软雅黑" pitchFamily="34" charset="-122"/>
            </a:endParaRPr>
          </a:p>
          <a:p>
            <a:pPr marL="360000">
              <a:lnSpc>
                <a:spcPct val="150000"/>
              </a:lnSpc>
              <a:buFont typeface="Wingdings" pitchFamily="2" charset="2"/>
              <a:buChar char="Ø"/>
            </a:pPr>
            <a:r>
              <a:rPr lang="zh-CN" altLang="en-US" sz="1600" dirty="0">
                <a:solidFill>
                  <a:schemeClr val="tx1">
                    <a:lumMod val="65000"/>
                    <a:lumOff val="35000"/>
                  </a:schemeClr>
                </a:solidFill>
                <a:latin typeface="微软雅黑" pitchFamily="34" charset="-122"/>
                <a:ea typeface="微软雅黑" pitchFamily="34" charset="-122"/>
                <a:sym typeface="Wingdings 2"/>
              </a:rPr>
              <a:t>利用水平标尺也可以很方便地设置段落的各种缩进</a:t>
            </a:r>
            <a:endParaRPr lang="en-US" altLang="zh-CN" sz="1600" dirty="0">
              <a:solidFill>
                <a:schemeClr val="tx1">
                  <a:lumMod val="65000"/>
                  <a:lumOff val="35000"/>
                </a:schemeClr>
              </a:solidFill>
              <a:latin typeface="微软雅黑" pitchFamily="34" charset="-122"/>
              <a:ea typeface="微软雅黑" pitchFamily="34" charset="-122"/>
            </a:endParaRPr>
          </a:p>
          <a:p>
            <a:pPr marL="360000">
              <a:lnSpc>
                <a:spcPct val="150000"/>
              </a:lnSpc>
              <a:buFont typeface="Wingdings" pitchFamily="2" charset="2"/>
              <a:buChar char="Ø"/>
            </a:pPr>
            <a:r>
              <a:rPr lang="zh-CN" altLang="en-US" sz="1600" dirty="0">
                <a:solidFill>
                  <a:schemeClr val="tx1">
                    <a:lumMod val="65000"/>
                    <a:lumOff val="35000"/>
                  </a:schemeClr>
                </a:solidFill>
                <a:latin typeface="微软雅黑" pitchFamily="34" charset="-122"/>
                <a:ea typeface="微软雅黑" pitchFamily="34" charset="-122"/>
                <a:sym typeface="Wingdings 2"/>
              </a:rPr>
              <a:t>选择“开始”选项卡“样式”组中现成的样式</a:t>
            </a:r>
          </a:p>
        </p:txBody>
      </p:sp>
      <p:sp>
        <p:nvSpPr>
          <p:cNvPr id="7"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4.1.2 </a:t>
            </a:r>
            <a:r>
              <a:rPr lang="zh-CN" altLang="en-US" sz="2000" dirty="0">
                <a:solidFill>
                  <a:schemeClr val="tx1">
                    <a:lumMod val="85000"/>
                    <a:lumOff val="15000"/>
                  </a:schemeClr>
                </a:solidFill>
                <a:latin typeface="微软雅黑" pitchFamily="34" charset="-122"/>
                <a:ea typeface="微软雅黑" pitchFamily="34" charset="-122"/>
              </a:rPr>
              <a:t>文档格式的编排</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5" name="矩形 4"/>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166557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out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4.3.1 PowerPoint</a:t>
            </a:r>
            <a:r>
              <a:rPr lang="zh-CN" altLang="en-US" sz="2000" dirty="0">
                <a:solidFill>
                  <a:schemeClr val="tx1">
                    <a:lumMod val="85000"/>
                    <a:lumOff val="15000"/>
                  </a:schemeClr>
                </a:solidFill>
                <a:latin typeface="微软雅黑" pitchFamily="34" charset="-122"/>
                <a:ea typeface="微软雅黑" pitchFamily="34" charset="-122"/>
              </a:rPr>
              <a:t>基本操作</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611560" y="1761876"/>
            <a:ext cx="7992888" cy="1269578"/>
          </a:xfrm>
          <a:prstGeom prst="rect">
            <a:avLst/>
          </a:prstGeom>
        </p:spPr>
        <p:txBody>
          <a:bodyPr wrap="square">
            <a:spAutoFit/>
          </a:bodyPr>
          <a:lstStyle/>
          <a:p>
            <a:pPr>
              <a:lnSpc>
                <a:spcPct val="125000"/>
              </a:lnSpc>
            </a:pPr>
            <a:r>
              <a:rPr lang="en-US" altLang="zh-CN" dirty="0">
                <a:solidFill>
                  <a:srgbClr val="00B0F0"/>
                </a:solidFill>
                <a:latin typeface="微软雅黑" pitchFamily="34" charset="-122"/>
                <a:ea typeface="微软雅黑" pitchFamily="34" charset="-122"/>
              </a:rPr>
              <a:t> 6</a:t>
            </a:r>
            <a:r>
              <a:rPr lang="zh-CN" altLang="en-US" dirty="0">
                <a:solidFill>
                  <a:srgbClr val="00B0F0"/>
                </a:solidFill>
                <a:latin typeface="微软雅黑" pitchFamily="34" charset="-122"/>
                <a:ea typeface="微软雅黑" pitchFamily="34" charset="-122"/>
              </a:rPr>
              <a:t>、放映幻灯片</a:t>
            </a:r>
          </a:p>
          <a:p>
            <a:pPr>
              <a:lnSpc>
                <a:spcPct val="150000"/>
              </a:lnSpc>
            </a:pPr>
            <a:r>
              <a:rPr lang="zh-CN" altLang="en-US" dirty="0">
                <a:solidFill>
                  <a:srgbClr val="000000"/>
                </a:solidFill>
                <a:latin typeface="微软雅黑" pitchFamily="34" charset="-122"/>
                <a:ea typeface="微软雅黑" pitchFamily="34" charset="-122"/>
              </a:rPr>
              <a:t>       </a:t>
            </a:r>
            <a:r>
              <a:rPr lang="zh-CN" altLang="en-US" dirty="0">
                <a:solidFill>
                  <a:schemeClr val="tx1">
                    <a:lumMod val="65000"/>
                    <a:lumOff val="35000"/>
                  </a:schemeClr>
                </a:solidFill>
                <a:latin typeface="微软雅黑" pitchFamily="34" charset="-122"/>
                <a:ea typeface="微软雅黑" pitchFamily="34" charset="-122"/>
              </a:rPr>
              <a:t>演示文稿制作完成后，就可以进行放映了。一般情况下有两种放映情况：</a:t>
            </a:r>
            <a:r>
              <a:rPr lang="zh-CN" altLang="en-US" dirty="0">
                <a:solidFill>
                  <a:srgbClr val="00B0F0"/>
                </a:solidFill>
                <a:latin typeface="微软雅黑" pitchFamily="34" charset="-122"/>
                <a:ea typeface="微软雅黑" pitchFamily="34" charset="-122"/>
              </a:rPr>
              <a:t>从头开始放映</a:t>
            </a:r>
            <a:r>
              <a:rPr lang="zh-CN" altLang="en-US" dirty="0">
                <a:solidFill>
                  <a:schemeClr val="tx1">
                    <a:lumMod val="65000"/>
                    <a:lumOff val="35000"/>
                  </a:schemeClr>
                </a:solidFill>
                <a:latin typeface="微软雅黑" pitchFamily="34" charset="-122"/>
                <a:ea typeface="微软雅黑" pitchFamily="34" charset="-122"/>
              </a:rPr>
              <a:t>、</a:t>
            </a:r>
            <a:r>
              <a:rPr lang="zh-CN" altLang="en-US" dirty="0">
                <a:solidFill>
                  <a:srgbClr val="00B0F0"/>
                </a:solidFill>
                <a:latin typeface="微软雅黑" pitchFamily="34" charset="-122"/>
                <a:ea typeface="微软雅黑" pitchFamily="34" charset="-122"/>
              </a:rPr>
              <a:t>从当前的幻灯片开始</a:t>
            </a:r>
            <a:r>
              <a:rPr lang="zh-CN" altLang="en-US" dirty="0">
                <a:solidFill>
                  <a:schemeClr val="tx1">
                    <a:lumMod val="65000"/>
                    <a:lumOff val="35000"/>
                  </a:schemeClr>
                </a:solidFill>
                <a:latin typeface="微软雅黑" pitchFamily="34" charset="-122"/>
                <a:ea typeface="微软雅黑" pitchFamily="34" charset="-122"/>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3507854"/>
            <a:ext cx="2552700" cy="10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Tree>
    <p:extLst>
      <p:ext uri="{BB962C8B-B14F-4D97-AF65-F5344CB8AC3E}">
        <p14:creationId xmlns:p14="http://schemas.microsoft.com/office/powerpoint/2010/main" val="3895245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4.3.2 </a:t>
            </a:r>
            <a:r>
              <a:rPr lang="zh-CN" altLang="en-US" sz="2000" dirty="0">
                <a:solidFill>
                  <a:schemeClr val="tx1">
                    <a:lumMod val="85000"/>
                    <a:lumOff val="15000"/>
                  </a:schemeClr>
                </a:solidFill>
                <a:latin typeface="微软雅黑" pitchFamily="34" charset="-122"/>
                <a:ea typeface="微软雅黑" pitchFamily="34" charset="-122"/>
              </a:rPr>
              <a:t>幻灯片的风格设计</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611560" y="1635646"/>
            <a:ext cx="7920880" cy="3231654"/>
          </a:xfrm>
          <a:prstGeom prst="rect">
            <a:avLst/>
          </a:prstGeom>
        </p:spPr>
        <p:txBody>
          <a:bodyPr wrap="square">
            <a:spAutoFit/>
          </a:bodyPr>
          <a:lstStyle/>
          <a:p>
            <a:pPr>
              <a:lnSpc>
                <a:spcPct val="150000"/>
              </a:lnSpc>
            </a:pPr>
            <a:r>
              <a:rPr lang="zh-CN" altLang="en-US" dirty="0">
                <a:solidFill>
                  <a:srgbClr val="00B0F0"/>
                </a:solidFill>
                <a:latin typeface="微软雅黑" pitchFamily="34" charset="-122"/>
                <a:ea typeface="微软雅黑" pitchFamily="34" charset="-122"/>
              </a:rPr>
              <a:t> </a:t>
            </a:r>
            <a:r>
              <a:rPr lang="en-US" altLang="zh-CN" dirty="0">
                <a:solidFill>
                  <a:srgbClr val="00B0F0"/>
                </a:solidFill>
                <a:latin typeface="微软雅黑" pitchFamily="34" charset="-122"/>
                <a:ea typeface="微软雅黑" pitchFamily="34" charset="-122"/>
              </a:rPr>
              <a:t>1</a:t>
            </a:r>
            <a:r>
              <a:rPr lang="zh-CN" altLang="en-US" dirty="0">
                <a:solidFill>
                  <a:srgbClr val="00B0F0"/>
                </a:solidFill>
                <a:latin typeface="微软雅黑" pitchFamily="34" charset="-122"/>
                <a:ea typeface="微软雅黑" pitchFamily="34" charset="-122"/>
              </a:rPr>
              <a:t>、设计模板的应用</a:t>
            </a:r>
          </a:p>
          <a:p>
            <a:pPr>
              <a:lnSpc>
                <a:spcPct val="150000"/>
              </a:lnSpc>
            </a:pPr>
            <a:r>
              <a:rPr lang="en-US" altLang="zh-CN" sz="1600" dirty="0">
                <a:solidFill>
                  <a:srgbClr val="000000"/>
                </a:solidFill>
                <a:latin typeface="微软雅黑" pitchFamily="34" charset="-122"/>
                <a:ea typeface="微软雅黑" pitchFamily="34" charset="-122"/>
              </a:rPr>
              <a:t>        </a:t>
            </a:r>
            <a:r>
              <a:rPr lang="en-US" altLang="zh-CN" sz="1600" dirty="0">
                <a:solidFill>
                  <a:schemeClr val="tx1">
                    <a:lumMod val="65000"/>
                    <a:lumOff val="35000"/>
                  </a:schemeClr>
                </a:solidFill>
                <a:latin typeface="微软雅黑" pitchFamily="34" charset="-122"/>
                <a:ea typeface="微软雅黑" pitchFamily="34" charset="-122"/>
              </a:rPr>
              <a:t>PowerPoint 2010</a:t>
            </a:r>
            <a:r>
              <a:rPr lang="zh-CN" altLang="en-US" sz="1600" dirty="0">
                <a:solidFill>
                  <a:schemeClr val="tx1">
                    <a:lumMod val="65000"/>
                    <a:lumOff val="35000"/>
                  </a:schemeClr>
                </a:solidFill>
                <a:latin typeface="微软雅黑" pitchFamily="34" charset="-122"/>
                <a:ea typeface="微软雅黑" pitchFamily="34" charset="-122"/>
              </a:rPr>
              <a:t>模板是以扩展名为“</a:t>
            </a:r>
            <a:r>
              <a:rPr lang="en-US" altLang="zh-CN" sz="1600" dirty="0">
                <a:solidFill>
                  <a:schemeClr val="tx1">
                    <a:lumMod val="65000"/>
                    <a:lumOff val="35000"/>
                  </a:schemeClr>
                </a:solidFill>
                <a:latin typeface="微软雅黑" pitchFamily="34" charset="-122"/>
                <a:ea typeface="微软雅黑" pitchFamily="34" charset="-122"/>
              </a:rPr>
              <a:t>.</a:t>
            </a:r>
            <a:r>
              <a:rPr lang="en-US" altLang="zh-CN" sz="1600" dirty="0" err="1">
                <a:solidFill>
                  <a:schemeClr val="tx1">
                    <a:lumMod val="65000"/>
                    <a:lumOff val="35000"/>
                  </a:schemeClr>
                </a:solidFill>
                <a:latin typeface="微软雅黑" pitchFamily="34" charset="-122"/>
                <a:ea typeface="微软雅黑" pitchFamily="34" charset="-122"/>
              </a:rPr>
              <a:t>potx</a:t>
            </a:r>
            <a:r>
              <a:rPr lang="en-US" altLang="zh-CN" sz="1600" dirty="0">
                <a:solidFill>
                  <a:schemeClr val="tx1">
                    <a:lumMod val="65000"/>
                    <a:lumOff val="35000"/>
                  </a:schemeClr>
                </a:solidFill>
                <a:latin typeface="微软雅黑" pitchFamily="34" charset="-122"/>
                <a:ea typeface="微软雅黑" pitchFamily="34" charset="-122"/>
              </a:rPr>
              <a:t>”</a:t>
            </a:r>
            <a:r>
              <a:rPr lang="zh-CN" altLang="en-US" sz="1600" dirty="0">
                <a:solidFill>
                  <a:schemeClr val="tx1">
                    <a:lumMod val="65000"/>
                    <a:lumOff val="35000"/>
                  </a:schemeClr>
                </a:solidFill>
                <a:latin typeface="微软雅黑" pitchFamily="34" charset="-122"/>
                <a:ea typeface="微软雅黑" pitchFamily="34" charset="-122"/>
              </a:rPr>
              <a:t>保存的包含版式、主题颜色、主题字体、主题效果和背景样式，甚至还可以包含内容的一张幻灯片或一组幻灯片文件。</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50000"/>
              </a:lnSpc>
            </a:pPr>
            <a:r>
              <a:rPr lang="en-US" altLang="zh-CN" dirty="0">
                <a:solidFill>
                  <a:srgbClr val="00B0F0"/>
                </a:solidFill>
                <a:latin typeface="微软雅黑" pitchFamily="34" charset="-122"/>
                <a:ea typeface="微软雅黑" pitchFamily="34" charset="-122"/>
              </a:rPr>
              <a:t> 2</a:t>
            </a:r>
            <a:r>
              <a:rPr lang="zh-CN" altLang="en-US" dirty="0">
                <a:solidFill>
                  <a:srgbClr val="00B0F0"/>
                </a:solidFill>
                <a:latin typeface="微软雅黑" pitchFamily="34" charset="-122"/>
                <a:ea typeface="微软雅黑" pitchFamily="34" charset="-122"/>
              </a:rPr>
              <a:t>、主题的应用</a:t>
            </a:r>
          </a:p>
          <a:p>
            <a:pPr>
              <a:lnSpc>
                <a:spcPct val="150000"/>
              </a:lnSpc>
            </a:pPr>
            <a:r>
              <a:rPr lang="zh-CN" altLang="en-US" sz="1600" dirty="0">
                <a:solidFill>
                  <a:srgbClr val="000000"/>
                </a:solidFill>
                <a:latin typeface="微软雅黑" pitchFamily="34" charset="-122"/>
                <a:ea typeface="微软雅黑" pitchFamily="34" charset="-122"/>
              </a:rPr>
              <a:t>       </a:t>
            </a:r>
            <a:r>
              <a:rPr lang="zh-CN" altLang="en-US" sz="1600" dirty="0">
                <a:solidFill>
                  <a:schemeClr val="tx1">
                    <a:lumMod val="65000"/>
                    <a:lumOff val="35000"/>
                  </a:schemeClr>
                </a:solidFill>
                <a:latin typeface="微软雅黑" pitchFamily="34" charset="-122"/>
                <a:ea typeface="微软雅黑" pitchFamily="34" charset="-122"/>
              </a:rPr>
              <a:t>主题是一组统一的设计元素，它使用颜色、字体和效果来设置幻灯片的外观。</a:t>
            </a:r>
            <a:r>
              <a:rPr lang="en-US" altLang="zh-CN" sz="1600" dirty="0">
                <a:solidFill>
                  <a:schemeClr val="tx1">
                    <a:lumMod val="65000"/>
                    <a:lumOff val="35000"/>
                  </a:schemeClr>
                </a:solidFill>
                <a:latin typeface="微软雅黑" pitchFamily="34" charset="-122"/>
                <a:ea typeface="微软雅黑" pitchFamily="34" charset="-122"/>
              </a:rPr>
              <a:t>PowerPoint 2010</a:t>
            </a:r>
            <a:r>
              <a:rPr lang="zh-CN" altLang="en-US" sz="1600" dirty="0">
                <a:solidFill>
                  <a:schemeClr val="tx1">
                    <a:lumMod val="65000"/>
                    <a:lumOff val="35000"/>
                  </a:schemeClr>
                </a:solidFill>
                <a:latin typeface="微软雅黑" pitchFamily="34" charset="-122"/>
                <a:ea typeface="微软雅黑" pitchFamily="34" charset="-122"/>
              </a:rPr>
              <a:t>提供的多个标准的预设主题，通过更改其颜色、字体和效果后生成自定义主题。</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50000"/>
              </a:lnSpc>
            </a:pPr>
            <a:r>
              <a:rPr lang="zh-CN" altLang="en-US" sz="1600" dirty="0">
                <a:solidFill>
                  <a:schemeClr val="tx1">
                    <a:lumMod val="65000"/>
                    <a:lumOff val="35000"/>
                  </a:schemeClr>
                </a:solidFill>
                <a:latin typeface="微软雅黑" pitchFamily="34" charset="-122"/>
                <a:ea typeface="微软雅黑" pitchFamily="34" charset="-122"/>
              </a:rPr>
              <a:t>       应用主题样式、自定义主题 </a:t>
            </a:r>
            <a:r>
              <a:rPr lang="en-US" altLang="zh-CN" sz="1600" dirty="0">
                <a:solidFill>
                  <a:schemeClr val="tx1">
                    <a:lumMod val="65000"/>
                    <a:lumOff val="35000"/>
                  </a:schemeClr>
                </a:solidFill>
                <a:latin typeface="微软雅黑" pitchFamily="34" charset="-122"/>
                <a:ea typeface="微软雅黑" pitchFamily="34" charset="-122"/>
              </a:rPr>
              <a:t>—— </a:t>
            </a:r>
            <a:r>
              <a:rPr lang="zh-CN" altLang="en-US" sz="1600" dirty="0">
                <a:solidFill>
                  <a:schemeClr val="tx1">
                    <a:lumMod val="65000"/>
                    <a:lumOff val="35000"/>
                  </a:schemeClr>
                </a:solidFill>
                <a:latin typeface="微软雅黑" pitchFamily="34" charset="-122"/>
                <a:ea typeface="微软雅黑" pitchFamily="34" charset="-122"/>
              </a:rPr>
              <a:t>“设计”选项卡的</a:t>
            </a:r>
            <a:r>
              <a:rPr lang="zh-CN" altLang="en-US" sz="1600" dirty="0">
                <a:solidFill>
                  <a:srgbClr val="00B0F0"/>
                </a:solidFill>
                <a:latin typeface="微软雅黑" pitchFamily="34" charset="-122"/>
                <a:ea typeface="微软雅黑" pitchFamily="34" charset="-122"/>
              </a:rPr>
              <a:t>“主题”组</a:t>
            </a:r>
          </a:p>
        </p:txBody>
      </p:sp>
      <p:sp>
        <p:nvSpPr>
          <p:cNvPr id="5" name="矩形 4"/>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Tree>
    <p:extLst>
      <p:ext uri="{BB962C8B-B14F-4D97-AF65-F5344CB8AC3E}">
        <p14:creationId xmlns:p14="http://schemas.microsoft.com/office/powerpoint/2010/main" val="1647761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4.3.2 </a:t>
            </a:r>
            <a:r>
              <a:rPr lang="zh-CN" altLang="en-US" sz="2000" dirty="0">
                <a:solidFill>
                  <a:schemeClr val="tx1">
                    <a:lumMod val="85000"/>
                    <a:lumOff val="15000"/>
                  </a:schemeClr>
                </a:solidFill>
                <a:latin typeface="微软雅黑" pitchFamily="34" charset="-122"/>
                <a:ea typeface="微软雅黑" pitchFamily="34" charset="-122"/>
              </a:rPr>
              <a:t>幻灯片的风格设计</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611560" y="1707654"/>
            <a:ext cx="8064896" cy="3077766"/>
          </a:xfrm>
          <a:prstGeom prst="rect">
            <a:avLst/>
          </a:prstGeom>
        </p:spPr>
        <p:txBody>
          <a:bodyPr wrap="square">
            <a:spAutoFit/>
          </a:bodyPr>
          <a:lstStyle/>
          <a:p>
            <a:pPr>
              <a:lnSpc>
                <a:spcPct val="125000"/>
              </a:lnSpc>
            </a:pPr>
            <a:r>
              <a:rPr lang="en-US" altLang="zh-CN" dirty="0">
                <a:solidFill>
                  <a:srgbClr val="00B0F0"/>
                </a:solidFill>
                <a:latin typeface="微软雅黑" pitchFamily="34" charset="-122"/>
                <a:ea typeface="微软雅黑" pitchFamily="34" charset="-122"/>
              </a:rPr>
              <a:t> 3</a:t>
            </a:r>
            <a:r>
              <a:rPr lang="zh-CN" altLang="en-US" dirty="0">
                <a:solidFill>
                  <a:srgbClr val="00B0F0"/>
                </a:solidFill>
                <a:latin typeface="微软雅黑" pitchFamily="34" charset="-122"/>
                <a:ea typeface="微软雅黑" pitchFamily="34" charset="-122"/>
              </a:rPr>
              <a:t>、幻灯片背景的设置</a:t>
            </a:r>
            <a:endParaRPr lang="en-US" altLang="zh-CN" dirty="0">
              <a:solidFill>
                <a:srgbClr val="00B0F0"/>
              </a:solidFill>
              <a:latin typeface="微软雅黑" pitchFamily="34" charset="-122"/>
              <a:ea typeface="微软雅黑" pitchFamily="34" charset="-122"/>
            </a:endParaRPr>
          </a:p>
          <a:p>
            <a:pPr>
              <a:lnSpc>
                <a:spcPct val="150000"/>
              </a:lnSpc>
            </a:pPr>
            <a:r>
              <a:rPr lang="zh-CN" altLang="en-US" sz="1600" dirty="0">
                <a:solidFill>
                  <a:srgbClr val="000000"/>
                </a:solidFill>
                <a:latin typeface="微软雅黑" pitchFamily="34" charset="-122"/>
                <a:ea typeface="微软雅黑" pitchFamily="34" charset="-122"/>
              </a:rPr>
              <a:t>       </a:t>
            </a:r>
            <a:r>
              <a:rPr lang="zh-CN" altLang="en-US" sz="1600" dirty="0">
                <a:solidFill>
                  <a:schemeClr val="tx1">
                    <a:lumMod val="65000"/>
                    <a:lumOff val="35000"/>
                  </a:schemeClr>
                </a:solidFill>
                <a:latin typeface="微软雅黑" pitchFamily="34" charset="-122"/>
                <a:ea typeface="微软雅黑" pitchFamily="34" charset="-122"/>
              </a:rPr>
              <a:t>主要包括背景颜色、阴影、图案和纹理等。这些设置不仅可以应用于当前幻灯片，还可以应用于所有幻灯片。</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50000"/>
              </a:lnSpc>
            </a:pPr>
            <a:r>
              <a:rPr lang="zh-CN" altLang="en-US" sz="1600" dirty="0">
                <a:solidFill>
                  <a:schemeClr val="tx1">
                    <a:lumMod val="65000"/>
                    <a:lumOff val="35000"/>
                  </a:schemeClr>
                </a:solidFill>
                <a:latin typeface="微软雅黑" pitchFamily="34" charset="-122"/>
                <a:ea typeface="微软雅黑" pitchFamily="34" charset="-122"/>
              </a:rPr>
              <a:t>    在“设计”选项卡“</a:t>
            </a:r>
            <a:r>
              <a:rPr lang="zh-CN" altLang="en-US" sz="1600" dirty="0">
                <a:solidFill>
                  <a:srgbClr val="00B0F0"/>
                </a:solidFill>
                <a:latin typeface="微软雅黑" pitchFamily="34" charset="-122"/>
                <a:ea typeface="微软雅黑" pitchFamily="34" charset="-122"/>
              </a:rPr>
              <a:t>背景</a:t>
            </a:r>
            <a:r>
              <a:rPr lang="zh-CN" altLang="en-US" sz="1600" dirty="0">
                <a:solidFill>
                  <a:schemeClr val="tx1">
                    <a:lumMod val="65000"/>
                    <a:lumOff val="35000"/>
                  </a:schemeClr>
                </a:solidFill>
                <a:latin typeface="微软雅黑" pitchFamily="34" charset="-122"/>
                <a:ea typeface="微软雅黑" pitchFamily="34" charset="-122"/>
              </a:rPr>
              <a:t>”组中单击“背景样式”按钮</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25000"/>
              </a:lnSpc>
            </a:pPr>
            <a:r>
              <a:rPr lang="en-US" altLang="zh-CN" dirty="0">
                <a:solidFill>
                  <a:srgbClr val="00B0F0"/>
                </a:solidFill>
                <a:latin typeface="微软雅黑" pitchFamily="34" charset="-122"/>
                <a:ea typeface="微软雅黑" pitchFamily="34" charset="-122"/>
              </a:rPr>
              <a:t> 4</a:t>
            </a:r>
            <a:r>
              <a:rPr lang="zh-CN" altLang="en-US" dirty="0">
                <a:solidFill>
                  <a:srgbClr val="00B0F0"/>
                </a:solidFill>
                <a:latin typeface="微软雅黑" pitchFamily="34" charset="-122"/>
                <a:ea typeface="微软雅黑" pitchFamily="34" charset="-122"/>
              </a:rPr>
              <a:t>、页眉和页脚</a:t>
            </a:r>
          </a:p>
          <a:p>
            <a:pPr>
              <a:lnSpc>
                <a:spcPct val="150000"/>
              </a:lnSpc>
            </a:pPr>
            <a:r>
              <a:rPr lang="zh-CN" altLang="en-US" sz="1600" dirty="0">
                <a:solidFill>
                  <a:srgbClr val="000000"/>
                </a:solidFill>
                <a:latin typeface="微软雅黑" pitchFamily="34" charset="-122"/>
                <a:ea typeface="微软雅黑" pitchFamily="34" charset="-122"/>
              </a:rPr>
              <a:t>       </a:t>
            </a:r>
            <a:r>
              <a:rPr lang="zh-CN" altLang="en-US" sz="1600" dirty="0">
                <a:solidFill>
                  <a:schemeClr val="tx1">
                    <a:lumMod val="65000"/>
                    <a:lumOff val="35000"/>
                  </a:schemeClr>
                </a:solidFill>
                <a:latin typeface="微软雅黑" pitchFamily="34" charset="-122"/>
                <a:ea typeface="微软雅黑" pitchFamily="34" charset="-122"/>
              </a:rPr>
              <a:t>可以使幻灯片更易于阅读，在页眉和页脚中可以包含希望能显示在幻灯片上的一些标志信息，如编号、日期、指定文本等。</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50000"/>
              </a:lnSpc>
            </a:pPr>
            <a:r>
              <a:rPr lang="zh-CN" altLang="en-US" sz="1600" dirty="0">
                <a:solidFill>
                  <a:schemeClr val="tx1">
                    <a:lumMod val="65000"/>
                    <a:lumOff val="35000"/>
                  </a:schemeClr>
                </a:solidFill>
                <a:latin typeface="微软雅黑" pitchFamily="34" charset="-122"/>
                <a:ea typeface="微软雅黑" pitchFamily="34" charset="-122"/>
              </a:rPr>
              <a:t>    “插入”选项卡“</a:t>
            </a:r>
            <a:r>
              <a:rPr lang="zh-CN" altLang="en-US" sz="1600" dirty="0">
                <a:solidFill>
                  <a:srgbClr val="00B0F0"/>
                </a:solidFill>
                <a:latin typeface="微软雅黑" pitchFamily="34" charset="-122"/>
                <a:ea typeface="微软雅黑" pitchFamily="34" charset="-122"/>
              </a:rPr>
              <a:t>文本</a:t>
            </a:r>
            <a:r>
              <a:rPr lang="zh-CN" altLang="en-US" sz="1600" dirty="0">
                <a:solidFill>
                  <a:schemeClr val="tx1">
                    <a:lumMod val="65000"/>
                    <a:lumOff val="35000"/>
                  </a:schemeClr>
                </a:solidFill>
                <a:latin typeface="微软雅黑" pitchFamily="34" charset="-122"/>
                <a:ea typeface="微软雅黑" pitchFamily="34" charset="-122"/>
              </a:rPr>
              <a:t>”组中单击“页眉和页脚”按钮，打开“页眉和页脚”对话框</a:t>
            </a:r>
          </a:p>
        </p:txBody>
      </p:sp>
      <p:sp>
        <p:nvSpPr>
          <p:cNvPr id="5" name="矩形 4"/>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Tree>
    <p:extLst>
      <p:ext uri="{BB962C8B-B14F-4D97-AF65-F5344CB8AC3E}">
        <p14:creationId xmlns:p14="http://schemas.microsoft.com/office/powerpoint/2010/main" val="4125486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4.3.2 </a:t>
            </a:r>
            <a:r>
              <a:rPr lang="zh-CN" altLang="en-US" sz="2000" dirty="0">
                <a:solidFill>
                  <a:schemeClr val="tx1">
                    <a:lumMod val="85000"/>
                    <a:lumOff val="15000"/>
                  </a:schemeClr>
                </a:solidFill>
                <a:latin typeface="微软雅黑" pitchFamily="34" charset="-122"/>
                <a:ea typeface="微软雅黑" pitchFamily="34" charset="-122"/>
              </a:rPr>
              <a:t>幻灯片的风格设计</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611560" y="1709421"/>
            <a:ext cx="8064896" cy="3154710"/>
          </a:xfrm>
          <a:prstGeom prst="rect">
            <a:avLst/>
          </a:prstGeom>
        </p:spPr>
        <p:txBody>
          <a:bodyPr wrap="square">
            <a:spAutoFit/>
          </a:bodyPr>
          <a:lstStyle/>
          <a:p>
            <a:pPr>
              <a:lnSpc>
                <a:spcPct val="125000"/>
              </a:lnSpc>
            </a:pPr>
            <a:r>
              <a:rPr lang="zh-CN" altLang="en-US" dirty="0">
                <a:solidFill>
                  <a:srgbClr val="00B0F0"/>
                </a:solidFill>
                <a:latin typeface="微软雅黑" pitchFamily="34" charset="-122"/>
                <a:ea typeface="微软雅黑" pitchFamily="34" charset="-122"/>
              </a:rPr>
              <a:t> </a:t>
            </a:r>
            <a:r>
              <a:rPr lang="en-US" altLang="zh-CN" dirty="0">
                <a:solidFill>
                  <a:srgbClr val="00B0F0"/>
                </a:solidFill>
                <a:latin typeface="微软雅黑" pitchFamily="34" charset="-122"/>
                <a:ea typeface="微软雅黑" pitchFamily="34" charset="-122"/>
              </a:rPr>
              <a:t>5</a:t>
            </a:r>
            <a:r>
              <a:rPr lang="zh-CN" altLang="en-US" dirty="0">
                <a:solidFill>
                  <a:srgbClr val="00B0F0"/>
                </a:solidFill>
                <a:latin typeface="微软雅黑" pitchFamily="34" charset="-122"/>
                <a:ea typeface="微软雅黑" pitchFamily="34" charset="-122"/>
              </a:rPr>
              <a:t>、幻灯片的母版和版式</a:t>
            </a:r>
            <a:endParaRPr lang="en-US" altLang="zh-CN" dirty="0">
              <a:solidFill>
                <a:srgbClr val="00B0F0"/>
              </a:solidFill>
              <a:latin typeface="微软雅黑" pitchFamily="34" charset="-122"/>
              <a:ea typeface="微软雅黑" pitchFamily="34" charset="-122"/>
            </a:endParaRPr>
          </a:p>
          <a:p>
            <a:pPr>
              <a:lnSpc>
                <a:spcPct val="150000"/>
              </a:lnSpc>
            </a:pPr>
            <a:r>
              <a:rPr lang="zh-CN" altLang="en-US" sz="2000" dirty="0">
                <a:solidFill>
                  <a:srgbClr val="000000"/>
                </a:solidFill>
                <a:latin typeface="微软雅黑" pitchFamily="34" charset="-122"/>
                <a:ea typeface="微软雅黑" pitchFamily="34" charset="-122"/>
              </a:rPr>
              <a:t>      </a:t>
            </a:r>
            <a:r>
              <a:rPr lang="zh-CN" altLang="en-US" sz="1600" dirty="0">
                <a:solidFill>
                  <a:srgbClr val="00B0F0"/>
                </a:solidFill>
                <a:latin typeface="微软雅黑" pitchFamily="34" charset="-122"/>
                <a:ea typeface="微软雅黑" pitchFamily="34" charset="-122"/>
              </a:rPr>
              <a:t>母版</a:t>
            </a:r>
            <a:r>
              <a:rPr lang="zh-CN" altLang="en-US" sz="1600" dirty="0">
                <a:solidFill>
                  <a:schemeClr val="tx1">
                    <a:lumMod val="65000"/>
                    <a:lumOff val="35000"/>
                  </a:schemeClr>
                </a:solidFill>
                <a:latin typeface="微软雅黑" pitchFamily="34" charset="-122"/>
                <a:ea typeface="微软雅黑" pitchFamily="34" charset="-122"/>
              </a:rPr>
              <a:t>是用于设计和规划演示文稿的风格和统一内容。通过使用幻灯片母版功能，可以快速生成演示文稿中所需的幻灯片样式，从而减少重复输入和设置，大大提高工作效率。对母版的改动将会影响到应用该母版的每一张幻灯片。</a:t>
            </a:r>
          </a:p>
          <a:p>
            <a:pPr>
              <a:lnSpc>
                <a:spcPct val="150000"/>
              </a:lnSpc>
            </a:pPr>
            <a:r>
              <a:rPr lang="zh-CN" altLang="en-US" sz="1600" dirty="0">
                <a:solidFill>
                  <a:schemeClr val="tx1">
                    <a:lumMod val="65000"/>
                    <a:lumOff val="35000"/>
                  </a:schemeClr>
                </a:solidFill>
                <a:latin typeface="微软雅黑" pitchFamily="34" charset="-122"/>
                <a:ea typeface="微软雅黑" pitchFamily="34" charset="-122"/>
              </a:rPr>
              <a:t>      母版有两类：主母版、版式母版，其中“主母版”是</a:t>
            </a:r>
            <a:r>
              <a:rPr lang="zh-CN" altLang="en-US" sz="1600" dirty="0">
                <a:solidFill>
                  <a:srgbClr val="00B0F0"/>
                </a:solidFill>
                <a:latin typeface="微软雅黑" pitchFamily="34" charset="-122"/>
                <a:ea typeface="微软雅黑" pitchFamily="34" charset="-122"/>
              </a:rPr>
              <a:t>共性设置</a:t>
            </a:r>
            <a:r>
              <a:rPr lang="zh-CN" altLang="en-US" sz="1600" dirty="0">
                <a:solidFill>
                  <a:schemeClr val="tx1">
                    <a:lumMod val="65000"/>
                    <a:lumOff val="35000"/>
                  </a:schemeClr>
                </a:solidFill>
                <a:latin typeface="微软雅黑" pitchFamily="34" charset="-122"/>
                <a:ea typeface="微软雅黑" pitchFamily="34" charset="-122"/>
              </a:rPr>
              <a:t>，“版式母版”则是</a:t>
            </a:r>
            <a:r>
              <a:rPr lang="zh-CN" altLang="en-US" sz="1600" dirty="0">
                <a:solidFill>
                  <a:srgbClr val="00B0F0"/>
                </a:solidFill>
                <a:latin typeface="微软雅黑" pitchFamily="34" charset="-122"/>
                <a:ea typeface="微软雅黑" pitchFamily="34" charset="-122"/>
              </a:rPr>
              <a:t>个性设置</a:t>
            </a:r>
            <a:r>
              <a:rPr lang="zh-CN" altLang="en-US" sz="1600" dirty="0">
                <a:solidFill>
                  <a:schemeClr val="tx1">
                    <a:lumMod val="65000"/>
                    <a:lumOff val="35000"/>
                  </a:schemeClr>
                </a:solidFill>
                <a:latin typeface="微软雅黑" pitchFamily="34" charset="-122"/>
                <a:ea typeface="微软雅黑" pitchFamily="34" charset="-122"/>
              </a:rPr>
              <a:t>。母版类型有</a:t>
            </a:r>
            <a:r>
              <a:rPr lang="en-US" altLang="zh-CN" sz="1600" dirty="0">
                <a:solidFill>
                  <a:schemeClr val="tx1">
                    <a:lumMod val="65000"/>
                    <a:lumOff val="35000"/>
                  </a:schemeClr>
                </a:solidFill>
                <a:latin typeface="微软雅黑" pitchFamily="34" charset="-122"/>
                <a:ea typeface="微软雅黑" pitchFamily="34" charset="-122"/>
              </a:rPr>
              <a:t>3</a:t>
            </a:r>
            <a:r>
              <a:rPr lang="zh-CN" altLang="en-US" sz="1600" dirty="0">
                <a:solidFill>
                  <a:schemeClr val="tx1">
                    <a:lumMod val="65000"/>
                    <a:lumOff val="35000"/>
                  </a:schemeClr>
                </a:solidFill>
                <a:latin typeface="微软雅黑" pitchFamily="34" charset="-122"/>
                <a:ea typeface="微软雅黑" pitchFamily="34" charset="-122"/>
              </a:rPr>
              <a:t>种：幻灯片母版、讲义母版和备注母版。每个母版可以拥有多个不同的版式，版式是构成母版的元素。</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50000"/>
              </a:lnSpc>
            </a:pPr>
            <a:r>
              <a:rPr lang="zh-CN" altLang="en-US" sz="1600" dirty="0">
                <a:solidFill>
                  <a:schemeClr val="tx1">
                    <a:lumMod val="65000"/>
                    <a:lumOff val="35000"/>
                  </a:schemeClr>
                </a:solidFill>
                <a:latin typeface="微软雅黑" pitchFamily="34" charset="-122"/>
                <a:ea typeface="微软雅黑" pitchFamily="34" charset="-122"/>
              </a:rPr>
              <a:t>      “视图”选项卡的“</a:t>
            </a:r>
            <a:r>
              <a:rPr lang="zh-CN" altLang="en-US" sz="1600" dirty="0">
                <a:solidFill>
                  <a:srgbClr val="00B0F0"/>
                </a:solidFill>
                <a:latin typeface="微软雅黑" pitchFamily="34" charset="-122"/>
                <a:ea typeface="微软雅黑" pitchFamily="34" charset="-122"/>
              </a:rPr>
              <a:t>母版视图</a:t>
            </a:r>
            <a:r>
              <a:rPr lang="zh-CN" altLang="en-US" sz="1600" dirty="0">
                <a:solidFill>
                  <a:schemeClr val="tx1">
                    <a:lumMod val="65000"/>
                    <a:lumOff val="35000"/>
                  </a:schemeClr>
                </a:solidFill>
                <a:latin typeface="微软雅黑" pitchFamily="34" charset="-122"/>
                <a:ea typeface="微软雅黑" pitchFamily="34" charset="-122"/>
              </a:rPr>
              <a:t>”组中，单击“幻灯片母版”按钮，进入母版视图。</a:t>
            </a:r>
          </a:p>
        </p:txBody>
      </p:sp>
      <p:sp>
        <p:nvSpPr>
          <p:cNvPr id="5" name="矩形 4"/>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Tree>
    <p:extLst>
      <p:ext uri="{BB962C8B-B14F-4D97-AF65-F5344CB8AC3E}">
        <p14:creationId xmlns:p14="http://schemas.microsoft.com/office/powerpoint/2010/main" val="3825489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755576" y="1707654"/>
            <a:ext cx="7920880" cy="41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5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使用相关素材，按要求进行操作，将最终结果保存为“慧雅诗韵</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en-US" altLang="zh-CN" sz="1600" dirty="0" err="1">
                <a:solidFill>
                  <a:schemeClr val="tx1">
                    <a:lumMod val="65000"/>
                    <a:lumOff val="35000"/>
                  </a:schemeClr>
                </a:solidFill>
                <a:latin typeface="微软雅黑" pitchFamily="34" charset="-122"/>
                <a:ea typeface="微软雅黑" pitchFamily="34" charset="-122"/>
                <a:sym typeface="Webdings" pitchFamily="18" charset="2"/>
              </a:rPr>
              <a:t>pptx</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 。</a:t>
            </a:r>
          </a:p>
        </p:txBody>
      </p:sp>
      <p:sp>
        <p:nvSpPr>
          <p:cNvPr id="10" name="Rectangle 10"/>
          <p:cNvSpPr>
            <a:spLocks noChangeArrowheads="1"/>
          </p:cNvSpPr>
          <p:nvPr/>
        </p:nvSpPr>
        <p:spPr bwMode="auto">
          <a:xfrm>
            <a:off x="1618300" y="4508575"/>
            <a:ext cx="6117815" cy="41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lnSpc>
                <a:spcPct val="15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    操作要求见</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计算机应用基础实践指导</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》P58-P65</a:t>
            </a:r>
            <a:endParaRPr lang="zh-CN" altLang="en-US" sz="1600" dirty="0">
              <a:solidFill>
                <a:schemeClr val="tx1">
                  <a:lumMod val="65000"/>
                  <a:lumOff val="35000"/>
                </a:schemeClr>
              </a:solidFill>
              <a:latin typeface="微软雅黑" pitchFamily="34" charset="-122"/>
              <a:ea typeface="微软雅黑" pitchFamily="34" charset="-122"/>
              <a:sym typeface="Webdings" pitchFamily="18" charset="2"/>
            </a:endParaRPr>
          </a:p>
        </p:txBody>
      </p:sp>
      <p:sp>
        <p:nvSpPr>
          <p:cNvPr id="11" name="矩形 10"/>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
        <p:nvSpPr>
          <p:cNvPr id="14" name="Rectangle 2"/>
          <p:cNvSpPr txBox="1">
            <a:spLocks noChangeArrowheads="1"/>
          </p:cNvSpPr>
          <p:nvPr/>
        </p:nvSpPr>
        <p:spPr>
          <a:xfrm>
            <a:off x="432495" y="1221879"/>
            <a:ext cx="2434232" cy="485775"/>
          </a:xfrm>
          <a:prstGeom prst="rect">
            <a:avLst/>
          </a:prstGeom>
        </p:spPr>
        <p:txBody>
          <a:bodyPr/>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a:lstStyle>
          <a:p>
            <a:pPr indent="-288000" algn="just">
              <a:lnSpc>
                <a:spcPct val="140000"/>
              </a:lnSpc>
              <a:buClr>
                <a:srgbClr val="330066"/>
              </a:buClr>
              <a:buSzPct val="70000"/>
              <a:buFont typeface="Wingdings" pitchFamily="2" charset="2"/>
              <a:buChar char="Ø"/>
            </a:pPr>
            <a:r>
              <a:rPr lang="zh-CN" altLang="en-US" sz="2000" b="0" kern="1200" dirty="0">
                <a:solidFill>
                  <a:schemeClr val="tx1">
                    <a:lumMod val="85000"/>
                    <a:lumOff val="15000"/>
                  </a:schemeClr>
                </a:solidFill>
                <a:latin typeface="微软雅黑" pitchFamily="34" charset="-122"/>
                <a:ea typeface="微软雅黑" pitchFamily="34" charset="-122"/>
                <a:cs typeface="+mn-cs"/>
              </a:rPr>
              <a:t>上机实践</a:t>
            </a:r>
            <a:r>
              <a:rPr lang="zh-CN" altLang="en-US" sz="2000" b="0" dirty="0">
                <a:solidFill>
                  <a:schemeClr val="tx1">
                    <a:lumMod val="85000"/>
                    <a:lumOff val="15000"/>
                  </a:schemeClr>
                </a:solidFill>
                <a:latin typeface="微软雅黑" pitchFamily="34" charset="-122"/>
                <a:ea typeface="微软雅黑" pitchFamily="34" charset="-122"/>
                <a:cs typeface="+mn-cs"/>
              </a:rPr>
              <a:t>一</a:t>
            </a:r>
            <a:endParaRPr lang="zh-CN" altLang="en-US" sz="2000" b="0" kern="1200" dirty="0">
              <a:solidFill>
                <a:schemeClr val="tx1">
                  <a:lumMod val="85000"/>
                  <a:lumOff val="15000"/>
                </a:schemeClr>
              </a:solidFill>
              <a:latin typeface="微软雅黑" pitchFamily="34" charset="-122"/>
              <a:ea typeface="微软雅黑" pitchFamily="34" charset="-122"/>
              <a:cs typeface="+mn-cs"/>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819" y="2266113"/>
            <a:ext cx="3611496" cy="203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895635" y="2195331"/>
            <a:ext cx="3942184" cy="1938992"/>
          </a:xfrm>
          <a:prstGeom prst="rect">
            <a:avLst/>
          </a:prstGeom>
        </p:spPr>
        <p:txBody>
          <a:bodyPr wrap="square">
            <a:spAutoFit/>
          </a:bodyPr>
          <a:lstStyle/>
          <a:p>
            <a:pPr>
              <a:lnSpc>
                <a:spcPct val="150000"/>
              </a:lnSpc>
            </a:pPr>
            <a:r>
              <a:rPr lang="en-US" altLang="zh-CN" sz="1600" dirty="0">
                <a:solidFill>
                  <a:schemeClr val="tx1">
                    <a:lumMod val="65000"/>
                    <a:lumOff val="35000"/>
                  </a:schemeClr>
                </a:solidFill>
                <a:latin typeface="微软雅黑" pitchFamily="34" charset="-122"/>
                <a:ea typeface="微软雅黑" pitchFamily="34" charset="-122"/>
              </a:rPr>
              <a:t>1</a:t>
            </a:r>
            <a:r>
              <a:rPr lang="zh-CN" altLang="zh-CN" sz="1600" dirty="0">
                <a:solidFill>
                  <a:schemeClr val="tx1">
                    <a:lumMod val="65000"/>
                    <a:lumOff val="35000"/>
                  </a:schemeClr>
                </a:solidFill>
                <a:latin typeface="微软雅黑" pitchFamily="34" charset="-122"/>
                <a:ea typeface="微软雅黑" pitchFamily="34" charset="-122"/>
              </a:rPr>
              <a:t>．演示文稿的新建和幻灯片母版的设置。</a:t>
            </a:r>
          </a:p>
          <a:p>
            <a:pPr>
              <a:lnSpc>
                <a:spcPct val="150000"/>
              </a:lnSpc>
            </a:pPr>
            <a:r>
              <a:rPr lang="en-US" altLang="zh-CN" sz="1600" dirty="0">
                <a:solidFill>
                  <a:schemeClr val="tx1">
                    <a:lumMod val="65000"/>
                    <a:lumOff val="35000"/>
                  </a:schemeClr>
                </a:solidFill>
                <a:latin typeface="微软雅黑" pitchFamily="34" charset="-122"/>
                <a:ea typeface="微软雅黑" pitchFamily="34" charset="-122"/>
              </a:rPr>
              <a:t>2</a:t>
            </a:r>
            <a:r>
              <a:rPr lang="zh-CN" altLang="zh-CN" sz="1600" dirty="0">
                <a:solidFill>
                  <a:schemeClr val="tx1">
                    <a:lumMod val="65000"/>
                    <a:lumOff val="35000"/>
                  </a:schemeClr>
                </a:solidFill>
                <a:latin typeface="微软雅黑" pitchFamily="34" charset="-122"/>
                <a:ea typeface="微软雅黑" pitchFamily="34" charset="-122"/>
              </a:rPr>
              <a:t>．文本和段落格式的设置</a:t>
            </a:r>
          </a:p>
          <a:p>
            <a:pPr>
              <a:lnSpc>
                <a:spcPct val="150000"/>
              </a:lnSpc>
            </a:pPr>
            <a:r>
              <a:rPr lang="en-US" altLang="zh-CN" sz="1600" dirty="0">
                <a:solidFill>
                  <a:schemeClr val="tx1">
                    <a:lumMod val="65000"/>
                    <a:lumOff val="35000"/>
                  </a:schemeClr>
                </a:solidFill>
                <a:latin typeface="微软雅黑" pitchFamily="34" charset="-122"/>
                <a:ea typeface="微软雅黑" pitchFamily="34" charset="-122"/>
              </a:rPr>
              <a:t>3</a:t>
            </a:r>
            <a:r>
              <a:rPr lang="zh-CN" altLang="zh-CN" sz="1600" dirty="0">
                <a:solidFill>
                  <a:schemeClr val="tx1">
                    <a:lumMod val="65000"/>
                    <a:lumOff val="35000"/>
                  </a:schemeClr>
                </a:solidFill>
                <a:latin typeface="微软雅黑" pitchFamily="34" charset="-122"/>
                <a:ea typeface="微软雅黑" pitchFamily="34" charset="-122"/>
              </a:rPr>
              <a:t>．幻灯片的插入、复制、移动和删除。</a:t>
            </a:r>
          </a:p>
          <a:p>
            <a:pPr>
              <a:lnSpc>
                <a:spcPct val="150000"/>
              </a:lnSpc>
            </a:pPr>
            <a:r>
              <a:rPr lang="en-US" altLang="zh-CN" sz="1600" dirty="0">
                <a:solidFill>
                  <a:schemeClr val="tx1">
                    <a:lumMod val="65000"/>
                    <a:lumOff val="35000"/>
                  </a:schemeClr>
                </a:solidFill>
                <a:latin typeface="微软雅黑" pitchFamily="34" charset="-122"/>
                <a:ea typeface="微软雅黑" pitchFamily="34" charset="-122"/>
              </a:rPr>
              <a:t>4</a:t>
            </a:r>
            <a:r>
              <a:rPr lang="zh-CN" altLang="zh-CN" sz="1600" dirty="0">
                <a:solidFill>
                  <a:schemeClr val="tx1">
                    <a:lumMod val="65000"/>
                    <a:lumOff val="35000"/>
                  </a:schemeClr>
                </a:solidFill>
                <a:latin typeface="微软雅黑" pitchFamily="34" charset="-122"/>
                <a:ea typeface="微软雅黑" pitchFamily="34" charset="-122"/>
              </a:rPr>
              <a:t>．各类对象的插入与设置。</a:t>
            </a:r>
          </a:p>
          <a:p>
            <a:pPr>
              <a:lnSpc>
                <a:spcPct val="150000"/>
              </a:lnSpc>
            </a:pPr>
            <a:r>
              <a:rPr lang="en-US" altLang="zh-CN" sz="1600" dirty="0">
                <a:solidFill>
                  <a:schemeClr val="tx1">
                    <a:lumMod val="65000"/>
                    <a:lumOff val="35000"/>
                  </a:schemeClr>
                </a:solidFill>
                <a:latin typeface="微软雅黑" pitchFamily="34" charset="-122"/>
                <a:ea typeface="微软雅黑" pitchFamily="34" charset="-122"/>
              </a:rPr>
              <a:t>5</a:t>
            </a:r>
            <a:r>
              <a:rPr lang="zh-CN" altLang="zh-CN" sz="1600" dirty="0">
                <a:solidFill>
                  <a:schemeClr val="tx1">
                    <a:lumMod val="65000"/>
                    <a:lumOff val="35000"/>
                  </a:schemeClr>
                </a:solidFill>
                <a:latin typeface="微软雅黑" pitchFamily="34" charset="-122"/>
                <a:ea typeface="微软雅黑" pitchFamily="34" charset="-122"/>
              </a:rPr>
              <a:t>．应用逻辑节的制作。</a:t>
            </a:r>
          </a:p>
        </p:txBody>
      </p:sp>
    </p:spTree>
    <p:extLst>
      <p:ext uri="{BB962C8B-B14F-4D97-AF65-F5344CB8AC3E}">
        <p14:creationId xmlns:p14="http://schemas.microsoft.com/office/powerpoint/2010/main" val="24275634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
        <p:nvSpPr>
          <p:cNvPr id="13" name="Rectangle 2"/>
          <p:cNvSpPr txBox="1">
            <a:spLocks noChangeArrowheads="1"/>
          </p:cNvSpPr>
          <p:nvPr/>
        </p:nvSpPr>
        <p:spPr>
          <a:xfrm>
            <a:off x="432495" y="1221879"/>
            <a:ext cx="2434232" cy="485775"/>
          </a:xfrm>
          <a:prstGeom prst="rect">
            <a:avLst/>
          </a:prstGeom>
        </p:spPr>
        <p:txBody>
          <a:bodyPr/>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a:lstStyle>
          <a:p>
            <a:pPr indent="-288000" algn="just">
              <a:lnSpc>
                <a:spcPct val="140000"/>
              </a:lnSpc>
              <a:buClr>
                <a:srgbClr val="330066"/>
              </a:buClr>
              <a:buSzPct val="70000"/>
              <a:buFont typeface="Wingdings" pitchFamily="2" charset="2"/>
              <a:buChar char="Ø"/>
            </a:pPr>
            <a:r>
              <a:rPr lang="zh-CN" altLang="en-US" sz="2000" b="0" kern="1200" dirty="0">
                <a:solidFill>
                  <a:schemeClr val="tx1">
                    <a:lumMod val="85000"/>
                    <a:lumOff val="15000"/>
                  </a:schemeClr>
                </a:solidFill>
                <a:latin typeface="微软雅黑" pitchFamily="34" charset="-122"/>
                <a:ea typeface="微软雅黑" pitchFamily="34" charset="-122"/>
                <a:cs typeface="+mn-cs"/>
              </a:rPr>
              <a:t>实验拓展二</a:t>
            </a:r>
          </a:p>
        </p:txBody>
      </p:sp>
      <p:sp>
        <p:nvSpPr>
          <p:cNvPr id="14" name="Rectangle 10"/>
          <p:cNvSpPr>
            <a:spLocks noChangeArrowheads="1"/>
          </p:cNvSpPr>
          <p:nvPr/>
        </p:nvSpPr>
        <p:spPr bwMode="auto">
          <a:xfrm>
            <a:off x="682609" y="1919926"/>
            <a:ext cx="3600198" cy="7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4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       打开实训素材“七大奇迹</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en-US" altLang="zh-CN" sz="1600" dirty="0" err="1">
                <a:solidFill>
                  <a:schemeClr val="tx1">
                    <a:lumMod val="65000"/>
                    <a:lumOff val="35000"/>
                  </a:schemeClr>
                </a:solidFill>
                <a:latin typeface="微软雅黑" pitchFamily="34" charset="-122"/>
                <a:ea typeface="微软雅黑" pitchFamily="34" charset="-122"/>
                <a:sym typeface="Webdings" pitchFamily="18" charset="2"/>
              </a:rPr>
              <a:t>pptx</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文件，按要求进行操作。</a:t>
            </a:r>
            <a:endParaRPr lang="en-US" altLang="zh-CN" sz="1600" dirty="0">
              <a:solidFill>
                <a:schemeClr val="tx1">
                  <a:lumMod val="65000"/>
                  <a:lumOff val="35000"/>
                </a:schemeClr>
              </a:solidFill>
              <a:latin typeface="微软雅黑" pitchFamily="34" charset="-122"/>
              <a:ea typeface="微软雅黑" pitchFamily="34" charset="-122"/>
              <a:sym typeface="Webdings" pitchFamily="18" charset="2"/>
            </a:endParaRPr>
          </a:p>
        </p:txBody>
      </p:sp>
      <p:sp>
        <p:nvSpPr>
          <p:cNvPr id="15" name="Rectangle 10"/>
          <p:cNvSpPr>
            <a:spLocks noChangeArrowheads="1"/>
          </p:cNvSpPr>
          <p:nvPr/>
        </p:nvSpPr>
        <p:spPr bwMode="auto">
          <a:xfrm>
            <a:off x="827584" y="3236903"/>
            <a:ext cx="3238241" cy="7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4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    操作要求见</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计算机应用基础实践指导</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》P66</a:t>
            </a:r>
            <a:endParaRPr lang="zh-CN" altLang="en-US" sz="1600" dirty="0">
              <a:solidFill>
                <a:schemeClr val="tx1">
                  <a:lumMod val="65000"/>
                  <a:lumOff val="35000"/>
                </a:schemeClr>
              </a:solidFill>
              <a:latin typeface="微软雅黑" pitchFamily="34" charset="-122"/>
              <a:ea typeface="微软雅黑" pitchFamily="34" charset="-122"/>
              <a:sym typeface="Webdings" pitchFamily="18" charset="2"/>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814850"/>
            <a:ext cx="3812654" cy="285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991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4.3.3 </a:t>
            </a:r>
            <a:r>
              <a:rPr lang="zh-CN" altLang="en-US" sz="2000" dirty="0">
                <a:solidFill>
                  <a:schemeClr val="tx1">
                    <a:lumMod val="85000"/>
                    <a:lumOff val="15000"/>
                  </a:schemeClr>
                </a:solidFill>
                <a:latin typeface="微软雅黑" pitchFamily="34" charset="-122"/>
                <a:ea typeface="微软雅黑" pitchFamily="34" charset="-122"/>
              </a:rPr>
              <a:t>幻灯片的动画与效果</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755576" y="1995686"/>
            <a:ext cx="7632848" cy="1800493"/>
          </a:xfrm>
          <a:prstGeom prst="rect">
            <a:avLst/>
          </a:prstGeom>
        </p:spPr>
        <p:txBody>
          <a:bodyPr wrap="square">
            <a:spAutoFit/>
          </a:bodyPr>
          <a:lstStyle/>
          <a:p>
            <a:pPr>
              <a:lnSpc>
                <a:spcPct val="150000"/>
              </a:lnSpc>
            </a:pPr>
            <a:r>
              <a:rPr lang="zh-CN" altLang="en-US" dirty="0">
                <a:solidFill>
                  <a:srgbClr val="000000"/>
                </a:solidFill>
                <a:latin typeface="微软雅黑" pitchFamily="34" charset="-122"/>
                <a:ea typeface="微软雅黑" pitchFamily="34" charset="-122"/>
              </a:rPr>
              <a:t>      </a:t>
            </a:r>
            <a:r>
              <a:rPr lang="zh-CN" altLang="en-US" dirty="0">
                <a:solidFill>
                  <a:schemeClr val="tx1">
                    <a:lumMod val="65000"/>
                    <a:lumOff val="35000"/>
                  </a:schemeClr>
                </a:solidFill>
                <a:latin typeface="微软雅黑" pitchFamily="34" charset="-122"/>
                <a:ea typeface="微软雅黑" pitchFamily="34" charset="-122"/>
              </a:rPr>
              <a:t>为使幻灯片更加丰富多彩，更具吸引力，可以为幻灯片、文本、标题、图片等对象添加动态效果来为演示文稿增色，比如幻灯片的切换，幻灯片里对象的动画，超链接和动作效果等，这样可以使演示文稿更具特色，以达到突出重点、控制信息的流程，并提高演示文稿的趣味性</a:t>
            </a:r>
            <a:r>
              <a:rPr lang="zh-CN" altLang="en-US" sz="2000" dirty="0">
                <a:solidFill>
                  <a:schemeClr val="tx1">
                    <a:lumMod val="65000"/>
                    <a:lumOff val="35000"/>
                  </a:schemeClr>
                </a:solidFill>
                <a:latin typeface="微软雅黑" pitchFamily="34" charset="-122"/>
                <a:ea typeface="微软雅黑" pitchFamily="34" charset="-122"/>
              </a:rPr>
              <a:t>。</a:t>
            </a:r>
          </a:p>
        </p:txBody>
      </p:sp>
      <p:sp>
        <p:nvSpPr>
          <p:cNvPr id="7" name="矩形 6"/>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Tree>
    <p:extLst>
      <p:ext uri="{BB962C8B-B14F-4D97-AF65-F5344CB8AC3E}">
        <p14:creationId xmlns:p14="http://schemas.microsoft.com/office/powerpoint/2010/main" val="4160134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4.3.3 </a:t>
            </a:r>
            <a:r>
              <a:rPr lang="zh-CN" altLang="en-US" sz="2000" dirty="0">
                <a:solidFill>
                  <a:schemeClr val="tx1">
                    <a:lumMod val="85000"/>
                    <a:lumOff val="15000"/>
                  </a:schemeClr>
                </a:solidFill>
                <a:latin typeface="微软雅黑" pitchFamily="34" charset="-122"/>
                <a:ea typeface="微软雅黑" pitchFamily="34" charset="-122"/>
              </a:rPr>
              <a:t>幻灯片的动画与效果</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707654"/>
            <a:ext cx="8064896" cy="1338828"/>
          </a:xfrm>
          <a:prstGeom prst="rect">
            <a:avLst/>
          </a:prstGeom>
        </p:spPr>
        <p:txBody>
          <a:bodyPr wrap="square">
            <a:spAutoFit/>
          </a:bodyPr>
          <a:lstStyle/>
          <a:p>
            <a:pPr>
              <a:lnSpc>
                <a:spcPct val="150000"/>
              </a:lnSpc>
            </a:pPr>
            <a:r>
              <a:rPr lang="en-US" altLang="zh-CN" dirty="0">
                <a:solidFill>
                  <a:srgbClr val="00B0F0"/>
                </a:solidFill>
                <a:latin typeface="微软雅黑" pitchFamily="34" charset="-122"/>
                <a:ea typeface="微软雅黑" pitchFamily="34" charset="-122"/>
              </a:rPr>
              <a:t> 1</a:t>
            </a:r>
            <a:r>
              <a:rPr lang="zh-CN" altLang="en-US" dirty="0">
                <a:solidFill>
                  <a:srgbClr val="00B0F0"/>
                </a:solidFill>
                <a:latin typeface="微软雅黑" pitchFamily="34" charset="-122"/>
                <a:ea typeface="微软雅黑" pitchFamily="34" charset="-122"/>
              </a:rPr>
              <a:t>、幻灯片的切换效果</a:t>
            </a:r>
            <a:endParaRPr lang="en-US" altLang="zh-CN" dirty="0">
              <a:solidFill>
                <a:srgbClr val="00B0F0"/>
              </a:solidFill>
              <a:latin typeface="微软雅黑" pitchFamily="34" charset="-122"/>
              <a:ea typeface="微软雅黑" pitchFamily="34" charset="-122"/>
            </a:endParaRPr>
          </a:p>
          <a:p>
            <a:pPr>
              <a:lnSpc>
                <a:spcPct val="150000"/>
              </a:lnSpc>
            </a:pPr>
            <a:r>
              <a:rPr lang="zh-CN" altLang="en-US" dirty="0">
                <a:solidFill>
                  <a:schemeClr val="tx1">
                    <a:lumMod val="65000"/>
                    <a:lumOff val="35000"/>
                  </a:schemeClr>
                </a:solidFill>
                <a:latin typeface="微软雅黑" pitchFamily="34" charset="-122"/>
                <a:ea typeface="微软雅黑" pitchFamily="34" charset="-122"/>
              </a:rPr>
              <a:t>       幻灯片的切换效果是指一张幻灯片切换到另一张幻灯片时的过渡转场方式，包括切换效果、切换速度及伴随声音和换片方式。</a:t>
            </a:r>
          </a:p>
        </p:txBody>
      </p:sp>
      <p:pic>
        <p:nvPicPr>
          <p:cNvPr id="1026" name="Picture 2" descr="2-4-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68402"/>
            <a:ext cx="7271472" cy="78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671753" y="4355689"/>
            <a:ext cx="1620957" cy="338554"/>
          </a:xfrm>
          <a:prstGeom prst="rect">
            <a:avLst/>
          </a:prstGeom>
        </p:spPr>
        <p:txBody>
          <a:bodyPr wrap="none">
            <a:spAutoFit/>
          </a:bodyPr>
          <a:lstStyle/>
          <a:p>
            <a:r>
              <a:rPr lang="zh-CN" altLang="zh-CN" sz="1600" dirty="0">
                <a:solidFill>
                  <a:schemeClr val="tx1">
                    <a:lumMod val="65000"/>
                    <a:lumOff val="35000"/>
                  </a:schemeClr>
                </a:solidFill>
                <a:latin typeface="微软雅黑" pitchFamily="34" charset="-122"/>
                <a:ea typeface="微软雅黑" pitchFamily="34" charset="-122"/>
              </a:rPr>
              <a:t>“切换”选项卡</a:t>
            </a:r>
            <a:endParaRPr lang="zh-CN" altLang="en-US" sz="1600" dirty="0">
              <a:solidFill>
                <a:schemeClr val="tx1">
                  <a:lumMod val="65000"/>
                  <a:lumOff val="35000"/>
                </a:schemeClr>
              </a:solidFill>
              <a:latin typeface="微软雅黑" pitchFamily="34" charset="-122"/>
              <a:ea typeface="微软雅黑" pitchFamily="34" charset="-122"/>
            </a:endParaRPr>
          </a:p>
        </p:txBody>
      </p:sp>
      <p:sp>
        <p:nvSpPr>
          <p:cNvPr id="7" name="矩形 6"/>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Tree>
    <p:extLst>
      <p:ext uri="{BB962C8B-B14F-4D97-AF65-F5344CB8AC3E}">
        <p14:creationId xmlns:p14="http://schemas.microsoft.com/office/powerpoint/2010/main" val="2981385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4.3.3 </a:t>
            </a:r>
            <a:r>
              <a:rPr lang="zh-CN" altLang="en-US" sz="2000" dirty="0">
                <a:solidFill>
                  <a:schemeClr val="tx1">
                    <a:lumMod val="85000"/>
                    <a:lumOff val="15000"/>
                  </a:schemeClr>
                </a:solidFill>
                <a:latin typeface="微软雅黑" pitchFamily="34" charset="-122"/>
                <a:ea typeface="微软雅黑" pitchFamily="34" charset="-122"/>
              </a:rPr>
              <a:t>幻灯片的动画与效果</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611560" y="1659396"/>
            <a:ext cx="8064896" cy="1685077"/>
          </a:xfrm>
          <a:prstGeom prst="rect">
            <a:avLst/>
          </a:prstGeom>
        </p:spPr>
        <p:txBody>
          <a:bodyPr wrap="square">
            <a:spAutoFit/>
          </a:bodyPr>
          <a:lstStyle/>
          <a:p>
            <a:pPr>
              <a:lnSpc>
                <a:spcPct val="125000"/>
              </a:lnSpc>
            </a:pPr>
            <a:r>
              <a:rPr lang="en-US" altLang="zh-CN" dirty="0">
                <a:solidFill>
                  <a:srgbClr val="00B0F0"/>
                </a:solidFill>
                <a:latin typeface="微软雅黑" pitchFamily="34" charset="-122"/>
                <a:ea typeface="微软雅黑" pitchFamily="34" charset="-122"/>
              </a:rPr>
              <a:t> 2</a:t>
            </a:r>
            <a:r>
              <a:rPr lang="zh-CN" altLang="en-US" dirty="0">
                <a:solidFill>
                  <a:srgbClr val="00B0F0"/>
                </a:solidFill>
                <a:latin typeface="微软雅黑" pitchFamily="34" charset="-122"/>
                <a:ea typeface="微软雅黑" pitchFamily="34" charset="-122"/>
              </a:rPr>
              <a:t>、对象的动画效果</a:t>
            </a:r>
            <a:endParaRPr lang="en-US" altLang="zh-CN" dirty="0">
              <a:solidFill>
                <a:srgbClr val="00B0F0"/>
              </a:solidFill>
              <a:latin typeface="微软雅黑" pitchFamily="34" charset="-122"/>
              <a:ea typeface="微软雅黑" pitchFamily="34" charset="-122"/>
            </a:endParaRPr>
          </a:p>
          <a:p>
            <a:pPr>
              <a:lnSpc>
                <a:spcPct val="150000"/>
              </a:lnSpc>
            </a:pPr>
            <a:r>
              <a:rPr lang="zh-CN" altLang="en-US" dirty="0">
                <a:solidFill>
                  <a:srgbClr val="000000"/>
                </a:solidFill>
                <a:latin typeface="微软雅黑" pitchFamily="34" charset="-122"/>
                <a:ea typeface="微软雅黑" pitchFamily="34" charset="-122"/>
              </a:rPr>
              <a:t>      </a:t>
            </a:r>
            <a:r>
              <a:rPr lang="zh-CN" altLang="en-US" dirty="0">
                <a:solidFill>
                  <a:schemeClr val="tx1">
                    <a:lumMod val="65000"/>
                    <a:lumOff val="35000"/>
                  </a:schemeClr>
                </a:solidFill>
                <a:latin typeface="微软雅黑" pitchFamily="34" charset="-122"/>
                <a:ea typeface="微软雅黑" pitchFamily="34" charset="-122"/>
              </a:rPr>
              <a:t>动画效果能使幻灯片上的文本、形状、声音、图像、图表和其他对象具有动画效果。动画效果的设置既可以使用系统预先设置好的一组动画效果，也可以为幻灯片中的对象自定义动画效果。</a:t>
            </a:r>
            <a:endParaRPr lang="en-US" altLang="zh-CN" dirty="0">
              <a:solidFill>
                <a:schemeClr val="tx1">
                  <a:lumMod val="65000"/>
                  <a:lumOff val="35000"/>
                </a:schemeClr>
              </a:solidFill>
              <a:latin typeface="微软雅黑" pitchFamily="34" charset="-122"/>
              <a:ea typeface="微软雅黑" pitchFamily="34" charset="-122"/>
            </a:endParaRPr>
          </a:p>
        </p:txBody>
      </p:sp>
      <p:sp>
        <p:nvSpPr>
          <p:cNvPr id="8" name="矩形 7"/>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
        <p:nvSpPr>
          <p:cNvPr id="3" name="矩形 2"/>
          <p:cNvSpPr/>
          <p:nvPr/>
        </p:nvSpPr>
        <p:spPr>
          <a:xfrm>
            <a:off x="1115616" y="3446194"/>
            <a:ext cx="6264696" cy="1338828"/>
          </a:xfrm>
          <a:prstGeom prst="rect">
            <a:avLst/>
          </a:prstGeom>
        </p:spPr>
        <p:txBody>
          <a:bodyPr wrap="square">
            <a:spAutoFit/>
          </a:bodyPr>
          <a:lstStyle/>
          <a:p>
            <a:pPr marL="285750" indent="-285750">
              <a:lnSpc>
                <a:spcPct val="150000"/>
              </a:lnSpc>
              <a:buFont typeface="Wingdings" pitchFamily="2" charset="2"/>
              <a:buChar char="l"/>
            </a:pPr>
            <a:r>
              <a:rPr lang="zh-CN" altLang="en-US" dirty="0">
                <a:solidFill>
                  <a:schemeClr val="tx1">
                    <a:lumMod val="65000"/>
                    <a:lumOff val="35000"/>
                  </a:schemeClr>
                </a:solidFill>
                <a:latin typeface="微软雅黑" pitchFamily="34" charset="-122"/>
                <a:ea typeface="微软雅黑" pitchFamily="34" charset="-122"/>
              </a:rPr>
              <a:t>添加预设动画</a:t>
            </a:r>
            <a:endParaRPr lang="en-US" altLang="zh-CN" dirty="0">
              <a:solidFill>
                <a:schemeClr val="tx1">
                  <a:lumMod val="65000"/>
                  <a:lumOff val="35000"/>
                </a:schemeClr>
              </a:solidFill>
              <a:latin typeface="微软雅黑" pitchFamily="34" charset="-122"/>
              <a:ea typeface="微软雅黑" pitchFamily="34" charset="-122"/>
            </a:endParaRPr>
          </a:p>
          <a:p>
            <a:pPr marL="285750" indent="-285750">
              <a:lnSpc>
                <a:spcPct val="150000"/>
              </a:lnSpc>
              <a:buFont typeface="Wingdings" pitchFamily="2" charset="2"/>
              <a:buChar char="l"/>
            </a:pPr>
            <a:r>
              <a:rPr lang="zh-CN" altLang="en-US" dirty="0">
                <a:solidFill>
                  <a:schemeClr val="tx1">
                    <a:lumMod val="65000"/>
                    <a:lumOff val="35000"/>
                  </a:schemeClr>
                </a:solidFill>
                <a:latin typeface="微软雅黑" pitchFamily="34" charset="-122"/>
                <a:ea typeface="微软雅黑" pitchFamily="34" charset="-122"/>
              </a:rPr>
              <a:t>添加自定义动画（包括进入、强调、退出、动作路径）</a:t>
            </a:r>
            <a:endParaRPr lang="en-US" altLang="zh-CN" dirty="0">
              <a:solidFill>
                <a:schemeClr val="tx1">
                  <a:lumMod val="65000"/>
                  <a:lumOff val="35000"/>
                </a:schemeClr>
              </a:solidFill>
              <a:latin typeface="微软雅黑" pitchFamily="34" charset="-122"/>
              <a:ea typeface="微软雅黑" pitchFamily="34" charset="-122"/>
            </a:endParaRPr>
          </a:p>
          <a:p>
            <a:pPr marL="285750" indent="-285750">
              <a:lnSpc>
                <a:spcPct val="150000"/>
              </a:lnSpc>
              <a:buFont typeface="Wingdings" pitchFamily="2" charset="2"/>
              <a:buChar char="l"/>
            </a:pPr>
            <a:r>
              <a:rPr lang="zh-CN" altLang="en-US" dirty="0">
                <a:solidFill>
                  <a:schemeClr val="tx1">
                    <a:lumMod val="65000"/>
                    <a:lumOff val="35000"/>
                  </a:schemeClr>
                </a:solidFill>
                <a:latin typeface="微软雅黑" pitchFamily="34" charset="-122"/>
                <a:ea typeface="微软雅黑" pitchFamily="34" charset="-122"/>
              </a:rPr>
              <a:t>使用动画刷</a:t>
            </a:r>
            <a:endParaRPr lang="en-US" altLang="zh-CN"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838539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4.3.3 </a:t>
            </a:r>
            <a:r>
              <a:rPr lang="zh-CN" altLang="en-US" sz="2000" dirty="0">
                <a:solidFill>
                  <a:schemeClr val="tx1">
                    <a:lumMod val="85000"/>
                    <a:lumOff val="15000"/>
                  </a:schemeClr>
                </a:solidFill>
                <a:latin typeface="微软雅黑" pitchFamily="34" charset="-122"/>
                <a:ea typeface="微软雅黑" pitchFamily="34" charset="-122"/>
              </a:rPr>
              <a:t>幻灯片的动画与效果</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707654"/>
            <a:ext cx="8064896" cy="1269578"/>
          </a:xfrm>
          <a:prstGeom prst="rect">
            <a:avLst/>
          </a:prstGeom>
        </p:spPr>
        <p:txBody>
          <a:bodyPr wrap="square">
            <a:spAutoFit/>
          </a:bodyPr>
          <a:lstStyle/>
          <a:p>
            <a:pPr>
              <a:lnSpc>
                <a:spcPct val="125000"/>
              </a:lnSpc>
            </a:pPr>
            <a:r>
              <a:rPr lang="en-US" altLang="zh-CN" dirty="0">
                <a:solidFill>
                  <a:srgbClr val="00B0F0"/>
                </a:solidFill>
                <a:latin typeface="微软雅黑" pitchFamily="34" charset="-122"/>
                <a:ea typeface="微软雅黑" pitchFamily="34" charset="-122"/>
              </a:rPr>
              <a:t> 3</a:t>
            </a:r>
            <a:r>
              <a:rPr lang="zh-CN" altLang="en-US" dirty="0">
                <a:solidFill>
                  <a:srgbClr val="00B0F0"/>
                </a:solidFill>
                <a:latin typeface="微软雅黑" pitchFamily="34" charset="-122"/>
                <a:ea typeface="微软雅黑" pitchFamily="34" charset="-122"/>
              </a:rPr>
              <a:t>、超链接和动作效果</a:t>
            </a:r>
            <a:endParaRPr lang="en-US" altLang="zh-CN" dirty="0">
              <a:solidFill>
                <a:srgbClr val="00B0F0"/>
              </a:solidFill>
              <a:latin typeface="微软雅黑" pitchFamily="34" charset="-122"/>
              <a:ea typeface="微软雅黑" pitchFamily="34" charset="-122"/>
            </a:endParaRPr>
          </a:p>
          <a:p>
            <a:pPr>
              <a:lnSpc>
                <a:spcPct val="150000"/>
              </a:lnSpc>
            </a:pPr>
            <a:r>
              <a:rPr lang="zh-CN" altLang="en-US" dirty="0">
                <a:solidFill>
                  <a:srgbClr val="000000"/>
                </a:solidFill>
                <a:latin typeface="微软雅黑" pitchFamily="34" charset="-122"/>
                <a:ea typeface="微软雅黑" pitchFamily="34" charset="-122"/>
              </a:rPr>
              <a:t>       </a:t>
            </a:r>
            <a:r>
              <a:rPr lang="zh-CN" altLang="en-US" dirty="0">
                <a:solidFill>
                  <a:schemeClr val="tx1">
                    <a:lumMod val="65000"/>
                    <a:lumOff val="35000"/>
                  </a:schemeClr>
                </a:solidFill>
                <a:latin typeface="微软雅黑" pitchFamily="34" charset="-122"/>
                <a:ea typeface="微软雅黑" pitchFamily="34" charset="-122"/>
              </a:rPr>
              <a:t>通过应用超链接和动作效果，可以实现幻灯片与幻灯片之间、幻灯片与其他外部文件或程序之间以及幻灯片与网站等的自由跳转。      </a:t>
            </a:r>
            <a:endParaRPr lang="en-US" altLang="zh-CN" dirty="0">
              <a:solidFill>
                <a:schemeClr val="tx1">
                  <a:lumMod val="65000"/>
                  <a:lumOff val="35000"/>
                </a:schemeClr>
              </a:solidFill>
              <a:latin typeface="微软雅黑" pitchFamily="34" charset="-122"/>
              <a:ea typeface="微软雅黑" pitchFamily="34" charset="-122"/>
            </a:endParaRPr>
          </a:p>
        </p:txBody>
      </p:sp>
      <p:pic>
        <p:nvPicPr>
          <p:cNvPr id="3074" name="Picture 2" descr="2-4-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420919"/>
            <a:ext cx="2448272" cy="48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2-4-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986443"/>
            <a:ext cx="2063056" cy="20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
        <p:nvSpPr>
          <p:cNvPr id="8" name="矩形 7"/>
          <p:cNvSpPr/>
          <p:nvPr/>
        </p:nvSpPr>
        <p:spPr>
          <a:xfrm>
            <a:off x="467544" y="3003798"/>
            <a:ext cx="5472608" cy="1338828"/>
          </a:xfrm>
          <a:prstGeom prst="rect">
            <a:avLst/>
          </a:prstGeom>
        </p:spPr>
        <p:txBody>
          <a:bodyPr wrap="square">
            <a:spAutoFit/>
          </a:bodyPr>
          <a:lstStyle/>
          <a:p>
            <a:pPr>
              <a:lnSpc>
                <a:spcPct val="150000"/>
              </a:lnSpc>
            </a:pPr>
            <a:r>
              <a:rPr lang="zh-CN" altLang="en-US" dirty="0">
                <a:solidFill>
                  <a:schemeClr val="tx1">
                    <a:lumMod val="65000"/>
                    <a:lumOff val="35000"/>
                  </a:schemeClr>
                </a:solidFill>
                <a:latin typeface="微软雅黑" pitchFamily="34" charset="-122"/>
                <a:ea typeface="微软雅黑" pitchFamily="34" charset="-122"/>
              </a:rPr>
              <a:t>       </a:t>
            </a:r>
            <a:r>
              <a:rPr lang="zh-CN" altLang="en-US" dirty="0">
                <a:solidFill>
                  <a:srgbClr val="00B0F0"/>
                </a:solidFill>
                <a:latin typeface="微软雅黑" pitchFamily="34" charset="-122"/>
                <a:ea typeface="微软雅黑" pitchFamily="34" charset="-122"/>
              </a:rPr>
              <a:t>动作按钮</a:t>
            </a:r>
            <a:r>
              <a:rPr lang="zh-CN" altLang="en-US" dirty="0">
                <a:solidFill>
                  <a:schemeClr val="tx1">
                    <a:lumMod val="65000"/>
                    <a:lumOff val="35000"/>
                  </a:schemeClr>
                </a:solidFill>
                <a:latin typeface="微软雅黑" pitchFamily="34" charset="-122"/>
                <a:ea typeface="微软雅黑" pitchFamily="34" charset="-122"/>
              </a:rPr>
              <a:t>是一个现成的按钮，可将其插入到演示文稿中，也可以为其定义超链接。利用动作按钮同样也可以控制幻灯片的播放次序。</a:t>
            </a:r>
            <a:endParaRPr lang="en-US" altLang="zh-CN"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206087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677744"/>
            <a:ext cx="7848872" cy="2262158"/>
          </a:xfrm>
          <a:prstGeom prst="rect">
            <a:avLst/>
          </a:prstGeom>
        </p:spPr>
        <p:txBody>
          <a:bodyPr wrap="square">
            <a:spAutoFit/>
          </a:bodyPr>
          <a:lstStyle/>
          <a:p>
            <a:pPr>
              <a:lnSpc>
                <a:spcPct val="150000"/>
              </a:lnSpc>
            </a:pPr>
            <a:r>
              <a:rPr lang="en-US" altLang="zh-CN" sz="2000" dirty="0">
                <a:solidFill>
                  <a:srgbClr val="00B0F0"/>
                </a:solidFill>
                <a:latin typeface="微软雅黑" panose="020B0503020204020204" pitchFamily="34" charset="-122"/>
                <a:ea typeface="微软雅黑" panose="020B0503020204020204" pitchFamily="34" charset="-122"/>
              </a:rPr>
              <a:t> 3</a:t>
            </a:r>
            <a:r>
              <a:rPr lang="zh-CN" altLang="en-US" sz="2000" dirty="0">
                <a:solidFill>
                  <a:srgbClr val="00B0F0"/>
                </a:solidFill>
                <a:latin typeface="微软雅黑" panose="020B0503020204020204" pitchFamily="34" charset="-122"/>
                <a:ea typeface="微软雅黑" panose="020B0503020204020204" pitchFamily="34" charset="-122"/>
              </a:rPr>
              <a:t>、项目符号和编号的使用</a:t>
            </a:r>
            <a:endParaRPr lang="en-US" altLang="zh-CN" sz="2000" dirty="0">
              <a:solidFill>
                <a:srgbClr val="00B0F0"/>
              </a:solidFill>
              <a:latin typeface="微软雅黑" panose="020B0503020204020204" pitchFamily="34" charset="-122"/>
              <a:ea typeface="微软雅黑" panose="020B0503020204020204" pitchFamily="34" charset="-122"/>
            </a:endParaRPr>
          </a:p>
          <a:p>
            <a:pPr algn="just">
              <a:lnSpc>
                <a:spcPct val="150000"/>
              </a:lnSpc>
            </a:pPr>
            <a:r>
              <a:rPr lang="en-US" altLang="zh-CN" sz="2000" b="1" dirty="0">
                <a:solidFill>
                  <a:srgbClr val="000000"/>
                </a:solidFill>
                <a:latin typeface="幼圆" panose="02010509060101010101" pitchFamily="49" charset="-122"/>
                <a:ea typeface="幼圆" panose="02010509060101010101" pitchFamily="49" charset="-122"/>
                <a:sym typeface="Wingdings 2"/>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项目符号是在一些段落的前面加上完全相同的符号，又称</a:t>
            </a:r>
            <a:r>
              <a:rPr lang="zh-CN" altLang="en-US" dirty="0">
                <a:solidFill>
                  <a:srgbClr val="00B0F0"/>
                </a:solidFill>
                <a:latin typeface="微软雅黑" panose="020B0503020204020204" pitchFamily="34" charset="-122"/>
                <a:ea typeface="微软雅黑" panose="020B0503020204020204" pitchFamily="34" charset="-122"/>
                <a:sym typeface="Wingdings 2"/>
              </a:rPr>
              <a:t>无序列表</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，而编号则表示</a:t>
            </a:r>
            <a:r>
              <a:rPr lang="zh-CN" altLang="en-US" dirty="0">
                <a:solidFill>
                  <a:srgbClr val="00B0F0"/>
                </a:solidFill>
                <a:latin typeface="微软雅黑" panose="020B0503020204020204" pitchFamily="34" charset="-122"/>
                <a:ea typeface="微软雅黑" panose="020B0503020204020204" pitchFamily="34" charset="-122"/>
                <a:sym typeface="Wingdings 2"/>
              </a:rPr>
              <a:t>有序列表</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，按照大小顺序为文档中的段落添加编号。</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sym typeface="Wingdings 2"/>
            </a:endParaRP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设置方法：利用选择“开始”选项卡，在“段落”组中单击“项目符号”或“编号”右侧的按钮。</a:t>
            </a:r>
          </a:p>
        </p:txBody>
      </p:sp>
      <p:sp>
        <p:nvSpPr>
          <p:cNvPr id="7"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4.1.2 </a:t>
            </a:r>
            <a:r>
              <a:rPr lang="zh-CN" altLang="en-US" sz="2000" dirty="0">
                <a:solidFill>
                  <a:schemeClr val="tx1">
                    <a:lumMod val="85000"/>
                    <a:lumOff val="15000"/>
                  </a:schemeClr>
                </a:solidFill>
                <a:latin typeface="微软雅黑" pitchFamily="34" charset="-122"/>
                <a:ea typeface="微软雅黑" pitchFamily="34" charset="-122"/>
              </a:rPr>
              <a:t>文档格式的编排</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5" name="矩形 4"/>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309041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out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4.3.4 </a:t>
            </a:r>
            <a:r>
              <a:rPr lang="zh-CN" altLang="en-US" sz="2000" dirty="0">
                <a:solidFill>
                  <a:schemeClr val="tx1">
                    <a:lumMod val="85000"/>
                    <a:lumOff val="15000"/>
                  </a:schemeClr>
                </a:solidFill>
                <a:latin typeface="微软雅黑" pitchFamily="34" charset="-122"/>
                <a:ea typeface="微软雅黑" pitchFamily="34" charset="-122"/>
              </a:rPr>
              <a:t>演示文稿的放映设置与分发</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39552" y="1761876"/>
            <a:ext cx="8064896" cy="3046988"/>
          </a:xfrm>
          <a:prstGeom prst="rect">
            <a:avLst/>
          </a:prstGeom>
        </p:spPr>
        <p:txBody>
          <a:bodyPr wrap="square">
            <a:spAutoFit/>
          </a:bodyPr>
          <a:lstStyle/>
          <a:p>
            <a:pPr>
              <a:lnSpc>
                <a:spcPct val="150000"/>
              </a:lnSpc>
            </a:pPr>
            <a:r>
              <a:rPr lang="en-US" altLang="zh-CN" sz="1600" dirty="0">
                <a:solidFill>
                  <a:srgbClr val="00B0F0"/>
                </a:solidFill>
                <a:latin typeface="微软雅黑" pitchFamily="34" charset="-122"/>
                <a:ea typeface="微软雅黑" pitchFamily="34" charset="-122"/>
              </a:rPr>
              <a:t> 1</a:t>
            </a:r>
            <a:r>
              <a:rPr lang="zh-CN" altLang="en-US" sz="1600" dirty="0">
                <a:solidFill>
                  <a:srgbClr val="00B0F0"/>
                </a:solidFill>
                <a:latin typeface="微软雅黑" pitchFamily="34" charset="-122"/>
                <a:ea typeface="微软雅黑" pitchFamily="34" charset="-122"/>
              </a:rPr>
              <a:t>、创建排练计时：</a:t>
            </a:r>
            <a:r>
              <a:rPr lang="zh-CN" altLang="en-US" sz="1600" dirty="0">
                <a:solidFill>
                  <a:schemeClr val="tx1">
                    <a:lumMod val="65000"/>
                    <a:lumOff val="35000"/>
                  </a:schemeClr>
                </a:solidFill>
                <a:latin typeface="微软雅黑" pitchFamily="34" charset="-122"/>
                <a:ea typeface="微软雅黑" pitchFamily="34" charset="-122"/>
              </a:rPr>
              <a:t>由于演示文稿在放映时每张幻灯片的放映时间是不一致的。利用排练计时可以很方便地用手动的方法将每张幻灯片播放的时间记录下来，以便实现幻灯片的自动放映。</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50000"/>
              </a:lnSpc>
            </a:pPr>
            <a:r>
              <a:rPr lang="en-US" altLang="zh-CN" sz="1600" dirty="0">
                <a:solidFill>
                  <a:srgbClr val="00B0F0"/>
                </a:solidFill>
                <a:latin typeface="微软雅黑" pitchFamily="34" charset="-122"/>
                <a:ea typeface="微软雅黑" pitchFamily="34" charset="-122"/>
              </a:rPr>
              <a:t> 2</a:t>
            </a:r>
            <a:r>
              <a:rPr lang="zh-CN" altLang="en-US" sz="1600" dirty="0">
                <a:solidFill>
                  <a:srgbClr val="00B0F0"/>
                </a:solidFill>
                <a:latin typeface="微软雅黑" pitchFamily="34" charset="-122"/>
                <a:ea typeface="微软雅黑" pitchFamily="34" charset="-122"/>
              </a:rPr>
              <a:t>、创建自定义放映：</a:t>
            </a:r>
            <a:r>
              <a:rPr lang="zh-CN" altLang="en-US" sz="1600" dirty="0">
                <a:solidFill>
                  <a:schemeClr val="tx1">
                    <a:lumMod val="65000"/>
                    <a:lumOff val="35000"/>
                  </a:schemeClr>
                </a:solidFill>
                <a:latin typeface="微软雅黑" pitchFamily="34" charset="-122"/>
                <a:ea typeface="微软雅黑" pitchFamily="34" charset="-122"/>
              </a:rPr>
              <a:t>自定义放映是一种灵活的放映方式，它可以将演示文稿中的所有幻灯片进行重组，生成新的放映内容组。</a:t>
            </a:r>
          </a:p>
          <a:p>
            <a:pPr>
              <a:lnSpc>
                <a:spcPct val="150000"/>
              </a:lnSpc>
            </a:pPr>
            <a:r>
              <a:rPr lang="en-US" altLang="zh-CN" sz="1600" dirty="0">
                <a:solidFill>
                  <a:srgbClr val="00B0F0"/>
                </a:solidFill>
                <a:latin typeface="微软雅黑" pitchFamily="34" charset="-122"/>
                <a:ea typeface="微软雅黑" pitchFamily="34" charset="-122"/>
              </a:rPr>
              <a:t> 3</a:t>
            </a:r>
            <a:r>
              <a:rPr lang="zh-CN" altLang="en-US" sz="1600" dirty="0">
                <a:solidFill>
                  <a:srgbClr val="00B0F0"/>
                </a:solidFill>
                <a:latin typeface="微软雅黑" pitchFamily="34" charset="-122"/>
                <a:ea typeface="微软雅黑" pitchFamily="34" charset="-122"/>
              </a:rPr>
              <a:t>、设置放映方式：</a:t>
            </a:r>
            <a:r>
              <a:rPr lang="zh-CN" altLang="en-US" sz="1600" dirty="0">
                <a:solidFill>
                  <a:schemeClr val="tx1">
                    <a:lumMod val="65000"/>
                    <a:lumOff val="35000"/>
                  </a:schemeClr>
                </a:solidFill>
                <a:latin typeface="微软雅黑" pitchFamily="34" charset="-122"/>
                <a:ea typeface="微软雅黑" pitchFamily="34" charset="-122"/>
              </a:rPr>
              <a:t>可以设置放映类型、放映范围、放映选项、换片方式等。</a:t>
            </a:r>
          </a:p>
          <a:p>
            <a:pPr>
              <a:lnSpc>
                <a:spcPct val="150000"/>
              </a:lnSpc>
            </a:pPr>
            <a:r>
              <a:rPr lang="en-US" altLang="zh-CN" sz="1600" dirty="0">
                <a:solidFill>
                  <a:srgbClr val="00B0F0"/>
                </a:solidFill>
                <a:latin typeface="微软雅黑" pitchFamily="34" charset="-122"/>
                <a:ea typeface="微软雅黑" pitchFamily="34" charset="-122"/>
              </a:rPr>
              <a:t> 4</a:t>
            </a:r>
            <a:r>
              <a:rPr lang="zh-CN" altLang="en-US" sz="1600" dirty="0">
                <a:solidFill>
                  <a:srgbClr val="00B0F0"/>
                </a:solidFill>
                <a:latin typeface="微软雅黑" pitchFamily="34" charset="-122"/>
                <a:ea typeface="微软雅黑" pitchFamily="34" charset="-122"/>
              </a:rPr>
              <a:t>、录制幻灯片演示和分发幻灯片：</a:t>
            </a:r>
            <a:r>
              <a:rPr lang="zh-CN" altLang="en-US" sz="1600" dirty="0">
                <a:solidFill>
                  <a:schemeClr val="tx1">
                    <a:lumMod val="65000"/>
                    <a:lumOff val="35000"/>
                  </a:schemeClr>
                </a:solidFill>
                <a:latin typeface="微软雅黑" pitchFamily="34" charset="-122"/>
                <a:ea typeface="微软雅黑" pitchFamily="34" charset="-122"/>
              </a:rPr>
              <a:t>创建幻灯片放映文件、创建为</a:t>
            </a:r>
            <a:r>
              <a:rPr lang="en-US" altLang="zh-CN" sz="1600" dirty="0">
                <a:solidFill>
                  <a:schemeClr val="tx1">
                    <a:lumMod val="65000"/>
                    <a:lumOff val="35000"/>
                  </a:schemeClr>
                </a:solidFill>
                <a:latin typeface="微软雅黑" pitchFamily="34" charset="-122"/>
                <a:ea typeface="微软雅黑" pitchFamily="34" charset="-122"/>
              </a:rPr>
              <a:t>PDF/XPS</a:t>
            </a:r>
            <a:r>
              <a:rPr lang="zh-CN" altLang="en-US" sz="1600" dirty="0">
                <a:solidFill>
                  <a:schemeClr val="tx1">
                    <a:lumMod val="65000"/>
                    <a:lumOff val="35000"/>
                  </a:schemeClr>
                </a:solidFill>
                <a:latin typeface="微软雅黑" pitchFamily="34" charset="-122"/>
                <a:ea typeface="微软雅黑" pitchFamily="34" charset="-122"/>
              </a:rPr>
              <a:t>文档、打包成</a:t>
            </a:r>
            <a:r>
              <a:rPr lang="en-US" altLang="zh-CN" sz="1600" dirty="0">
                <a:solidFill>
                  <a:schemeClr val="tx1">
                    <a:lumMod val="65000"/>
                    <a:lumOff val="35000"/>
                  </a:schemeClr>
                </a:solidFill>
                <a:latin typeface="微软雅黑" pitchFamily="34" charset="-122"/>
                <a:ea typeface="微软雅黑" pitchFamily="34" charset="-122"/>
              </a:rPr>
              <a:t>CD</a:t>
            </a:r>
          </a:p>
        </p:txBody>
      </p:sp>
      <p:sp>
        <p:nvSpPr>
          <p:cNvPr id="5" name="矩形 4"/>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Tree>
    <p:extLst>
      <p:ext uri="{BB962C8B-B14F-4D97-AF65-F5344CB8AC3E}">
        <p14:creationId xmlns:p14="http://schemas.microsoft.com/office/powerpoint/2010/main" val="1963207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barn(outHorizontal)">
                                      <p:cBhvr>
                                        <p:cTn id="7" dur="5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773523" y="1707654"/>
            <a:ext cx="7920880" cy="43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4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在上机实践一的操作结果的基础上（“慧雅诗韵</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en-US" altLang="zh-CN" sz="1600" dirty="0" err="1">
                <a:solidFill>
                  <a:schemeClr val="tx1">
                    <a:lumMod val="65000"/>
                    <a:lumOff val="35000"/>
                  </a:schemeClr>
                </a:solidFill>
                <a:latin typeface="微软雅黑" pitchFamily="34" charset="-122"/>
                <a:ea typeface="微软雅黑" pitchFamily="34" charset="-122"/>
                <a:sym typeface="Webdings" pitchFamily="18" charset="2"/>
              </a:rPr>
              <a:t>pptx</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），按要求进行操作。</a:t>
            </a:r>
          </a:p>
        </p:txBody>
      </p:sp>
      <p:sp>
        <p:nvSpPr>
          <p:cNvPr id="10" name="Rectangle 10"/>
          <p:cNvSpPr>
            <a:spLocks noChangeArrowheads="1"/>
          </p:cNvSpPr>
          <p:nvPr/>
        </p:nvSpPr>
        <p:spPr bwMode="auto">
          <a:xfrm>
            <a:off x="1979712" y="4374768"/>
            <a:ext cx="5055067" cy="43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4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    操作要求见</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计算机应用基础实践指导</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》P66-P70</a:t>
            </a:r>
            <a:endParaRPr lang="zh-CN" altLang="en-US" sz="1600" dirty="0">
              <a:solidFill>
                <a:schemeClr val="tx1">
                  <a:lumMod val="65000"/>
                  <a:lumOff val="35000"/>
                </a:schemeClr>
              </a:solidFill>
              <a:latin typeface="微软雅黑" pitchFamily="34" charset="-122"/>
              <a:ea typeface="微软雅黑" pitchFamily="34" charset="-122"/>
              <a:sym typeface="Webdings" pitchFamily="18" charset="2"/>
            </a:endParaRPr>
          </a:p>
        </p:txBody>
      </p:sp>
      <p:sp>
        <p:nvSpPr>
          <p:cNvPr id="11" name="Rectangle 2"/>
          <p:cNvSpPr txBox="1">
            <a:spLocks noChangeArrowheads="1"/>
          </p:cNvSpPr>
          <p:nvPr/>
        </p:nvSpPr>
        <p:spPr>
          <a:xfrm>
            <a:off x="432495" y="1221879"/>
            <a:ext cx="2434232" cy="485775"/>
          </a:xfrm>
          <a:prstGeom prst="rect">
            <a:avLst/>
          </a:prstGeom>
        </p:spPr>
        <p:txBody>
          <a:bodyPr/>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a:lstStyle>
          <a:p>
            <a:pPr indent="-288000" algn="just">
              <a:lnSpc>
                <a:spcPct val="140000"/>
              </a:lnSpc>
              <a:buClr>
                <a:srgbClr val="330066"/>
              </a:buClr>
              <a:buSzPct val="70000"/>
              <a:buFont typeface="Wingdings" pitchFamily="2" charset="2"/>
              <a:buChar char="Ø"/>
            </a:pPr>
            <a:r>
              <a:rPr lang="zh-CN" altLang="en-US" sz="2000" b="0" kern="1200" dirty="0">
                <a:solidFill>
                  <a:schemeClr val="tx1">
                    <a:lumMod val="85000"/>
                    <a:lumOff val="15000"/>
                  </a:schemeClr>
                </a:solidFill>
                <a:latin typeface="微软雅黑" pitchFamily="34" charset="-122"/>
                <a:ea typeface="微软雅黑" pitchFamily="34" charset="-122"/>
                <a:cs typeface="+mn-cs"/>
              </a:rPr>
              <a:t>上机实践二</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902" y="2221447"/>
            <a:ext cx="3456384" cy="194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
        <p:nvSpPr>
          <p:cNvPr id="15" name="矩形 14"/>
          <p:cNvSpPr/>
          <p:nvPr/>
        </p:nvSpPr>
        <p:spPr>
          <a:xfrm>
            <a:off x="755576" y="2247775"/>
            <a:ext cx="4169326" cy="1938992"/>
          </a:xfrm>
          <a:prstGeom prst="rect">
            <a:avLst/>
          </a:prstGeom>
        </p:spPr>
        <p:txBody>
          <a:bodyPr wrap="square">
            <a:spAutoFit/>
          </a:bodyPr>
          <a:lstStyle/>
          <a:p>
            <a:pPr>
              <a:lnSpc>
                <a:spcPct val="150000"/>
              </a:lnSpc>
            </a:pPr>
            <a:r>
              <a:rPr lang="en-US" altLang="zh-CN" sz="1600" dirty="0">
                <a:solidFill>
                  <a:schemeClr val="tx1">
                    <a:lumMod val="65000"/>
                    <a:lumOff val="35000"/>
                  </a:schemeClr>
                </a:solidFill>
                <a:latin typeface="微软雅黑" pitchFamily="34" charset="-122"/>
                <a:ea typeface="微软雅黑" pitchFamily="34" charset="-122"/>
              </a:rPr>
              <a:t>1</a:t>
            </a:r>
            <a:r>
              <a:rPr lang="zh-CN" altLang="zh-CN" sz="1600" dirty="0">
                <a:solidFill>
                  <a:schemeClr val="tx1">
                    <a:lumMod val="65000"/>
                    <a:lumOff val="35000"/>
                  </a:schemeClr>
                </a:solidFill>
                <a:latin typeface="微软雅黑" pitchFamily="34" charset="-122"/>
                <a:ea typeface="微软雅黑" pitchFamily="34" charset="-122"/>
              </a:rPr>
              <a:t>．</a:t>
            </a:r>
            <a:r>
              <a:rPr lang="zh-CN" altLang="en-US" sz="1600" dirty="0">
                <a:solidFill>
                  <a:schemeClr val="tx1">
                    <a:lumMod val="65000"/>
                    <a:lumOff val="35000"/>
                  </a:schemeClr>
                </a:solidFill>
                <a:latin typeface="微软雅黑" pitchFamily="34" charset="-122"/>
                <a:ea typeface="微软雅黑" pitchFamily="34" charset="-122"/>
              </a:rPr>
              <a:t>设置幻灯片板式的页眉</a:t>
            </a:r>
            <a:r>
              <a:rPr lang="en-US" altLang="zh-CN" sz="1600" dirty="0">
                <a:solidFill>
                  <a:schemeClr val="tx1">
                    <a:lumMod val="65000"/>
                    <a:lumOff val="35000"/>
                  </a:schemeClr>
                </a:solidFill>
                <a:latin typeface="微软雅黑" pitchFamily="34" charset="-122"/>
                <a:ea typeface="微软雅黑" pitchFamily="34" charset="-122"/>
              </a:rPr>
              <a:t>/</a:t>
            </a:r>
            <a:r>
              <a:rPr lang="zh-CN" altLang="en-US" sz="1600" dirty="0">
                <a:solidFill>
                  <a:schemeClr val="tx1">
                    <a:lumMod val="65000"/>
                    <a:lumOff val="35000"/>
                  </a:schemeClr>
                </a:solidFill>
                <a:latin typeface="微软雅黑" pitchFamily="34" charset="-122"/>
                <a:ea typeface="微软雅黑" pitchFamily="34" charset="-122"/>
              </a:rPr>
              <a:t>页脚</a:t>
            </a:r>
          </a:p>
          <a:p>
            <a:pPr>
              <a:lnSpc>
                <a:spcPct val="150000"/>
              </a:lnSpc>
            </a:pPr>
            <a:r>
              <a:rPr lang="en-US" altLang="zh-CN" sz="1600" dirty="0">
                <a:solidFill>
                  <a:schemeClr val="tx1">
                    <a:lumMod val="65000"/>
                    <a:lumOff val="35000"/>
                  </a:schemeClr>
                </a:solidFill>
                <a:latin typeface="微软雅黑" pitchFamily="34" charset="-122"/>
                <a:ea typeface="微软雅黑" pitchFamily="34" charset="-122"/>
              </a:rPr>
              <a:t>2</a:t>
            </a:r>
            <a:r>
              <a:rPr lang="zh-CN" altLang="en-US" sz="1600" dirty="0">
                <a:solidFill>
                  <a:schemeClr val="tx1">
                    <a:lumMod val="65000"/>
                    <a:lumOff val="35000"/>
                  </a:schemeClr>
                </a:solidFill>
                <a:latin typeface="微软雅黑" pitchFamily="34" charset="-122"/>
                <a:ea typeface="微软雅黑" pitchFamily="34" charset="-122"/>
              </a:rPr>
              <a:t>．幻灯片的切换效果的操作。</a:t>
            </a:r>
          </a:p>
          <a:p>
            <a:pPr>
              <a:lnSpc>
                <a:spcPct val="150000"/>
              </a:lnSpc>
            </a:pPr>
            <a:r>
              <a:rPr lang="en-US" altLang="zh-CN" sz="1600" dirty="0">
                <a:solidFill>
                  <a:schemeClr val="tx1">
                    <a:lumMod val="65000"/>
                    <a:lumOff val="35000"/>
                  </a:schemeClr>
                </a:solidFill>
                <a:latin typeface="微软雅黑" pitchFamily="34" charset="-122"/>
                <a:ea typeface="微软雅黑" pitchFamily="34" charset="-122"/>
              </a:rPr>
              <a:t>3</a:t>
            </a:r>
            <a:r>
              <a:rPr lang="zh-CN" altLang="en-US" sz="1600" dirty="0">
                <a:solidFill>
                  <a:schemeClr val="tx1">
                    <a:lumMod val="65000"/>
                    <a:lumOff val="35000"/>
                  </a:schemeClr>
                </a:solidFill>
                <a:latin typeface="微软雅黑" pitchFamily="34" charset="-122"/>
                <a:ea typeface="微软雅黑" pitchFamily="34" charset="-122"/>
              </a:rPr>
              <a:t>．幻灯片中各种对象的自定义动画的操作。</a:t>
            </a:r>
          </a:p>
          <a:p>
            <a:pPr>
              <a:lnSpc>
                <a:spcPct val="150000"/>
              </a:lnSpc>
            </a:pPr>
            <a:r>
              <a:rPr lang="en-US" altLang="zh-CN" sz="1600" dirty="0">
                <a:solidFill>
                  <a:schemeClr val="tx1">
                    <a:lumMod val="65000"/>
                    <a:lumOff val="35000"/>
                  </a:schemeClr>
                </a:solidFill>
                <a:latin typeface="微软雅黑" pitchFamily="34" charset="-122"/>
                <a:ea typeface="微软雅黑" pitchFamily="34" charset="-122"/>
              </a:rPr>
              <a:t>4</a:t>
            </a:r>
            <a:r>
              <a:rPr lang="zh-CN" altLang="en-US" sz="1600" dirty="0">
                <a:solidFill>
                  <a:schemeClr val="tx1">
                    <a:lumMod val="65000"/>
                    <a:lumOff val="35000"/>
                  </a:schemeClr>
                </a:solidFill>
                <a:latin typeface="微软雅黑" pitchFamily="34" charset="-122"/>
                <a:ea typeface="微软雅黑" pitchFamily="34" charset="-122"/>
              </a:rPr>
              <a:t>．对象的超链接和动作按钮的设置</a:t>
            </a:r>
          </a:p>
          <a:p>
            <a:pPr>
              <a:lnSpc>
                <a:spcPct val="150000"/>
              </a:lnSpc>
            </a:pPr>
            <a:r>
              <a:rPr lang="en-US" altLang="zh-CN" sz="1600" dirty="0">
                <a:solidFill>
                  <a:schemeClr val="tx1">
                    <a:lumMod val="65000"/>
                    <a:lumOff val="35000"/>
                  </a:schemeClr>
                </a:solidFill>
                <a:latin typeface="微软雅黑" pitchFamily="34" charset="-122"/>
                <a:ea typeface="微软雅黑" pitchFamily="34" charset="-122"/>
              </a:rPr>
              <a:t>5</a:t>
            </a:r>
            <a:r>
              <a:rPr lang="zh-CN" altLang="en-US" sz="1600" dirty="0">
                <a:solidFill>
                  <a:schemeClr val="tx1">
                    <a:lumMod val="65000"/>
                    <a:lumOff val="35000"/>
                  </a:schemeClr>
                </a:solidFill>
                <a:latin typeface="微软雅黑" pitchFamily="34" charset="-122"/>
                <a:ea typeface="微软雅黑" pitchFamily="34" charset="-122"/>
              </a:rPr>
              <a:t>、设置幻灯片的自定义放映。</a:t>
            </a:r>
          </a:p>
        </p:txBody>
      </p:sp>
    </p:spTree>
    <p:extLst>
      <p:ext uri="{BB962C8B-B14F-4D97-AF65-F5344CB8AC3E}">
        <p14:creationId xmlns:p14="http://schemas.microsoft.com/office/powerpoint/2010/main" val="33894911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682609" y="1919926"/>
            <a:ext cx="3600198" cy="7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4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       打开实训素材“七大奇迹</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en-US" altLang="zh-CN" sz="1600" dirty="0" err="1">
                <a:solidFill>
                  <a:schemeClr val="tx1">
                    <a:lumMod val="65000"/>
                    <a:lumOff val="35000"/>
                  </a:schemeClr>
                </a:solidFill>
                <a:latin typeface="微软雅黑" pitchFamily="34" charset="-122"/>
                <a:ea typeface="微软雅黑" pitchFamily="34" charset="-122"/>
                <a:sym typeface="Webdings" pitchFamily="18" charset="2"/>
              </a:rPr>
              <a:t>pptx</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文件，按要求进行操作。</a:t>
            </a:r>
            <a:endParaRPr lang="en-US" altLang="zh-CN" sz="1600" dirty="0">
              <a:solidFill>
                <a:schemeClr val="tx1">
                  <a:lumMod val="65000"/>
                  <a:lumOff val="35000"/>
                </a:schemeClr>
              </a:solidFill>
              <a:latin typeface="微软雅黑" pitchFamily="34" charset="-122"/>
              <a:ea typeface="微软雅黑" pitchFamily="34" charset="-122"/>
              <a:sym typeface="Webdings" pitchFamily="18" charset="2"/>
            </a:endParaRPr>
          </a:p>
        </p:txBody>
      </p:sp>
      <p:sp>
        <p:nvSpPr>
          <p:cNvPr id="10" name="Rectangle 10"/>
          <p:cNvSpPr>
            <a:spLocks noChangeArrowheads="1"/>
          </p:cNvSpPr>
          <p:nvPr/>
        </p:nvSpPr>
        <p:spPr bwMode="auto">
          <a:xfrm>
            <a:off x="827584" y="3236903"/>
            <a:ext cx="3238241" cy="7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40000"/>
              </a:lnSpc>
            </a:pP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    操作要求见</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a:t>
            </a:r>
            <a:r>
              <a:rPr lang="zh-CN" altLang="en-US" sz="1600" dirty="0">
                <a:solidFill>
                  <a:schemeClr val="tx1">
                    <a:lumMod val="65000"/>
                    <a:lumOff val="35000"/>
                  </a:schemeClr>
                </a:solidFill>
                <a:latin typeface="微软雅黑" pitchFamily="34" charset="-122"/>
                <a:ea typeface="微软雅黑" pitchFamily="34" charset="-122"/>
                <a:sym typeface="Webdings" pitchFamily="18" charset="2"/>
              </a:rPr>
              <a:t>计算机应用基础实践指导</a:t>
            </a:r>
            <a:r>
              <a:rPr lang="en-US" altLang="zh-CN" sz="1600" dirty="0">
                <a:solidFill>
                  <a:schemeClr val="tx1">
                    <a:lumMod val="65000"/>
                    <a:lumOff val="35000"/>
                  </a:schemeClr>
                </a:solidFill>
                <a:latin typeface="微软雅黑" pitchFamily="34" charset="-122"/>
                <a:ea typeface="微软雅黑" pitchFamily="34" charset="-122"/>
                <a:sym typeface="Webdings" pitchFamily="18" charset="2"/>
              </a:rPr>
              <a:t>》P71</a:t>
            </a:r>
            <a:endParaRPr lang="zh-CN" altLang="en-US" sz="1600" dirty="0">
              <a:solidFill>
                <a:schemeClr val="tx1">
                  <a:lumMod val="65000"/>
                  <a:lumOff val="35000"/>
                </a:schemeClr>
              </a:solidFill>
              <a:latin typeface="微软雅黑" pitchFamily="34" charset="-122"/>
              <a:ea typeface="微软雅黑" pitchFamily="34" charset="-122"/>
              <a:sym typeface="Webdings" pitchFamily="18" charset="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779662"/>
            <a:ext cx="3812654" cy="285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txBox="1">
            <a:spLocks noChangeArrowheads="1"/>
          </p:cNvSpPr>
          <p:nvPr/>
        </p:nvSpPr>
        <p:spPr>
          <a:xfrm>
            <a:off x="432495" y="1221879"/>
            <a:ext cx="2434232" cy="485775"/>
          </a:xfrm>
          <a:prstGeom prst="rect">
            <a:avLst/>
          </a:prstGeom>
        </p:spPr>
        <p:txBody>
          <a:bodyPr/>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a:lstStyle>
          <a:p>
            <a:pPr indent="-288000" algn="just">
              <a:lnSpc>
                <a:spcPct val="140000"/>
              </a:lnSpc>
              <a:buClr>
                <a:srgbClr val="330066"/>
              </a:buClr>
              <a:buSzPct val="70000"/>
              <a:buFont typeface="Wingdings" pitchFamily="2" charset="2"/>
              <a:buChar char="Ø"/>
            </a:pPr>
            <a:r>
              <a:rPr lang="zh-CN" altLang="en-US" sz="2000" b="0" kern="1200" dirty="0">
                <a:solidFill>
                  <a:schemeClr val="tx1">
                    <a:lumMod val="85000"/>
                    <a:lumOff val="15000"/>
                  </a:schemeClr>
                </a:solidFill>
                <a:latin typeface="微软雅黑" pitchFamily="34" charset="-122"/>
                <a:ea typeface="微软雅黑" pitchFamily="34" charset="-122"/>
                <a:cs typeface="+mn-cs"/>
              </a:rPr>
              <a:t>实验拓展二</a:t>
            </a:r>
          </a:p>
        </p:txBody>
      </p:sp>
      <p:sp>
        <p:nvSpPr>
          <p:cNvPr id="13" name="矩形 12"/>
          <p:cNvSpPr/>
          <p:nvPr/>
        </p:nvSpPr>
        <p:spPr>
          <a:xfrm>
            <a:off x="1355290" y="271267"/>
            <a:ext cx="370967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4.3 </a:t>
            </a:r>
            <a:r>
              <a:rPr lang="zh-CN" altLang="en-US" sz="2800" b="1" dirty="0">
                <a:solidFill>
                  <a:srgbClr val="FF6600"/>
                </a:solidFill>
                <a:latin typeface="微软雅黑" pitchFamily="34" charset="-122"/>
                <a:ea typeface="微软雅黑" pitchFamily="34" charset="-122"/>
              </a:rPr>
              <a:t>演示文稿制作软件</a:t>
            </a:r>
          </a:p>
        </p:txBody>
      </p:sp>
    </p:spTree>
    <p:extLst>
      <p:ext uri="{BB962C8B-B14F-4D97-AF65-F5344CB8AC3E}">
        <p14:creationId xmlns:p14="http://schemas.microsoft.com/office/powerpoint/2010/main" val="37257174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52352" y="1491630"/>
            <a:ext cx="5771976" cy="830997"/>
          </a:xfrm>
          <a:prstGeom prst="rect">
            <a:avLst/>
          </a:prstGeom>
        </p:spPr>
        <p:txBody>
          <a:bodyPr wrap="square">
            <a:spAutoFit/>
          </a:bodyPr>
          <a:lstStyle/>
          <a:p>
            <a:pPr>
              <a:lnSpc>
                <a:spcPct val="150000"/>
              </a:lnSpc>
            </a:pPr>
            <a:r>
              <a:rPr lang="zh-CN" altLang="en-US" sz="1600" dirty="0">
                <a:solidFill>
                  <a:srgbClr val="000000"/>
                </a:solidFill>
                <a:latin typeface="微软雅黑" pitchFamily="34" charset="-122"/>
                <a:ea typeface="微软雅黑" pitchFamily="34" charset="-122"/>
              </a:rPr>
              <a:t>    </a:t>
            </a:r>
            <a:r>
              <a:rPr lang="zh-CN" altLang="en-US" sz="1600" dirty="0">
                <a:solidFill>
                  <a:schemeClr val="tx1">
                    <a:lumMod val="65000"/>
                    <a:lumOff val="35000"/>
                  </a:schemeClr>
                </a:solidFill>
                <a:latin typeface="微软雅黑" pitchFamily="34" charset="-122"/>
                <a:ea typeface="微软雅黑" pitchFamily="34" charset="-122"/>
              </a:rPr>
              <a:t>实践练习：</a:t>
            </a:r>
            <a:r>
              <a:rPr lang="en-US" altLang="zh-CN" sz="1600" dirty="0">
                <a:solidFill>
                  <a:schemeClr val="tx1">
                    <a:lumMod val="65000"/>
                    <a:lumOff val="35000"/>
                  </a:schemeClr>
                </a:solidFill>
                <a:latin typeface="微软雅黑" pitchFamily="34" charset="-122"/>
                <a:ea typeface="微软雅黑" pitchFamily="34" charset="-122"/>
              </a:rPr>
              <a:t>《</a:t>
            </a:r>
            <a:r>
              <a:rPr lang="zh-CN" altLang="en-US" sz="1600" dirty="0">
                <a:solidFill>
                  <a:schemeClr val="tx1">
                    <a:lumMod val="65000"/>
                    <a:lumOff val="35000"/>
                  </a:schemeClr>
                </a:solidFill>
                <a:latin typeface="微软雅黑" pitchFamily="34" charset="-122"/>
                <a:ea typeface="微软雅黑" pitchFamily="34" charset="-122"/>
              </a:rPr>
              <a:t>计算机应用基础实践指导</a:t>
            </a:r>
            <a:r>
              <a:rPr lang="en-US" altLang="zh-CN" sz="1600" dirty="0">
                <a:solidFill>
                  <a:schemeClr val="tx1">
                    <a:lumMod val="65000"/>
                    <a:lumOff val="35000"/>
                  </a:schemeClr>
                </a:solidFill>
                <a:latin typeface="微软雅黑" pitchFamily="34" charset="-122"/>
                <a:ea typeface="微软雅黑" pitchFamily="34" charset="-122"/>
              </a:rPr>
              <a:t>》P175-P176</a:t>
            </a:r>
          </a:p>
          <a:p>
            <a:pPr>
              <a:lnSpc>
                <a:spcPct val="150000"/>
              </a:lnSpc>
            </a:pPr>
            <a:r>
              <a:rPr lang="en-US" altLang="zh-CN" sz="1600" dirty="0">
                <a:solidFill>
                  <a:schemeClr val="tx1">
                    <a:lumMod val="65000"/>
                    <a:lumOff val="35000"/>
                  </a:schemeClr>
                </a:solidFill>
                <a:latin typeface="微软雅黑" pitchFamily="34" charset="-122"/>
                <a:ea typeface="微软雅黑" pitchFamily="34" charset="-122"/>
              </a:rPr>
              <a:t>    </a:t>
            </a:r>
            <a:r>
              <a:rPr lang="zh-CN" altLang="en-US" sz="1600" dirty="0">
                <a:solidFill>
                  <a:schemeClr val="tx1">
                    <a:lumMod val="65000"/>
                    <a:lumOff val="35000"/>
                  </a:schemeClr>
                </a:solidFill>
                <a:latin typeface="微软雅黑" pitchFamily="34" charset="-122"/>
                <a:ea typeface="微软雅黑" pitchFamily="34" charset="-122"/>
              </a:rPr>
              <a:t>理论练习：</a:t>
            </a:r>
            <a:r>
              <a:rPr lang="en-US" altLang="zh-CN" sz="1600" dirty="0">
                <a:solidFill>
                  <a:schemeClr val="tx1">
                    <a:lumMod val="65000"/>
                    <a:lumOff val="35000"/>
                  </a:schemeClr>
                </a:solidFill>
                <a:latin typeface="微软雅黑" pitchFamily="34" charset="-122"/>
                <a:ea typeface="微软雅黑" pitchFamily="34" charset="-122"/>
              </a:rPr>
              <a:t>《</a:t>
            </a:r>
            <a:r>
              <a:rPr lang="zh-CN" altLang="en-US" sz="1600" dirty="0">
                <a:solidFill>
                  <a:schemeClr val="tx1">
                    <a:lumMod val="65000"/>
                    <a:lumOff val="35000"/>
                  </a:schemeClr>
                </a:solidFill>
                <a:latin typeface="微软雅黑" pitchFamily="34" charset="-122"/>
                <a:ea typeface="微软雅黑" pitchFamily="34" charset="-122"/>
              </a:rPr>
              <a:t>计算机应用基础实践指导</a:t>
            </a:r>
            <a:r>
              <a:rPr lang="en-US" altLang="zh-CN" sz="1600" dirty="0">
                <a:solidFill>
                  <a:schemeClr val="tx1">
                    <a:lumMod val="65000"/>
                    <a:lumOff val="35000"/>
                  </a:schemeClr>
                </a:solidFill>
                <a:latin typeface="微软雅黑" pitchFamily="34" charset="-122"/>
                <a:ea typeface="微软雅黑" pitchFamily="34" charset="-122"/>
              </a:rPr>
              <a:t>》P150-P152</a:t>
            </a:r>
            <a:endParaRPr lang="zh-CN" altLang="en-US" sz="1600" dirty="0">
              <a:solidFill>
                <a:schemeClr val="tx1">
                  <a:lumMod val="65000"/>
                  <a:lumOff val="35000"/>
                </a:schemeClr>
              </a:solidFill>
              <a:latin typeface="微软雅黑" pitchFamily="34" charset="-122"/>
              <a:ea typeface="微软雅黑" pitchFamily="34" charset="-122"/>
            </a:endParaRPr>
          </a:p>
        </p:txBody>
      </p:sp>
      <p:pic>
        <p:nvPicPr>
          <p:cNvPr id="294914" name="Picture 2" descr="c:\users\ADMINI~1\appdata\roaming\360se6\USERDA~1\Temp\013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748" y="2488293"/>
            <a:ext cx="4320480" cy="2620064"/>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599115" y="341243"/>
            <a:ext cx="1620957" cy="662554"/>
          </a:xfrm>
          <a:prstGeom prst="rect">
            <a:avLst/>
          </a:prstGeom>
          <a:noFill/>
        </p:spPr>
        <p:txBody>
          <a:bodyPr wrap="none" lIns="91440" tIns="45720" rIns="91440" bIns="45720">
            <a:spAutoFit/>
          </a:bodyPr>
          <a:lstStyle/>
          <a:p>
            <a:pPr>
              <a:lnSpc>
                <a:spcPct val="150000"/>
              </a:lnSpc>
              <a:buClr>
                <a:schemeClr val="folHlink"/>
              </a:buClr>
              <a:buSzPct val="90000"/>
            </a:pPr>
            <a:r>
              <a:rPr lang="zh-CN" altLang="en-US" sz="2800" b="1" dirty="0">
                <a:solidFill>
                  <a:srgbClr val="FF6600"/>
                </a:solidFill>
                <a:latin typeface="微软雅黑" pitchFamily="34" charset="-122"/>
                <a:ea typeface="微软雅黑" pitchFamily="34" charset="-122"/>
              </a:rPr>
              <a:t>课后作业</a:t>
            </a:r>
          </a:p>
        </p:txBody>
      </p:sp>
    </p:spTree>
    <p:extLst>
      <p:ext uri="{BB962C8B-B14F-4D97-AF65-F5344CB8AC3E}">
        <p14:creationId xmlns:p14="http://schemas.microsoft.com/office/powerpoint/2010/main" val="173313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745977"/>
            <a:ext cx="7848872" cy="2769989"/>
          </a:xfrm>
          <a:prstGeom prst="rect">
            <a:avLst/>
          </a:prstGeom>
        </p:spPr>
        <p:txBody>
          <a:bodyPr wrap="square">
            <a:spAutoFit/>
          </a:bodyPr>
          <a:lstStyle/>
          <a:p>
            <a:pPr>
              <a:lnSpc>
                <a:spcPct val="150000"/>
              </a:lnSpc>
            </a:pPr>
            <a:r>
              <a:rPr lang="en-US" altLang="zh-CN" dirty="0">
                <a:solidFill>
                  <a:srgbClr val="00B0F0"/>
                </a:solidFill>
                <a:latin typeface="微软雅黑" panose="020B0503020204020204" pitchFamily="34" charset="-122"/>
                <a:ea typeface="微软雅黑" panose="020B0503020204020204" pitchFamily="34" charset="-122"/>
              </a:rPr>
              <a:t> 4</a:t>
            </a:r>
            <a:r>
              <a:rPr lang="zh-CN" altLang="en-US" dirty="0">
                <a:solidFill>
                  <a:srgbClr val="00B0F0"/>
                </a:solidFill>
                <a:latin typeface="微软雅黑" panose="020B0503020204020204" pitchFamily="34" charset="-122"/>
                <a:ea typeface="微软雅黑" panose="020B0503020204020204" pitchFamily="34" charset="-122"/>
              </a:rPr>
              <a:t>、首字下沉</a:t>
            </a:r>
            <a:endParaRPr lang="en-US" altLang="zh-CN" dirty="0">
              <a:solidFill>
                <a:srgbClr val="00B0F0"/>
              </a:solidFill>
              <a:latin typeface="微软雅黑" panose="020B0503020204020204" pitchFamily="34" charset="-122"/>
              <a:ea typeface="微软雅黑" panose="020B0503020204020204" pitchFamily="34" charset="-122"/>
            </a:endParaRPr>
          </a:p>
          <a:p>
            <a:pPr>
              <a:lnSpc>
                <a:spcPct val="150000"/>
              </a:lnSpc>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在很多报纸、杂志上，有些文章的段落第一个字很大、很醒目，这就是首字下沉的效果。</a:t>
            </a:r>
          </a:p>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       </a:t>
            </a:r>
            <a:r>
              <a:rPr lang="zh-CN" altLang="en-US" sz="1600" dirty="0">
                <a:solidFill>
                  <a:srgbClr val="00B0F0"/>
                </a:solidFill>
                <a:latin typeface="微软雅黑" panose="020B0503020204020204" pitchFamily="34" charset="-122"/>
                <a:ea typeface="微软雅黑" panose="020B0503020204020204" pitchFamily="34" charset="-122"/>
                <a:sym typeface="Wingdings 2"/>
              </a:rPr>
              <a:t>设置方法</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将插入点放在需要设置首字下沉的段落中，或选中段落开头的多个字符。在“插入”选项卡的“文本”组中单击“首字下沉”按钮，然后在下拉列表中选择所需要的选项。通过“首字下沉选项”项打开“首字下沉”对话框，可以设置字体、下沉行数和距离。</a:t>
            </a:r>
          </a:p>
        </p:txBody>
      </p:sp>
      <p:sp>
        <p:nvSpPr>
          <p:cNvPr id="7"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4.1.2 </a:t>
            </a:r>
            <a:r>
              <a:rPr lang="zh-CN" altLang="en-US" sz="2000" dirty="0">
                <a:solidFill>
                  <a:schemeClr val="tx1">
                    <a:lumMod val="85000"/>
                    <a:lumOff val="15000"/>
                  </a:schemeClr>
                </a:solidFill>
                <a:latin typeface="微软雅黑" pitchFamily="34" charset="-122"/>
                <a:ea typeface="微软雅黑" pitchFamily="34" charset="-122"/>
              </a:rPr>
              <a:t>文档格式的编排</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5" name="矩形 4"/>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195207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out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635646"/>
            <a:ext cx="7848872" cy="2369880"/>
          </a:xfrm>
          <a:prstGeom prst="rect">
            <a:avLst/>
          </a:prstGeom>
        </p:spPr>
        <p:txBody>
          <a:bodyPr wrap="square">
            <a:spAutoFit/>
          </a:bodyPr>
          <a:lstStyle/>
          <a:p>
            <a:pPr algn="just">
              <a:lnSpc>
                <a:spcPct val="150000"/>
              </a:lnSpc>
            </a:pPr>
            <a:r>
              <a:rPr lang="en-US" altLang="zh-CN" sz="2000" dirty="0">
                <a:solidFill>
                  <a:srgbClr val="00B0F0"/>
                </a:solidFill>
                <a:latin typeface="微软雅黑" panose="020B0503020204020204" pitchFamily="34" charset="-122"/>
                <a:ea typeface="微软雅黑" panose="020B0503020204020204" pitchFamily="34" charset="-122"/>
              </a:rPr>
              <a:t> 5</a:t>
            </a:r>
            <a:r>
              <a:rPr lang="zh-CN" altLang="en-US" sz="2000" dirty="0">
                <a:solidFill>
                  <a:srgbClr val="00B0F0"/>
                </a:solidFill>
                <a:latin typeface="微软雅黑" panose="020B0503020204020204" pitchFamily="34" charset="-122"/>
                <a:ea typeface="微软雅黑" panose="020B0503020204020204" pitchFamily="34" charset="-122"/>
              </a:rPr>
              <a:t>、分栏设置</a:t>
            </a:r>
            <a:endParaRPr lang="en-US" altLang="zh-CN" sz="2000" dirty="0">
              <a:solidFill>
                <a:srgbClr val="00B0F0"/>
              </a:solidFill>
              <a:latin typeface="微软雅黑" panose="020B0503020204020204" pitchFamily="34" charset="-122"/>
              <a:ea typeface="微软雅黑" panose="020B0503020204020204" pitchFamily="34" charset="-122"/>
            </a:endParaRPr>
          </a:p>
          <a:p>
            <a:pPr algn="just">
              <a:lnSpc>
                <a:spcPct val="15000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 很多报纸、杂志将版面设置成分栏的效果，使版面更美观、阅读更方便。</a:t>
            </a:r>
          </a:p>
          <a:p>
            <a:pPr algn="just">
              <a:lnSpc>
                <a:spcPct val="150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Wingdings 2"/>
              </a:rPr>
              <a:t>       设置方法：选中要设置的文本，在“页面布局”选项卡中的“页面设置”组中单击“分栏”按钮，在弹出的下拉列表中选择所要分的栏数，选择“更多分栏”选项，弹出“分栏”对话框，根据需要来设置相关的分栏属性。</a:t>
            </a:r>
          </a:p>
        </p:txBody>
      </p:sp>
      <p:sp>
        <p:nvSpPr>
          <p:cNvPr id="7"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4.1.2 </a:t>
            </a:r>
            <a:r>
              <a:rPr lang="zh-CN" altLang="en-US" sz="2000" dirty="0">
                <a:solidFill>
                  <a:schemeClr val="tx1">
                    <a:lumMod val="85000"/>
                    <a:lumOff val="15000"/>
                  </a:schemeClr>
                </a:solidFill>
                <a:latin typeface="微软雅黑" pitchFamily="34" charset="-122"/>
                <a:ea typeface="微软雅黑" pitchFamily="34" charset="-122"/>
              </a:rPr>
              <a:t>文档格式的编排</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5" name="矩形 4"/>
          <p:cNvSpPr/>
          <p:nvPr/>
        </p:nvSpPr>
        <p:spPr>
          <a:xfrm>
            <a:off x="1355290" y="271267"/>
            <a:ext cx="2991525"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4.1 </a:t>
            </a:r>
            <a:r>
              <a:rPr lang="zh-CN" altLang="en-US" sz="2800" b="1" dirty="0">
                <a:solidFill>
                  <a:srgbClr val="FF6600"/>
                </a:solidFill>
                <a:latin typeface="微软雅黑" pitchFamily="34" charset="-122"/>
                <a:ea typeface="微软雅黑" pitchFamily="34" charset="-122"/>
              </a:rPr>
              <a:t>文字处理软件</a:t>
            </a:r>
          </a:p>
        </p:txBody>
      </p:sp>
    </p:spTree>
    <p:extLst>
      <p:ext uri="{BB962C8B-B14F-4D97-AF65-F5344CB8AC3E}">
        <p14:creationId xmlns:p14="http://schemas.microsoft.com/office/powerpoint/2010/main" val="230442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out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theme/theme1.xml><?xml version="1.0" encoding="utf-8"?>
<a:theme xmlns:a="http://schemas.openxmlformats.org/drawingml/2006/main" name="Network">
  <a:themeElements>
    <a:clrScheme name="Network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68E80"/>
      </a:folHlink>
    </a:clrScheme>
    <a:fontScheme name="Netwo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68E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1534</TotalTime>
  <Words>5873</Words>
  <Application>Microsoft Office PowerPoint</Application>
  <PresentationFormat>全屏显示(16:9)</PresentationFormat>
  <Paragraphs>407</Paragraphs>
  <Slides>73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73</vt:i4>
      </vt:variant>
    </vt:vector>
  </HeadingPairs>
  <TitlesOfParts>
    <vt:vector size="82" baseType="lpstr">
      <vt:lpstr>华文中宋</vt:lpstr>
      <vt:lpstr>宋体</vt:lpstr>
      <vt:lpstr>微软雅黑</vt:lpstr>
      <vt:lpstr>幼圆</vt:lpstr>
      <vt:lpstr>Arial</vt:lpstr>
      <vt:lpstr>Webdings</vt:lpstr>
      <vt:lpstr>Wingdings</vt:lpstr>
      <vt:lpstr>Wingdings 2</vt:lpstr>
      <vt:lpstr>Network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新侨学院</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第4章  Ms OFFICE 应用</dc:title>
  <dc:creator>程雷</dc:creator>
  <cp:lastModifiedBy>程雷</cp:lastModifiedBy>
  <cp:revision>120</cp:revision>
  <dcterms:created xsi:type="dcterms:W3CDTF">2009-09-13T10:47:33Z</dcterms:created>
  <dcterms:modified xsi:type="dcterms:W3CDTF">2017-09-20T09:28:35Z</dcterms:modified>
</cp:coreProperties>
</file>