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sldIdLst>
    <p:sldId id="256" r:id="rId2"/>
    <p:sldId id="257" r:id="rId3"/>
    <p:sldId id="313" r:id="rId4"/>
    <p:sldId id="331" r:id="rId5"/>
    <p:sldId id="332" r:id="rId6"/>
    <p:sldId id="333" r:id="rId7"/>
    <p:sldId id="315" r:id="rId8"/>
    <p:sldId id="320" r:id="rId9"/>
    <p:sldId id="316" r:id="rId10"/>
    <p:sldId id="317" r:id="rId11"/>
    <p:sldId id="318" r:id="rId12"/>
    <p:sldId id="319" r:id="rId13"/>
    <p:sldId id="321" r:id="rId14"/>
    <p:sldId id="322" r:id="rId15"/>
    <p:sldId id="334" r:id="rId16"/>
    <p:sldId id="335" r:id="rId17"/>
    <p:sldId id="326" r:id="rId18"/>
    <p:sldId id="327" r:id="rId19"/>
    <p:sldId id="328" r:id="rId20"/>
    <p:sldId id="323" r:id="rId21"/>
    <p:sldId id="324" r:id="rId22"/>
    <p:sldId id="330" r:id="rId23"/>
    <p:sldId id="325" r:id="rId24"/>
    <p:sldId id="329" r:id="rId25"/>
    <p:sldId id="336" r:id="rId2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0000"/>
    <a:srgbClr val="FF0066"/>
    <a:srgbClr val="FF3399"/>
    <a:srgbClr val="0000FF"/>
    <a:srgbClr val="3333FF"/>
    <a:srgbClr val="CC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18" autoAdjust="0"/>
  </p:normalViewPr>
  <p:slideViewPr>
    <p:cSldViewPr>
      <p:cViewPr varScale="1">
        <p:scale>
          <a:sx n="90" d="100"/>
          <a:sy n="90" d="100"/>
        </p:scale>
        <p:origin x="77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notesViewPr>
    <p:cSldViewPr>
      <p:cViewPr varScale="1">
        <p:scale>
          <a:sx n="56" d="100"/>
          <a:sy n="56" d="100"/>
        </p:scale>
        <p:origin x="-193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2D366-B228-428F-BE1E-DC4A28753D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8829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DA80C-94BD-4A26-AE16-A1368844B8C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323850" y="1329929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2" name="Picture 46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44" y="325944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 userDrawn="1"/>
        </p:nvSpPr>
        <p:spPr>
          <a:xfrm>
            <a:off x="3230087" y="4654068"/>
            <a:ext cx="27494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0" cap="all" spc="0" dirty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上海工商职业技术学院</a:t>
            </a:r>
          </a:p>
        </p:txBody>
      </p:sp>
      <p:grpSp>
        <p:nvGrpSpPr>
          <p:cNvPr id="44" name="Group 8"/>
          <p:cNvGrpSpPr>
            <a:grpSpLocks/>
          </p:cNvGrpSpPr>
          <p:nvPr userDrawn="1"/>
        </p:nvGrpSpPr>
        <p:grpSpPr bwMode="auto">
          <a:xfrm>
            <a:off x="7668344" y="2664296"/>
            <a:ext cx="1321315" cy="2355726"/>
            <a:chOff x="4883" y="2064"/>
            <a:chExt cx="664" cy="1200"/>
          </a:xfrm>
        </p:grpSpPr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38"/>
            <p:cNvSpPr>
              <a:spLocks noChangeArrowheads="1"/>
            </p:cNvSpPr>
            <p:nvPr/>
          </p:nvSpPr>
          <p:spPr bwMode="auto">
            <a:xfrm>
              <a:off x="5062" y="3131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A2DF-8E5D-4422-B186-7EAA913BDA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7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7956550" y="114300"/>
            <a:ext cx="6350" cy="1160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9"/>
            <a:ext cx="7499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447"/>
            <a:ext cx="8229600" cy="33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DCB2F9F-40EB-4829-B361-9B40415C6BA7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3352" name="Picture 40" descr="PE01561_"/>
          <p:cNvPicPr>
            <a:picLocks noChangeAspect="1" noChangeArrowheads="1"/>
          </p:cNvPicPr>
          <p:nvPr userDrawn="1"/>
        </p:nvPicPr>
        <p:blipFill>
          <a:blip r:embed="rId4" cstate="print">
            <a:lum bright="9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221582"/>
            <a:ext cx="8569325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 descr="j033812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0" y="62133"/>
            <a:ext cx="11414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4" name="Line 42"/>
          <p:cNvSpPr>
            <a:spLocks noChangeShapeType="1"/>
          </p:cNvSpPr>
          <p:nvPr userDrawn="1"/>
        </p:nvSpPr>
        <p:spPr bwMode="auto">
          <a:xfrm>
            <a:off x="395289" y="111323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3" name="Group 8"/>
          <p:cNvGrpSpPr>
            <a:grpSpLocks/>
          </p:cNvGrpSpPr>
          <p:nvPr userDrawn="1"/>
        </p:nvGrpSpPr>
        <p:grpSpPr bwMode="auto">
          <a:xfrm>
            <a:off x="8172450" y="141685"/>
            <a:ext cx="628650" cy="783431"/>
            <a:chOff x="5136" y="960"/>
            <a:chExt cx="528" cy="864"/>
          </a:xfrm>
        </p:grpSpPr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338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50031"/>
            <a:ext cx="1139825" cy="10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43608" y="1491630"/>
            <a:ext cx="6964220" cy="5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6334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128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indent="0" algn="ctr">
              <a:lnSpc>
                <a:spcPct val="125000"/>
              </a:lnSpc>
            </a:pPr>
            <a:r>
              <a:rPr kumimoji="1" lang="zh-CN" altLang="en-US" sz="280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不会用操作系统，不可能用好计算机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771800" y="2139702"/>
            <a:ext cx="41037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960563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48285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005138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34623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919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4376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8339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3.1 Windows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3.2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文件及文件夹的管理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3.3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应用程序的管理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3.4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实用工具应用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1529822" y="372601"/>
            <a:ext cx="7000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kern="0" cap="all" spc="-200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第</a:t>
            </a:r>
            <a:r>
              <a:rPr lang="en-US" altLang="zh-CN" sz="4400" b="1" kern="0" cap="all" spc="-200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4400" b="1" kern="0" cap="all" spc="-200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章  </a:t>
            </a:r>
            <a:r>
              <a:rPr lang="en-US" altLang="zh-CN" sz="4400" b="1" kern="0" cap="all" spc="-200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Windows </a:t>
            </a:r>
            <a:r>
              <a:rPr lang="zh-CN" altLang="en-US" sz="4400" b="1" kern="0" cap="all" spc="-200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操作系统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203598"/>
            <a:ext cx="2952328" cy="475816"/>
          </a:xfrm>
        </p:spPr>
        <p:txBody>
          <a:bodyPr/>
          <a:lstStyle/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上机拓展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9552" y="1636394"/>
            <a:ext cx="8282186" cy="345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．设置桌面主题为“人物”，窗口颜色为“大海”；并要求在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5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分钟内不进行任何操作，屏幕将出现三维文字“上海工商职业技术学院”的屏幕保护程序。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．在桌面上建立一个名为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mysound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的快捷方式，指向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 7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的系统文件夹中的应用程序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SoundRecorder.exe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，指定其运行方式为最小化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,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并指定快捷键为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Ctrl+Shift+S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3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．在桌面上创建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Windows“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写字板”的快捷方式，名称为“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WRITE”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，运行方式“最大化”。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4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 7“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库”中的“文档”文件夹在桌面上创建一个快捷方式。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5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．任务栏上使用小图标，并使任务栏调整到屏幕的右边；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6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．通过设置使“开始”菜单使用小图标，并显示“网络”菜单项，而隐藏“游戏”菜单项。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7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．添加“微软拼音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-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新体验”输入法，删除郑码输入法，并使语言栏在非活动时，以透明状态显示。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8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．安装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Canon Inkjet MP520 series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打印机，并设置该打印机的打印方向为横向，灰度打印、颜色管理为手动，纸张大小为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B5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，，最后将“项目一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任务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1\test.txt”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文件打印输出到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Cs.prn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文件，存放在“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C:\KS”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3709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实训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1.1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操作环境设置</a:t>
            </a:r>
          </a:p>
        </p:txBody>
      </p:sp>
    </p:spTree>
    <p:extLst>
      <p:ext uri="{BB962C8B-B14F-4D97-AF65-F5344CB8AC3E}">
        <p14:creationId xmlns:p14="http://schemas.microsoft.com/office/powerpoint/2010/main" val="383293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491630"/>
            <a:ext cx="7632848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在计算机中的各种信息都是以文件的形式存储在各类存储设备中的，而文件夹又是组织和管理各类文件的有效工具，因此，对文件及文件夹的管理是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的一项重要操作。</a:t>
            </a:r>
          </a:p>
        </p:txBody>
      </p:sp>
      <p:sp>
        <p:nvSpPr>
          <p:cNvPr id="6" name="矩形 5"/>
          <p:cNvSpPr/>
          <p:nvPr/>
        </p:nvSpPr>
        <p:spPr>
          <a:xfrm>
            <a:off x="1355290" y="271267"/>
            <a:ext cx="40687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文件及文件夹的管理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2914505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除了拥有华丽的外表外，在资源管理、文件夹、文件管理方面更是有了非常人性化的改善，特别是引入了库的概念。</a:t>
            </a:r>
          </a:p>
        </p:txBody>
      </p:sp>
      <p:pic>
        <p:nvPicPr>
          <p:cNvPr id="1030" name="Picture 6" descr="http://img1.niutuku.com/200911/28160914d3a66a47e75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860" y="2697099"/>
            <a:ext cx="2918850" cy="21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3.2.1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资源管理器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707655"/>
            <a:ext cx="7704856" cy="100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资源管理器采用分层次结构显示了用户计算机上所有的资源，能够清晰、直观地对计算机上所有的文件和文件夹进行管理。</a:t>
            </a:r>
          </a:p>
        </p:txBody>
      </p:sp>
      <p:pic>
        <p:nvPicPr>
          <p:cNvPr id="267266" name="Picture 2" descr="2-1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708322"/>
            <a:ext cx="4752528" cy="235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55290" y="271267"/>
            <a:ext cx="40687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文件及文件夹的管理</a:t>
            </a:r>
          </a:p>
        </p:txBody>
      </p:sp>
    </p:spTree>
    <p:extLst>
      <p:ext uri="{BB962C8B-B14F-4D97-AF65-F5344CB8AC3E}">
        <p14:creationId xmlns:p14="http://schemas.microsoft.com/office/powerpoint/2010/main" val="14864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3.2.2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库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707654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中的“库”是一个特殊的文件夹，可以在其中添加任意的文件夹，但是这些文件夹及其中的文件实际上还是保存在原来的位置，只是在“库”中建立了一个指向目标的“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快捷方式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pic>
        <p:nvPicPr>
          <p:cNvPr id="267266" name="Picture 2" descr="2-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89" y="3046725"/>
            <a:ext cx="4405451" cy="18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55290" y="271267"/>
            <a:ext cx="40687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文件及文件夹的管理</a:t>
            </a:r>
          </a:p>
        </p:txBody>
      </p:sp>
      <p:sp>
        <p:nvSpPr>
          <p:cNvPr id="3" name="矩形 2"/>
          <p:cNvSpPr/>
          <p:nvPr/>
        </p:nvSpPr>
        <p:spPr>
          <a:xfrm>
            <a:off x="852032" y="3086150"/>
            <a:ext cx="3167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这样可以不需要四处寻找分布在各个分区的同类文件，库就像图书馆的索引，让你轻松找到你要找的资源。</a:t>
            </a:r>
          </a:p>
        </p:txBody>
      </p:sp>
    </p:spTree>
    <p:extLst>
      <p:ext uri="{BB962C8B-B14F-4D97-AF65-F5344CB8AC3E}">
        <p14:creationId xmlns:p14="http://schemas.microsoft.com/office/powerpoint/2010/main" val="33366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3.2.3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认识文件和文件夹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707655"/>
            <a:ext cx="7632848" cy="133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系统中资源是以文件方式来存储的，文件夹可以将这些文件分门别类地保存起来。文件是指保存在计算机中各种信息和数据，如文档、图片、视频或程序。</a:t>
            </a:r>
          </a:p>
        </p:txBody>
      </p:sp>
      <p:sp>
        <p:nvSpPr>
          <p:cNvPr id="6" name="矩形 5"/>
          <p:cNvSpPr/>
          <p:nvPr/>
        </p:nvSpPr>
        <p:spPr>
          <a:xfrm>
            <a:off x="765183" y="3092975"/>
            <a:ext cx="4658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文件名一般由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主文件名和扩展名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组成，主文件名和扩展名用“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隔开，其中，文件扩展名一般表示文件的类型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268290" name="图片 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10760"/>
            <a:ext cx="2016224" cy="196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355290" y="271267"/>
            <a:ext cx="40687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文件及文件夹的管理</a:t>
            </a:r>
          </a:p>
        </p:txBody>
      </p:sp>
    </p:spTree>
    <p:extLst>
      <p:ext uri="{BB962C8B-B14F-4D97-AF65-F5344CB8AC3E}">
        <p14:creationId xmlns:p14="http://schemas.microsoft.com/office/powerpoint/2010/main" val="22020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3.2.3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认识文件和文件夹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62914"/>
              </p:ext>
            </p:extLst>
          </p:nvPr>
        </p:nvGraphicFramePr>
        <p:xfrm>
          <a:off x="1372002" y="2355726"/>
          <a:ext cx="6487182" cy="2160240"/>
        </p:xfrm>
        <a:graphic>
          <a:graphicData uri="http://schemas.openxmlformats.org/drawingml/2006/table">
            <a:tbl>
              <a:tblPr firstRow="1" firstCol="1" bandRow="1" bandCol="1">
                <a:tableStyleId>{912C8C85-51F0-491E-9774-3900AFEF0FD7}</a:tableStyleId>
              </a:tblPr>
              <a:tblGrid>
                <a:gridCol w="108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扩展名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文件类型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扩展名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文件类型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扩展名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文件类型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.txt</a:t>
                      </a:r>
                      <a:endParaRPr lang="zh-CN" sz="1400" b="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文本文件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.lnk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快捷方式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.bmp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位图文件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.wma</a:t>
                      </a:r>
                      <a:endParaRPr lang="zh-CN" sz="1400" b="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声音文件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.exe .com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可执行文件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.avi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视频文件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</a:t>
                      </a:r>
                      <a:r>
                        <a:rPr lang="en-US" sz="1400" b="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docx</a:t>
                      </a:r>
                      <a:endParaRPr lang="zh-CN" sz="1400" b="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Word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文档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</a:t>
                      </a:r>
                      <a:r>
                        <a:rPr lang="en-US" sz="1400" kern="100" dirty="0" err="1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xlsx</a:t>
                      </a:r>
                      <a:endParaRPr lang="zh-CN" sz="1400" kern="100" dirty="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Excel</a:t>
                      </a:r>
                      <a:r>
                        <a:rPr lang="zh-CN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文档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.pptx</a:t>
                      </a:r>
                      <a:endParaRPr lang="zh-CN" sz="1400" kern="100"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演示文稿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907704" y="1779662"/>
            <a:ext cx="5415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计算机中常见的文件类型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0687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文件及文件夹的管理</a:t>
            </a:r>
          </a:p>
        </p:txBody>
      </p:sp>
    </p:spTree>
    <p:extLst>
      <p:ext uri="{BB962C8B-B14F-4D97-AF65-F5344CB8AC3E}">
        <p14:creationId xmlns:p14="http://schemas.microsoft.com/office/powerpoint/2010/main" val="25190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3.2.4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文件和文件夹的操作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1779662"/>
            <a:ext cx="41044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选定文件或文件夹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查看或更改文件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文件夹属性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复制、移动文件或文件夹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重命名文件或文件夹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删除和恢复文件或文件夹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文件的搜索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剪贴板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06874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文件及文件夹的管理</a:t>
            </a:r>
          </a:p>
        </p:txBody>
      </p:sp>
      <p:pic>
        <p:nvPicPr>
          <p:cNvPr id="7" name="图片 6" descr="1-2-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7439"/>
            <a:ext cx="4257824" cy="2725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0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260" y="1221600"/>
            <a:ext cx="78901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系统提供了简洁高效的程序管理工具“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应用程序管理器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”，我们可以在“控制面板”中单击“程序”下方的“卸载程序”，即可打开“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应用程序管理器”窗口。</a:t>
            </a:r>
          </a:p>
        </p:txBody>
      </p:sp>
      <p:pic>
        <p:nvPicPr>
          <p:cNvPr id="291842" name="Picture 2" descr="2-1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47" y="2576228"/>
            <a:ext cx="4930594" cy="23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83568" y="2792625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通过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应用程序管理器，可以查看当前系统中的已安装的应用程序，同时还可以对应用程序进行修复和卸载操作。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1355290" y="271267"/>
            <a:ext cx="335059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应用程序的管理</a:t>
            </a:r>
          </a:p>
        </p:txBody>
      </p:sp>
    </p:spTree>
    <p:extLst>
      <p:ext uri="{BB962C8B-B14F-4D97-AF65-F5344CB8AC3E}">
        <p14:creationId xmlns:p14="http://schemas.microsoft.com/office/powerpoint/2010/main" val="2545741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260" y="1221601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操作系统在安装的同时，将一些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自带的应用程序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也安装到了系统中，例如：记事本、画图、计算器、写字板、截图工具等，它们大多集中在“开始”菜单“所有程序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附件”组中。</a:t>
            </a:r>
          </a:p>
        </p:txBody>
      </p:sp>
      <p:pic>
        <p:nvPicPr>
          <p:cNvPr id="292866" name="Picture 2" descr="2-1-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84241"/>
            <a:ext cx="2952328" cy="135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67" name="Picture 3" descr="2-1-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48" y="2931790"/>
            <a:ext cx="3240360" cy="191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68" name="图片 3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348955"/>
            <a:ext cx="30575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69" name="图片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12" y="2702813"/>
            <a:ext cx="3695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0" name="图片 3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12" y="3586137"/>
            <a:ext cx="2667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355290" y="271267"/>
            <a:ext cx="29915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实用工具应用</a:t>
            </a:r>
          </a:p>
        </p:txBody>
      </p:sp>
    </p:spTree>
    <p:extLst>
      <p:ext uri="{BB962C8B-B14F-4D97-AF65-F5344CB8AC3E}">
        <p14:creationId xmlns:p14="http://schemas.microsoft.com/office/powerpoint/2010/main" val="103789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260" y="1221600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WinRAR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版本的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RAR 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压缩文件管理器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，一个允许你创建、管理和控制压缩文件的强大工具，也是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系统中常用的压缩软件，它不是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附带的程序，需要安装该软件后才能。</a:t>
            </a:r>
          </a:p>
        </p:txBody>
      </p:sp>
      <p:pic>
        <p:nvPicPr>
          <p:cNvPr id="293890" name="图片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05" y="2643758"/>
            <a:ext cx="442145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355290" y="271267"/>
            <a:ext cx="29915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3.4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实用工具应用</a:t>
            </a:r>
          </a:p>
        </p:txBody>
      </p:sp>
    </p:spTree>
    <p:extLst>
      <p:ext uri="{BB962C8B-B14F-4D97-AF65-F5344CB8AC3E}">
        <p14:creationId xmlns:p14="http://schemas.microsoft.com/office/powerpoint/2010/main" val="280652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操作系统概述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1761876"/>
            <a:ext cx="8064896" cy="211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操作系统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Operating System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，简称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）是管理电脑硬件与软件资源的程序。操作系统是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控制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其他程序运行，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系统资源并为用户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提供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操作界面的系统软件的集合。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操作系统身负诸如管理与配置内存、决定系统资源供需的优先次序、控制输入与输出设备、操作网络与管理文件系统等基本事务</a:t>
            </a:r>
            <a:r>
              <a:rPr lang="zh-CN" altLang="en-US" sz="1400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35670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3.1 Windows 7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pic>
        <p:nvPicPr>
          <p:cNvPr id="6" name="图片 5" descr="3-1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53925"/>
            <a:ext cx="479107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9552" y="1599642"/>
            <a:ext cx="8064896" cy="337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．利用“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资源管理器”窗口，先后选用“查看”菜单中的相关菜单命令来调整“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用户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公用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公用图片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示例图片”文件夹中文件的显示方式和排序方式，并使该文件夹能显示所有文件和文件夹，以及文件的扩展名。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．利用“资源管理器”窗口，查看“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C:\Windows”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文件夹中包含的文件和子文件夹数量，查看“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C:\Windows \win.ini”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文件的大小及创建的时间等信息，并将该文件设置为“隐藏”属性。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3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盘上创建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Exam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文件夹，在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Exam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文件夹中再创建两个子文件夹，分别为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New Data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、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MyWeb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。在“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New Data”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文件夹中创建一个文本文件，名为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Info.txt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，内容为学生自己的学号、系别、专业、班级、姓名。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4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．将“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MyWeb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文件夹更名为“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mysite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，将实训素材“项目一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任务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2\doc”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文件夹复制到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C:\Exam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文件下，将“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New Data”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文件夹中的文件“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Info.txt”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移动到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C:\Exam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文件夹下，改名为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information.txt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。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51962" y="1203598"/>
            <a:ext cx="1787791" cy="48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40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艺体简" pitchFamily="49" charset="-122"/>
                <a:ea typeface="文鼎新艺体简" pitchFamily="49" charset="-122"/>
              </a:rPr>
              <a:t> </a:t>
            </a:r>
            <a:r>
              <a: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上机实践</a:t>
            </a:r>
            <a:endParaRPr lang="zh-CN" altLang="en-US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55290" y="271267"/>
            <a:ext cx="3709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实训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文件资料管理</a:t>
            </a:r>
          </a:p>
        </p:txBody>
      </p:sp>
    </p:spTree>
    <p:extLst>
      <p:ext uri="{BB962C8B-B14F-4D97-AF65-F5344CB8AC3E}">
        <p14:creationId xmlns:p14="http://schemas.microsoft.com/office/powerpoint/2010/main" val="50993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1962" y="1203598"/>
            <a:ext cx="2423294" cy="485304"/>
          </a:xfrm>
        </p:spPr>
        <p:txBody>
          <a:bodyPr/>
          <a:lstStyle/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艺体简" pitchFamily="49" charset="-122"/>
                <a:ea typeface="文鼎新艺体简" pitchFamily="49" charset="-122"/>
              </a:rPr>
              <a:t> </a:t>
            </a: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上机实践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9552" y="1599643"/>
            <a:ext cx="8136904" cy="26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5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．首先清空回收站，将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盘回收站的最大空间设为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500MB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，然后删除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C:\Exam\information.txt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文件，永久删除“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C:\Exam\doc”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文件夹中的“离骚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.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docx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6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．利用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提供的“计算器”，将十六进制数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8D90H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转换成二进制数，并将得到的整个计算器窗口复制到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画图程序中，以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jsjg.jpg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为文件名保存在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C:\Exam\New data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7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．搜索有关“在家庭网络上安装打印机”的帮助信息，然后将全部文本内容，复制到记事本，以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help.txt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为文件名保存到“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C:\Exam\New data”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8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．将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C:\Exam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文件夹压缩为“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01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范例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.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rar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文件，并设置密码“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xyz”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，压缩文件存放在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C:\KS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文件夹下。</a:t>
            </a:r>
            <a:endParaRPr lang="en-US" altLang="zh-CN" sz="1400" dirty="0">
              <a:solidFill>
                <a:srgbClr val="808080"/>
              </a:solidFill>
              <a:latin typeface="微软雅黑" pitchFamily="34" charset="-122"/>
              <a:ea typeface="微软雅黑" pitchFamily="34" charset="-122"/>
              <a:sym typeface="Webdings" pitchFamily="18" charset="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3709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实训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文件资料管理</a:t>
            </a:r>
          </a:p>
        </p:txBody>
      </p:sp>
    </p:spTree>
    <p:extLst>
      <p:ext uri="{BB962C8B-B14F-4D97-AF65-F5344CB8AC3E}">
        <p14:creationId xmlns:p14="http://schemas.microsoft.com/office/powerpoint/2010/main" val="47421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131590"/>
            <a:ext cx="2495302" cy="557312"/>
          </a:xfrm>
        </p:spPr>
        <p:txBody>
          <a:bodyPr/>
          <a:lstStyle/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艺体简" pitchFamily="49" charset="-122"/>
                <a:ea typeface="文鼎新艺体简" pitchFamily="49" charset="-122"/>
              </a:rPr>
              <a:t> </a:t>
            </a: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实验拓展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9552" y="1599643"/>
            <a:ext cx="8064896" cy="33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盘上建立一个名为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test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的文件夹，在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test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文件夹中建立两个子文件夹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news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、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datas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，在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datas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文件夹中再建立一个子文件夹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pic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。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文件夹下创建一个文本文件，文件名为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mytest.txt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，内容为“上海市计算机等级考试（一级）”，修改其属性为只读。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3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文件夹中建立名为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JSQ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的快捷方式，双击该快捷方式能启动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 7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的“计算器”应用程序。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4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．将实训素材“项目一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任务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文件夹中的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net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和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sys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两个文件夹和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ball.rar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文件一次性地复制到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文件夹中，并将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Sys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文件夹设置为“隐藏”属性。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5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．将实训素材“项目一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任务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2\image”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文件夹中所有文件复制到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c:\test\datas\pic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文件夹中，并撤销部分文件的“只读”属性。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6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．将实训素材“项目一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任务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文件夹中的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news.jpg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文件复制到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文件夹中，并更名为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home.jpg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3709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实训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文件资料管理</a:t>
            </a:r>
          </a:p>
        </p:txBody>
      </p:sp>
    </p:spTree>
    <p:extLst>
      <p:ext uri="{BB962C8B-B14F-4D97-AF65-F5344CB8AC3E}">
        <p14:creationId xmlns:p14="http://schemas.microsoft.com/office/powerpoint/2010/main" val="2015830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131590"/>
            <a:ext cx="2495302" cy="557312"/>
          </a:xfrm>
        </p:spPr>
        <p:txBody>
          <a:bodyPr/>
          <a:lstStyle/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艺体简" pitchFamily="49" charset="-122"/>
                <a:ea typeface="文鼎新艺体简" pitchFamily="49" charset="-122"/>
              </a:rPr>
              <a:t> </a:t>
            </a: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实验拓展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9552" y="1599643"/>
            <a:ext cx="8282186" cy="300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7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．将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c:\test\net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文件夹中的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bus.jsp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文件移动到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c:\test\sys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文件夹中，并改名为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bef.prg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8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．删除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c:\test\net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文件夹中的所有文件和文件夹，事后恢复被删除的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map.doc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9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．关闭所有的窗口，将当前整个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桌面利用快捷键复制到“画图”程序中，以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desk.jpg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为文件名存放在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10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．将“设置无线网络”的帮助信息中的所有内容保存到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c:\test\nethelp.txt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文件中。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11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．新建文本文件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(C:\test\mspaint.txt)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，其内容为：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 7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的应用程序“画图”帮助信息中关于“绘制线条”的文字信息。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12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．将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c:\test\ball.rar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压缩文件中的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ball2.jpg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文件释放到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c:\test\datas\pic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文件夹中，最后将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c:\test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文件压缩成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test.rar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存放在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C:\KS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文件夹中。</a:t>
            </a: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3709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实训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文件资料管理</a:t>
            </a:r>
          </a:p>
        </p:txBody>
      </p:sp>
    </p:spTree>
    <p:extLst>
      <p:ext uri="{BB962C8B-B14F-4D97-AF65-F5344CB8AC3E}">
        <p14:creationId xmlns:p14="http://schemas.microsoft.com/office/powerpoint/2010/main" val="105244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224" y="1419622"/>
            <a:ext cx="80648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手机操作系统一般只应用在智能手机上。在智能手机市场上，中国市场仍以个人信息管理型手机为主，随着更多厂商的加入，整体市场的竞争已经开始呈现出分散化的态势。目前应用在手机上的操作系统主要有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（谷歌）、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（苹果）、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phone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（微软）、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Symbian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（诺基亚）、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BlackBerry OS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（黑莓）、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mobile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（微软）等。</a:t>
            </a:r>
          </a:p>
        </p:txBody>
      </p:sp>
      <p:sp>
        <p:nvSpPr>
          <p:cNvPr id="6" name="矩形 5"/>
          <p:cNvSpPr/>
          <p:nvPr/>
        </p:nvSpPr>
        <p:spPr>
          <a:xfrm>
            <a:off x="2483768" y="296184"/>
            <a:ext cx="41344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知识拓展：手机操作系统</a:t>
            </a:r>
          </a:p>
        </p:txBody>
      </p:sp>
      <p:pic>
        <p:nvPicPr>
          <p:cNvPr id="7" name="图片 6" descr="3-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3" y="3624954"/>
            <a:ext cx="4752975" cy="120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425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224" y="134761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理论练习：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计算机应用基础实训指导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》P142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实践练习：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计算机应用基础实训指导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》P170   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4914" name="Picture 2" descr="c:\users\ADMINI~1\appdata\roaming\360se6\USERDA~1\Temp\013000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99958"/>
            <a:ext cx="4320480" cy="26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671123" y="296184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课后练习</a:t>
            </a:r>
          </a:p>
        </p:txBody>
      </p:sp>
    </p:spTree>
    <p:extLst>
      <p:ext uri="{BB962C8B-B14F-4D97-AF65-F5344CB8AC3E}">
        <p14:creationId xmlns:p14="http://schemas.microsoft.com/office/powerpoint/2010/main" val="333756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操作系统概述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1761877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随着便携式设备和移动互联网的普及，基于移动设备的操作系统也应运而生，目前在市场上比较流行的智能手机的操作系统有：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Mobile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1485670" y="439343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Mobile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三个手机微机操作系统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35670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3.1 Windows 7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pic>
        <p:nvPicPr>
          <p:cNvPr id="7" name="图片 6" descr="3-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3100705"/>
            <a:ext cx="4752975" cy="120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3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3.1.2 Windows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的版本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584" y="2169026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是由微软公司于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2009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月发布并投入市场的新一代操作系统。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可供家庭及商业工作环境、笔记本电脑、平板电脑、多媒体中心等使用。</a:t>
            </a:r>
          </a:p>
        </p:txBody>
      </p:sp>
      <p:pic>
        <p:nvPicPr>
          <p:cNvPr id="264194" name="Picture 2" descr="2-1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12769"/>
            <a:ext cx="2505764" cy="14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27584" y="3603669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Windows 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是微软操作系统一次重大的革命创新，它在功能、安全性、个性化、可操作性、功耗等方面都有很大的改进。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35670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3.1 Windows 7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761344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endParaRPr lang="zh-CN" altLang="zh-CN" sz="20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3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3.1.2 Windows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的版本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2169026"/>
            <a:ext cx="76328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是微软继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之后的新一代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操作系统。在界面方面，采用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Modern UI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界面，各种程序以磁贴的样式呈现；在操作方面，大幅改变以往的操作逻辑，提供屏幕触控支持；硬件兼容上，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支持来自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AMD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ARM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的芯片架构，可应用于台式机、笔记本、平板电脑上。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35670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3.1 Windows 7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761344"/>
            <a:ext cx="1967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Windows 8</a:t>
            </a:r>
            <a:endParaRPr lang="zh-CN" altLang="zh-CN" sz="20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3-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9902"/>
            <a:ext cx="3456384" cy="896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5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3.1.2 Windows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的版本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216902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10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是美国微软公司所研发的新一代跨平台及设备应用的操作系统。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35670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3.1 Windows 7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761344"/>
            <a:ext cx="212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0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Windows 10</a:t>
            </a:r>
            <a:endParaRPr lang="zh-CN" altLang="zh-CN" sz="20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30" name="Picture 6" descr="http://p2.so.qhimgs1.com/bdr/_240_/t01466b1708ef04c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5766"/>
            <a:ext cx="4191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3.1.3 Windows 7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操作环境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70765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后，系统将整个显示器屏幕作为工作桌面，用户的各项操作都是在桌面上进行的。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5218" name="Picture 2" descr="2-1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25" y="2499743"/>
            <a:ext cx="457581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355290" y="271267"/>
            <a:ext cx="35670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3.1 Windows 7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  <p:sp>
        <p:nvSpPr>
          <p:cNvPr id="9" name="矩形 8"/>
          <p:cNvSpPr/>
          <p:nvPr/>
        </p:nvSpPr>
        <p:spPr>
          <a:xfrm>
            <a:off x="927048" y="2931790"/>
            <a:ext cx="304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桌面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主要包括桌面背景、桌面图标、“开始”按钮、任务栏、桌面小工具、应用程序窗口等。</a:t>
            </a:r>
          </a:p>
        </p:txBody>
      </p:sp>
    </p:spTree>
    <p:extLst>
      <p:ext uri="{BB962C8B-B14F-4D97-AF65-F5344CB8AC3E}">
        <p14:creationId xmlns:p14="http://schemas.microsoft.com/office/powerpoint/2010/main" val="10873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3.1.4 Windows 7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帮助系统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5576" y="170765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无论是初学者还是熟练用户，都有可能在操作过程中碰到这样那样的问题和疑惑，因此我们要学会“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有困难，找帮助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”。</a:t>
            </a:r>
          </a:p>
        </p:txBody>
      </p:sp>
      <p:pic>
        <p:nvPicPr>
          <p:cNvPr id="266242" name="Picture 2" descr="2-1-8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4" y="2643758"/>
            <a:ext cx="33214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54064" y="2836471"/>
            <a:ext cx="3817936" cy="1895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 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帮助和支持既有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的内置帮助系统（脱机帮助），又有相关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网站提供的帮助系统（联机帮助）。可以快速获取常见问题的答案、疑难解答提示以及操作执行说明。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356700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3.1 Windows 7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</a:p>
        </p:txBody>
      </p:sp>
    </p:spTree>
    <p:extLst>
      <p:ext uri="{BB962C8B-B14F-4D97-AF65-F5344CB8AC3E}">
        <p14:creationId xmlns:p14="http://schemas.microsoft.com/office/powerpoint/2010/main" val="24513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203598"/>
            <a:ext cx="3106862" cy="467494"/>
          </a:xfrm>
        </p:spPr>
        <p:txBody>
          <a:bodyPr/>
          <a:lstStyle/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上机实践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9552" y="1635646"/>
            <a:ext cx="8282186" cy="341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 设置桌面主题为“人物”，设置屏幕保护程序为“照片”，对应“项目一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\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任务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1\flower”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文件夹中的图片。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 在桌面上显示“日历”、“时钟”和“天气”小工具。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 通过设置使得任务栏能自动隐藏、当任务栏被占满时能合并、并且隐藏通知区域的音量图标。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 删除“微软拼音 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– 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新体验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2010”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和“微软拼音 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– 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简捷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2010”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，添加“简体中文全拼输入法”，并使语言栏“悬浮于桌面上”。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 在“开始”菜单中显示“运行命令”，“控制面板”显示为菜单方式。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 在桌面上创建一个名为“截图”的快捷方式，利用</a:t>
            </a:r>
            <a:r>
              <a:rPr lang="en-US" altLang="zh-CN" sz="1400" dirty="0" err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Ctrl+Shift+S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快捷键能启动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Windows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的“截图工具”程序（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SnippingTool.exe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），且窗口最大化。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 安装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HP LaserJet P2015 PCL6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打印机，并设置该打印机的打印方向为横向，纸张尺寸为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16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开（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184×260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），最后将打印测试页输出到</a:t>
            </a:r>
            <a:r>
              <a:rPr lang="en-US" altLang="zh-CN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C:\KS\HP.PRN</a:t>
            </a:r>
            <a:r>
              <a:rPr lang="zh-CN" altLang="en-US" sz="1400" dirty="0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文件。</a:t>
            </a: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3709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实训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1.1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操作环境设置</a:t>
            </a:r>
          </a:p>
        </p:txBody>
      </p:sp>
    </p:spTree>
    <p:extLst>
      <p:ext uri="{BB962C8B-B14F-4D97-AF65-F5344CB8AC3E}">
        <p14:creationId xmlns:p14="http://schemas.microsoft.com/office/powerpoint/2010/main" val="4000456638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68E80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68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968</TotalTime>
  <Words>2493</Words>
  <Application>Microsoft Office PowerPoint</Application>
  <PresentationFormat>全屏显示(16:9)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华文中宋</vt:lpstr>
      <vt:lpstr>宋体</vt:lpstr>
      <vt:lpstr>微软雅黑</vt:lpstr>
      <vt:lpstr>文鼎新艺体简</vt:lpstr>
      <vt:lpstr>幼圆</vt:lpstr>
      <vt:lpstr>Arial</vt:lpstr>
      <vt:lpstr>Webdings</vt:lpstr>
      <vt:lpstr>Wingdings</vt:lpstr>
      <vt:lpstr>Network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上机实践</vt:lpstr>
      <vt:lpstr> 上机拓展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上机实践</vt:lpstr>
      <vt:lpstr> 实验拓展</vt:lpstr>
      <vt:lpstr> 实验拓展</vt:lpstr>
      <vt:lpstr>PowerPoint 演示文稿</vt:lpstr>
      <vt:lpstr>PowerPoint 演示文稿</vt:lpstr>
    </vt:vector>
  </TitlesOfParts>
  <Company>新侨学院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  Windows 操作系统</dc:title>
  <dc:creator>程雷</dc:creator>
  <cp:lastModifiedBy>程雷</cp:lastModifiedBy>
  <cp:revision>67</cp:revision>
  <dcterms:created xsi:type="dcterms:W3CDTF">2009-09-13T10:47:33Z</dcterms:created>
  <dcterms:modified xsi:type="dcterms:W3CDTF">2017-09-20T09:26:26Z</dcterms:modified>
</cp:coreProperties>
</file>