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9" r:id="rId1"/>
  </p:sldMasterIdLst>
  <p:notesMasterIdLst>
    <p:notesMasterId r:id="rId32"/>
  </p:notesMasterIdLst>
  <p:sldIdLst>
    <p:sldId id="256" r:id="rId2"/>
    <p:sldId id="313" r:id="rId3"/>
    <p:sldId id="330" r:id="rId4"/>
    <p:sldId id="352" r:id="rId5"/>
    <p:sldId id="353" r:id="rId6"/>
    <p:sldId id="354" r:id="rId7"/>
    <p:sldId id="355" r:id="rId8"/>
    <p:sldId id="356" r:id="rId9"/>
    <p:sldId id="357" r:id="rId10"/>
    <p:sldId id="358" r:id="rId11"/>
    <p:sldId id="359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367" r:id="rId20"/>
    <p:sldId id="368" r:id="rId21"/>
    <p:sldId id="369" r:id="rId22"/>
    <p:sldId id="370" r:id="rId23"/>
    <p:sldId id="371" r:id="rId24"/>
    <p:sldId id="372" r:id="rId25"/>
    <p:sldId id="373" r:id="rId26"/>
    <p:sldId id="374" r:id="rId27"/>
    <p:sldId id="375" r:id="rId28"/>
    <p:sldId id="376" r:id="rId29"/>
    <p:sldId id="351" r:id="rId30"/>
    <p:sldId id="329" r:id="rId31"/>
  </p:sldIdLst>
  <p:sldSz cx="9144000" cy="5143500" type="screen16x9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宋体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0000"/>
    <a:srgbClr val="0000FF"/>
    <a:srgbClr val="660066"/>
    <a:srgbClr val="CC3300"/>
    <a:srgbClr val="3333FF"/>
    <a:srgbClr val="333300"/>
    <a:srgbClr val="FF0066"/>
    <a:srgbClr val="FF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浅色样式 2 - 强调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009" autoAdjust="0"/>
    <p:restoredTop sz="94618" autoAdjust="0"/>
  </p:normalViewPr>
  <p:slideViewPr>
    <p:cSldViewPr>
      <p:cViewPr varScale="1">
        <p:scale>
          <a:sx n="90" d="100"/>
          <a:sy n="90" d="100"/>
        </p:scale>
        <p:origin x="736" y="4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606"/>
    </p:cViewPr>
  </p:sorterViewPr>
  <p:notesViewPr>
    <p:cSldViewPr>
      <p:cViewPr varScale="1">
        <p:scale>
          <a:sx n="62" d="100"/>
          <a:sy n="62" d="100"/>
        </p:scale>
        <p:origin x="-1398" y="-90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 altLang="zh-CN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97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297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 altLang="zh-CN"/>
          </a:p>
        </p:txBody>
      </p:sp>
      <p:sp>
        <p:nvSpPr>
          <p:cNvPr id="297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FD2D366-B228-428F-BE1E-DC4A28753DD4}" type="slidenum">
              <a:rPr lang="en-US" altLang="zh-CN"/>
              <a:pPr/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79882979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11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12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13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14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15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16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17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18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19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20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21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22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23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24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25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26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27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28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29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4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5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6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7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8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9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D2D366-B228-428F-BE1E-DC4A28753DD4}" type="slidenum">
              <a:rPr lang="en-US" altLang="zh-CN" smtClean="0"/>
              <a:pPr/>
              <a:t>10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5780058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2" y="350044"/>
            <a:ext cx="8064827" cy="853554"/>
          </a:xfrm>
        </p:spPr>
        <p:txBody>
          <a:bodyPr/>
          <a:lstStyle>
            <a:lvl1pPr algn="r">
              <a:defRPr sz="4800"/>
            </a:lvl1pPr>
          </a:lstStyle>
          <a:p>
            <a:pPr lvl="0"/>
            <a:r>
              <a:rPr lang="zh-CN" altLang="en-US" noProof="0"/>
              <a:t>单击此处编辑母版标题样式</a:t>
            </a:r>
          </a:p>
        </p:txBody>
      </p:sp>
      <p:sp>
        <p:nvSpPr>
          <p:cNvPr id="1434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2287191"/>
            <a:ext cx="6248400" cy="177165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pPr lvl="0"/>
            <a:r>
              <a:rPr lang="zh-CN" altLang="en-US" noProof="0"/>
              <a:t>单击此处编辑母版副标题样式</a:t>
            </a:r>
          </a:p>
        </p:txBody>
      </p:sp>
      <p:sp>
        <p:nvSpPr>
          <p:cNvPr id="14341" name="Rectangle 5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CN" dirty="0">
              <a:solidFill>
                <a:srgbClr val="000000"/>
              </a:solidFill>
            </a:endParaRPr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EB0DA80C-94BD-4A26-AE16-A1368844B8CC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14344" name="Group 8"/>
          <p:cNvGrpSpPr>
            <a:grpSpLocks/>
          </p:cNvGrpSpPr>
          <p:nvPr/>
        </p:nvGrpSpPr>
        <p:grpSpPr bwMode="auto">
          <a:xfrm>
            <a:off x="7668344" y="2664296"/>
            <a:ext cx="1321315" cy="2355726"/>
            <a:chOff x="4883" y="2064"/>
            <a:chExt cx="664" cy="1200"/>
          </a:xfrm>
        </p:grpSpPr>
        <p:sp>
          <p:nvSpPr>
            <p:cNvPr id="14349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0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1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3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4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5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6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8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59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0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2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3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4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5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7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8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69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1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2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3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4" name="Oval 38"/>
            <p:cNvSpPr>
              <a:spLocks noChangeArrowheads="1"/>
            </p:cNvSpPr>
            <p:nvPr/>
          </p:nvSpPr>
          <p:spPr bwMode="auto">
            <a:xfrm>
              <a:off x="5062" y="3131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4375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sp>
        <p:nvSpPr>
          <p:cNvPr id="14376" name="Line 40"/>
          <p:cNvSpPr>
            <a:spLocks noChangeShapeType="1"/>
          </p:cNvSpPr>
          <p:nvPr/>
        </p:nvSpPr>
        <p:spPr bwMode="auto">
          <a:xfrm>
            <a:off x="251520" y="1329929"/>
            <a:ext cx="86400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2" name="矩形 1"/>
          <p:cNvSpPr/>
          <p:nvPr userDrawn="1"/>
        </p:nvSpPr>
        <p:spPr>
          <a:xfrm>
            <a:off x="3230087" y="4654068"/>
            <a:ext cx="2749472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2000" b="0" cap="all" spc="0" dirty="0">
                <a:ln w="9000" cmpd="sng">
                  <a:noFill/>
                  <a:prstDash val="solid"/>
                </a:ln>
                <a:solidFill>
                  <a:schemeClr val="tx1">
                    <a:lumMod val="65000"/>
                    <a:lumOff val="35000"/>
                  </a:schemeClr>
                </a:solidFill>
                <a:effectLst>
                  <a:reflection blurRad="12700" stA="28000" endPos="45000" dist="1000" dir="5400000" sy="-100000" algn="bl" rotWithShape="0"/>
                </a:effectLst>
                <a:latin typeface="微软雅黑" pitchFamily="34" charset="-122"/>
                <a:ea typeface="微软雅黑" pitchFamily="34" charset="-122"/>
              </a:rPr>
              <a:t>上海工商职业技术学院</a:t>
            </a:r>
          </a:p>
        </p:txBody>
      </p:sp>
      <p:pic>
        <p:nvPicPr>
          <p:cNvPr id="43" name="Picture 46"/>
          <p:cNvPicPr>
            <a:picLocks noChangeArrowheads="1"/>
          </p:cNvPicPr>
          <p:nvPr userDrawn="1"/>
        </p:nvPicPr>
        <p:blipFill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81144" y="3259448"/>
            <a:ext cx="1800000" cy="180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17660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115616" y="141480"/>
            <a:ext cx="7499350" cy="971550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10A2DF-8E5D-4422-B186-7EAA913BDABE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37160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wmf"/><Relationship Id="rId4" Type="http://schemas.openxmlformats.org/officeDocument/2006/relationships/image" Target="../media/image1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Line 2"/>
          <p:cNvSpPr>
            <a:spLocks noChangeShapeType="1"/>
          </p:cNvSpPr>
          <p:nvPr/>
        </p:nvSpPr>
        <p:spPr bwMode="auto">
          <a:xfrm flipH="1">
            <a:off x="7956550" y="114300"/>
            <a:ext cx="6350" cy="116086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91678"/>
            <a:ext cx="7499350" cy="97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331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89447"/>
            <a:ext cx="8229600" cy="3308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331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/>
            </a:lvl1pPr>
          </a:lstStyle>
          <a:p>
            <a:endParaRPr lang="en-US" altLang="zh-CN">
              <a:solidFill>
                <a:srgbClr val="000000"/>
              </a:solidFill>
            </a:endParaRP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2133600" cy="342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/>
            </a:lvl1pPr>
          </a:lstStyle>
          <a:p>
            <a:fld id="{FDCB2F9F-40EB-4829-B361-9B40415C6BA7}" type="slidenum">
              <a:rPr lang="en-US" altLang="zh-CN">
                <a:solidFill>
                  <a:srgbClr val="000000"/>
                </a:solidFill>
              </a:rPr>
              <a:pPr/>
              <a:t>‹#›</a:t>
            </a:fld>
            <a:endParaRPr lang="en-US" altLang="zh-CN">
              <a:solidFill>
                <a:srgbClr val="000000"/>
              </a:solidFill>
            </a:endParaRPr>
          </a:p>
        </p:txBody>
      </p:sp>
      <p:grpSp>
        <p:nvGrpSpPr>
          <p:cNvPr id="13320" name="Group 8"/>
          <p:cNvGrpSpPr>
            <a:grpSpLocks/>
          </p:cNvGrpSpPr>
          <p:nvPr/>
        </p:nvGrpSpPr>
        <p:grpSpPr bwMode="auto">
          <a:xfrm>
            <a:off x="8172450" y="141685"/>
            <a:ext cx="628650" cy="783431"/>
            <a:chOff x="5136" y="960"/>
            <a:chExt cx="528" cy="864"/>
          </a:xfrm>
        </p:grpSpPr>
        <p:sp>
          <p:nvSpPr>
            <p:cNvPr id="13321" name="Oval 9"/>
            <p:cNvSpPr>
              <a:spLocks noChangeArrowheads="1"/>
            </p:cNvSpPr>
            <p:nvPr/>
          </p:nvSpPr>
          <p:spPr bwMode="auto">
            <a:xfrm>
              <a:off x="5136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2" name="Oval 10"/>
            <p:cNvSpPr>
              <a:spLocks noChangeArrowheads="1"/>
            </p:cNvSpPr>
            <p:nvPr/>
          </p:nvSpPr>
          <p:spPr bwMode="auto">
            <a:xfrm>
              <a:off x="5248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3" name="Oval 11"/>
            <p:cNvSpPr>
              <a:spLocks noChangeArrowheads="1"/>
            </p:cNvSpPr>
            <p:nvPr/>
          </p:nvSpPr>
          <p:spPr bwMode="auto">
            <a:xfrm>
              <a:off x="5360" y="960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4" name="Oval 12"/>
            <p:cNvSpPr>
              <a:spLocks noChangeArrowheads="1"/>
            </p:cNvSpPr>
            <p:nvPr/>
          </p:nvSpPr>
          <p:spPr bwMode="auto">
            <a:xfrm>
              <a:off x="5136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5" name="Oval 13"/>
            <p:cNvSpPr>
              <a:spLocks noChangeArrowheads="1"/>
            </p:cNvSpPr>
            <p:nvPr/>
          </p:nvSpPr>
          <p:spPr bwMode="auto">
            <a:xfrm>
              <a:off x="5248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6" name="Oval 14"/>
            <p:cNvSpPr>
              <a:spLocks noChangeArrowheads="1"/>
            </p:cNvSpPr>
            <p:nvPr/>
          </p:nvSpPr>
          <p:spPr bwMode="auto">
            <a:xfrm>
              <a:off x="5360" y="1072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7" name="Oval 15"/>
            <p:cNvSpPr>
              <a:spLocks noChangeArrowheads="1"/>
            </p:cNvSpPr>
            <p:nvPr/>
          </p:nvSpPr>
          <p:spPr bwMode="auto">
            <a:xfrm>
              <a:off x="5472" y="1072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8" name="Oval 16"/>
            <p:cNvSpPr>
              <a:spLocks noChangeArrowheads="1"/>
            </p:cNvSpPr>
            <p:nvPr/>
          </p:nvSpPr>
          <p:spPr bwMode="auto">
            <a:xfrm>
              <a:off x="5136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29" name="Oval 17"/>
            <p:cNvSpPr>
              <a:spLocks noChangeArrowheads="1"/>
            </p:cNvSpPr>
            <p:nvPr/>
          </p:nvSpPr>
          <p:spPr bwMode="auto">
            <a:xfrm>
              <a:off x="5248" y="1184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0" name="Oval 18"/>
            <p:cNvSpPr>
              <a:spLocks noChangeArrowheads="1"/>
            </p:cNvSpPr>
            <p:nvPr/>
          </p:nvSpPr>
          <p:spPr bwMode="auto">
            <a:xfrm>
              <a:off x="5360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1" name="Oval 19"/>
            <p:cNvSpPr>
              <a:spLocks noChangeArrowheads="1"/>
            </p:cNvSpPr>
            <p:nvPr/>
          </p:nvSpPr>
          <p:spPr bwMode="auto">
            <a:xfrm>
              <a:off x="5472" y="1184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2" name="Oval 20"/>
            <p:cNvSpPr>
              <a:spLocks noChangeArrowheads="1"/>
            </p:cNvSpPr>
            <p:nvPr/>
          </p:nvSpPr>
          <p:spPr bwMode="auto">
            <a:xfrm>
              <a:off x="5584" y="1184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3" name="Oval 21"/>
            <p:cNvSpPr>
              <a:spLocks noChangeArrowheads="1"/>
            </p:cNvSpPr>
            <p:nvPr/>
          </p:nvSpPr>
          <p:spPr bwMode="auto">
            <a:xfrm>
              <a:off x="5136" y="1296"/>
              <a:ext cx="80" cy="8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4" name="Oval 22"/>
            <p:cNvSpPr>
              <a:spLocks noChangeArrowheads="1"/>
            </p:cNvSpPr>
            <p:nvPr/>
          </p:nvSpPr>
          <p:spPr bwMode="auto">
            <a:xfrm>
              <a:off x="5248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5" name="Oval 23"/>
            <p:cNvSpPr>
              <a:spLocks noChangeArrowheads="1"/>
            </p:cNvSpPr>
            <p:nvPr/>
          </p:nvSpPr>
          <p:spPr bwMode="auto">
            <a:xfrm>
              <a:off x="5360" y="1296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6" name="Oval 24"/>
            <p:cNvSpPr>
              <a:spLocks noChangeArrowheads="1"/>
            </p:cNvSpPr>
            <p:nvPr/>
          </p:nvSpPr>
          <p:spPr bwMode="auto">
            <a:xfrm>
              <a:off x="5472" y="1296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7" name="Oval 25"/>
            <p:cNvSpPr>
              <a:spLocks noChangeArrowheads="1"/>
            </p:cNvSpPr>
            <p:nvPr/>
          </p:nvSpPr>
          <p:spPr bwMode="auto">
            <a:xfrm>
              <a:off x="5136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8" name="Oval 26"/>
            <p:cNvSpPr>
              <a:spLocks noChangeArrowheads="1"/>
            </p:cNvSpPr>
            <p:nvPr/>
          </p:nvSpPr>
          <p:spPr bwMode="auto">
            <a:xfrm>
              <a:off x="5248" y="1408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39" name="Oval 27"/>
            <p:cNvSpPr>
              <a:spLocks noChangeArrowheads="1"/>
            </p:cNvSpPr>
            <p:nvPr/>
          </p:nvSpPr>
          <p:spPr bwMode="auto">
            <a:xfrm>
              <a:off x="5360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0" name="Oval 28"/>
            <p:cNvSpPr>
              <a:spLocks noChangeArrowheads="1"/>
            </p:cNvSpPr>
            <p:nvPr/>
          </p:nvSpPr>
          <p:spPr bwMode="auto">
            <a:xfrm>
              <a:off x="5472" y="1408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1" name="Oval 29"/>
            <p:cNvSpPr>
              <a:spLocks noChangeArrowheads="1"/>
            </p:cNvSpPr>
            <p:nvPr/>
          </p:nvSpPr>
          <p:spPr bwMode="auto">
            <a:xfrm>
              <a:off x="5584" y="1408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2" name="Oval 30"/>
            <p:cNvSpPr>
              <a:spLocks noChangeArrowheads="1"/>
            </p:cNvSpPr>
            <p:nvPr/>
          </p:nvSpPr>
          <p:spPr bwMode="auto">
            <a:xfrm>
              <a:off x="5136" y="1520"/>
              <a:ext cx="80" cy="8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3" name="Oval 31"/>
            <p:cNvSpPr>
              <a:spLocks noChangeArrowheads="1"/>
            </p:cNvSpPr>
            <p:nvPr/>
          </p:nvSpPr>
          <p:spPr bwMode="auto">
            <a:xfrm>
              <a:off x="5248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4" name="Oval 32"/>
            <p:cNvSpPr>
              <a:spLocks noChangeArrowheads="1"/>
            </p:cNvSpPr>
            <p:nvPr/>
          </p:nvSpPr>
          <p:spPr bwMode="auto">
            <a:xfrm>
              <a:off x="5360" y="1520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5" name="Oval 33"/>
            <p:cNvSpPr>
              <a:spLocks noChangeArrowheads="1"/>
            </p:cNvSpPr>
            <p:nvPr/>
          </p:nvSpPr>
          <p:spPr bwMode="auto">
            <a:xfrm>
              <a:off x="5472" y="1520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6" name="Oval 34"/>
            <p:cNvSpPr>
              <a:spLocks noChangeArrowheads="1"/>
            </p:cNvSpPr>
            <p:nvPr/>
          </p:nvSpPr>
          <p:spPr bwMode="auto">
            <a:xfrm>
              <a:off x="5136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7" name="Oval 35"/>
            <p:cNvSpPr>
              <a:spLocks noChangeArrowheads="1"/>
            </p:cNvSpPr>
            <p:nvPr/>
          </p:nvSpPr>
          <p:spPr bwMode="auto">
            <a:xfrm>
              <a:off x="5248" y="1632"/>
              <a:ext cx="80" cy="8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8" name="Oval 36"/>
            <p:cNvSpPr>
              <a:spLocks noChangeArrowheads="1"/>
            </p:cNvSpPr>
            <p:nvPr/>
          </p:nvSpPr>
          <p:spPr bwMode="auto">
            <a:xfrm>
              <a:off x="5360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49" name="Oval 37"/>
            <p:cNvSpPr>
              <a:spLocks noChangeArrowheads="1"/>
            </p:cNvSpPr>
            <p:nvPr/>
          </p:nvSpPr>
          <p:spPr bwMode="auto">
            <a:xfrm>
              <a:off x="5472" y="1632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50" name="Oval 38"/>
            <p:cNvSpPr>
              <a:spLocks noChangeArrowheads="1"/>
            </p:cNvSpPr>
            <p:nvPr/>
          </p:nvSpPr>
          <p:spPr bwMode="auto">
            <a:xfrm>
              <a:off x="5248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  <p:sp>
          <p:nvSpPr>
            <p:cNvPr id="13351" name="Oval 39"/>
            <p:cNvSpPr>
              <a:spLocks noChangeArrowheads="1"/>
            </p:cNvSpPr>
            <p:nvPr/>
          </p:nvSpPr>
          <p:spPr bwMode="auto">
            <a:xfrm>
              <a:off x="5472" y="1744"/>
              <a:ext cx="80" cy="80"/>
            </a:xfrm>
            <a:prstGeom prst="ellipse">
              <a:avLst/>
            </a:prstGeom>
            <a:solidFill>
              <a:schemeClr val="folHlink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CN" altLang="en-US">
                <a:solidFill>
                  <a:srgbClr val="000000"/>
                </a:solidFill>
              </a:endParaRPr>
            </a:p>
          </p:txBody>
        </p:sp>
      </p:grpSp>
      <p:pic>
        <p:nvPicPr>
          <p:cNvPr id="13352" name="Picture 40" descr="PE01561_"/>
          <p:cNvPicPr>
            <a:picLocks noChangeAspect="1" noChangeArrowheads="1"/>
          </p:cNvPicPr>
          <p:nvPr userDrawn="1"/>
        </p:nvPicPr>
        <p:blipFill>
          <a:blip r:embed="rId4" cstate="print">
            <a:lum bright="90000" contrast="-9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6" y="1221582"/>
            <a:ext cx="8569325" cy="3921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53" name="Picture 41" descr="j0338122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220" y="62133"/>
            <a:ext cx="1141412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54" name="Line 42"/>
          <p:cNvSpPr>
            <a:spLocks noChangeShapeType="1"/>
          </p:cNvSpPr>
          <p:nvPr userDrawn="1"/>
        </p:nvSpPr>
        <p:spPr bwMode="auto">
          <a:xfrm>
            <a:off x="250826" y="1113235"/>
            <a:ext cx="86400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35261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</p:sldLayoutIdLst>
  <p:txStyles>
    <p:titleStyle>
      <a:lvl1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692150" indent="-347663" algn="l" rtl="0" fontAlgn="base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+mn-lt"/>
          <a:ea typeface="+mn-ea"/>
        </a:defRPr>
      </a:lvl2pPr>
      <a:lvl3pPr marL="987425" indent="-293688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+mn-lt"/>
          <a:ea typeface="+mn-ea"/>
        </a:defRPr>
      </a:lvl3pPr>
      <a:lvl4pPr marL="1281113" indent="-292100" algn="l" rtl="0" fontAlgn="base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4pPr>
      <a:lvl5pPr marL="15986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.pn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jpe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6" name="Picture 8" descr="j033810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250031"/>
            <a:ext cx="1139825" cy="10251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60" name="Rectangle 12"/>
          <p:cNvSpPr>
            <a:spLocks noChangeArrowheads="1"/>
          </p:cNvSpPr>
          <p:nvPr/>
        </p:nvSpPr>
        <p:spPr bwMode="auto">
          <a:xfrm>
            <a:off x="1115615" y="1571480"/>
            <a:ext cx="6964220" cy="6309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indent="633413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8128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992188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indent="0" algn="ctr">
              <a:lnSpc>
                <a:spcPct val="125000"/>
              </a:lnSpc>
            </a:pPr>
            <a:r>
              <a:rPr kumimoji="1" lang="zh-CN" altLang="en-US" sz="2800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思考：还有哪些领域现在不用计算机？</a:t>
            </a:r>
          </a:p>
        </p:txBody>
      </p:sp>
      <p:sp>
        <p:nvSpPr>
          <p:cNvPr id="2062" name="Text Box 14"/>
          <p:cNvSpPr txBox="1">
            <a:spLocks noChangeArrowheads="1"/>
          </p:cNvSpPr>
          <p:nvPr/>
        </p:nvSpPr>
        <p:spPr bwMode="auto">
          <a:xfrm>
            <a:off x="2659531" y="2355726"/>
            <a:ext cx="393731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536575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1960563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482850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005138" indent="-342900"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34623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39195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43767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4833938" indent="-3429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2.1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计算机组成和工作原理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2.2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数据在计算机内的表示</a:t>
            </a:r>
          </a:p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2.3 </a:t>
            </a: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计算机系统的基本组成</a:t>
            </a:r>
          </a:p>
        </p:txBody>
      </p:sp>
      <p:sp>
        <p:nvSpPr>
          <p:cNvPr id="2" name="矩形 1"/>
          <p:cNvSpPr/>
          <p:nvPr/>
        </p:nvSpPr>
        <p:spPr>
          <a:xfrm>
            <a:off x="1935939" y="372601"/>
            <a:ext cx="5269391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zh-CN" altLang="en-US" sz="4800" b="1" kern="10" cap="all" dirty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中宋" pitchFamily="2" charset="-122"/>
                <a:ea typeface="华文中宋" pitchFamily="2" charset="-122"/>
              </a:rPr>
              <a:t>第</a:t>
            </a:r>
            <a:r>
              <a:rPr lang="en-US" altLang="zh-CN" sz="4800" b="1" kern="10" cap="all" dirty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中宋" pitchFamily="2" charset="-122"/>
                <a:ea typeface="华文中宋" pitchFamily="2" charset="-122"/>
              </a:rPr>
              <a:t>2</a:t>
            </a:r>
            <a:r>
              <a:rPr lang="zh-CN" altLang="en-US" sz="4800" b="1" kern="10" cap="all" dirty="0">
                <a:ln w="9000" cmpd="sng">
                  <a:noFill/>
                  <a:prstDash val="solid"/>
                </a:ln>
                <a:solidFill>
                  <a:srgbClr val="0070C0"/>
                </a:solidFill>
                <a:effectLst>
                  <a:reflection blurRad="12700" stA="28000" endPos="45000" dist="1000" dir="5400000" sy="-100000" algn="bl" rotWithShape="0"/>
                </a:effectLst>
                <a:latin typeface="华文中宋" pitchFamily="2" charset="-122"/>
                <a:ea typeface="华文中宋" pitchFamily="2" charset="-122"/>
              </a:rPr>
              <a:t>章  计算机技术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2.1.4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指令系统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0" y="225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3568" y="1635646"/>
            <a:ext cx="792088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“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存储程序控制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原理：每个问题的解算步骤（程序）连同它所处理的数据都使用二进制表示，并预先存放在存储器中。由于计算机只认识“机器语言”，所有通过输入设备输入的指令都首先由计算机“翻译”成计算机能够识别的机器指令，再根据指令的顺序逐条执行。</a:t>
            </a: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2.1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计算机组成和工作原理</a:t>
            </a:r>
          </a:p>
        </p:txBody>
      </p:sp>
      <p:sp>
        <p:nvSpPr>
          <p:cNvPr id="7" name="矩形 6"/>
          <p:cNvSpPr/>
          <p:nvPr/>
        </p:nvSpPr>
        <p:spPr>
          <a:xfrm>
            <a:off x="729521" y="3388806"/>
            <a:ext cx="782897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指令：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用来指挥硬件动作的命令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指令组成：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操作码（指明计算机执行何种操作）、地址码（指明数据位置）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指令系统：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计算机系统中所有指令的集合。</a:t>
            </a: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指令执行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：取指令 → 分析指令 → 执行指令 → 存操作结果 </a:t>
            </a:r>
          </a:p>
        </p:txBody>
      </p:sp>
    </p:spTree>
    <p:extLst>
      <p:ext uri="{BB962C8B-B14F-4D97-AF65-F5344CB8AC3E}">
        <p14:creationId xmlns:p14="http://schemas.microsoft.com/office/powerpoint/2010/main" val="373242509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2.1.4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指令系统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0" y="225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3568" y="1635646"/>
            <a:ext cx="79208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每个计算机工作时，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CPU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从内存中一条一条地取出指令和相应数据，按指令的规定，对数据进行算术处理。</a:t>
            </a: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2.1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计算机组成和工作原理</a:t>
            </a: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926" y="2427734"/>
            <a:ext cx="6247523" cy="259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714971" y="3147814"/>
            <a:ext cx="165618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程序在计算机中的执行过程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0816895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2.2.1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数据的存储单位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0" y="225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3568" y="1635646"/>
            <a:ext cx="7704856" cy="8744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在计算机内部，数据是以二进制形式存储和运算的，数据的存储单位有位（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bit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 、字节（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byte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）和字（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word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）。</a:t>
            </a: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2.2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数据在计算机内的表示</a:t>
            </a:r>
          </a:p>
        </p:txBody>
      </p:sp>
      <p:sp>
        <p:nvSpPr>
          <p:cNvPr id="12" name="Rectangle 101"/>
          <p:cNvSpPr>
            <a:spLocks noChangeArrowheads="1"/>
          </p:cNvSpPr>
          <p:nvPr/>
        </p:nvSpPr>
        <p:spPr bwMode="auto">
          <a:xfrm>
            <a:off x="2592127" y="2570567"/>
            <a:ext cx="3672408" cy="2089415"/>
          </a:xfrm>
          <a:prstGeom prst="rect">
            <a:avLst/>
          </a:prstGeom>
          <a:noFill/>
          <a:ln>
            <a:noFill/>
            <a:headEnd/>
            <a:tailEnd/>
          </a:ln>
          <a:effectLst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B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KB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MB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GB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TB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1KB= 1024B= 2</a:t>
            </a:r>
            <a:r>
              <a:rPr lang="en-US" altLang="zh-CN" baseline="50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10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B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1MB=1024KB= 2</a:t>
            </a:r>
            <a:r>
              <a:rPr lang="en-US" altLang="zh-CN" baseline="50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20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B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1GB=1024MB= 2</a:t>
            </a:r>
            <a:r>
              <a:rPr lang="en-US" altLang="zh-CN" baseline="50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30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B</a:t>
            </a:r>
          </a:p>
          <a:p>
            <a:pPr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1TB=1024GB= 2</a:t>
            </a:r>
            <a:r>
              <a:rPr lang="en-US" altLang="zh-CN" baseline="50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40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B</a:t>
            </a:r>
          </a:p>
        </p:txBody>
      </p:sp>
      <p:sp>
        <p:nvSpPr>
          <p:cNvPr id="2" name="矩形 1"/>
          <p:cNvSpPr/>
          <p:nvPr/>
        </p:nvSpPr>
        <p:spPr>
          <a:xfrm>
            <a:off x="5450794" y="3361358"/>
            <a:ext cx="1978427" cy="5078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★  1024(2</a:t>
            </a:r>
            <a:r>
              <a:rPr lang="en-US" altLang="zh-CN" baseline="50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进位</a:t>
            </a:r>
          </a:p>
        </p:txBody>
      </p:sp>
    </p:spTree>
    <p:extLst>
      <p:ext uri="{BB962C8B-B14F-4D97-AF65-F5344CB8AC3E}">
        <p14:creationId xmlns:p14="http://schemas.microsoft.com/office/powerpoint/2010/main" val="38071134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2.2.2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西文字符在计算机中的存储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0" y="225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11560" y="1707654"/>
            <a:ext cx="3888431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目前西文字符主要采用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ASCII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码，它是美国标准信息交换码，已被国际标准化组织（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ISO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）定为国际标准。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ASCII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码有</a:t>
            </a:r>
            <a:r>
              <a:rPr lang="en-US" altLang="zh-CN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位基本</a:t>
            </a:r>
            <a:r>
              <a:rPr lang="en-US" altLang="zh-CN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ASCII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码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en-US" altLang="zh-CN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位扩展</a:t>
            </a:r>
            <a:r>
              <a:rPr lang="en-US" altLang="zh-CN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ASCII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码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两种。</a:t>
            </a: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2.2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数据在计算机内的表示</a:t>
            </a:r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611560" y="3795886"/>
            <a:ext cx="3946525" cy="11885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 marL="796925" indent="-347663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200"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 marL="1270000" indent="-293688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100"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 marL="1741488" indent="-2921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 marL="2236788" indent="-315913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marL="2693988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marL="3151188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marL="3608388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marL="4065588" indent="-315913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>
              <a:lnSpc>
                <a:spcPct val="130000"/>
              </a:lnSpc>
              <a:buNone/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基本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ASCII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码：只包含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128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个代码，每个代码用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位二进制来表示，占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个字节的低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位，最高位用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填充。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aphicFrame>
        <p:nvGraphicFramePr>
          <p:cNvPr id="11" name="Group 62"/>
          <p:cNvGraphicFramePr>
            <a:graphicFrameLocks noGrp="1"/>
          </p:cNvGraphicFramePr>
          <p:nvPr>
            <p:ph/>
            <p:extLst>
              <p:ext uri="{D42A27DB-BD31-4B8C-83A1-F6EECF244321}">
                <p14:modId xmlns:p14="http://schemas.microsoft.com/office/powerpoint/2010/main" val="2668087810"/>
              </p:ext>
            </p:extLst>
          </p:nvPr>
        </p:nvGraphicFramePr>
        <p:xfrm>
          <a:off x="4716016" y="2283718"/>
          <a:ext cx="3888432" cy="2455680"/>
        </p:xfrm>
        <a:graphic>
          <a:graphicData uri="http://schemas.openxmlformats.org/drawingml/2006/table">
            <a:tbl>
              <a:tblPr/>
              <a:tblGrid>
                <a:gridCol w="82181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3129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3531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8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字符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ASCII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十六进制表示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S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01010011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51h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t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01110100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74h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u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01110101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75h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d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01100100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64h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e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01100101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65h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8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n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01101110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67h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28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t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01110100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74h</a:t>
                      </a:r>
                    </a:p>
                  </a:txBody>
                  <a:tcPr marL="90000" marR="90000" marT="46800" marB="4680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</a:tbl>
          </a:graphicData>
        </a:graphic>
      </p:graphicFrame>
      <p:sp>
        <p:nvSpPr>
          <p:cNvPr id="13" name="Rectangle 63"/>
          <p:cNvSpPr>
            <a:spLocks noChangeArrowheads="1"/>
          </p:cNvSpPr>
          <p:nvPr/>
        </p:nvSpPr>
        <p:spPr bwMode="auto">
          <a:xfrm>
            <a:off x="4932040" y="1635646"/>
            <a:ext cx="3384376" cy="4181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单词 </a:t>
            </a:r>
            <a:r>
              <a:rPr lang="en-US" altLang="zh-CN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Student</a:t>
            </a:r>
            <a:r>
              <a: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在计算机中的表示</a:t>
            </a:r>
          </a:p>
        </p:txBody>
      </p:sp>
    </p:spTree>
    <p:extLst>
      <p:ext uri="{BB962C8B-B14F-4D97-AF65-F5344CB8AC3E}">
        <p14:creationId xmlns:p14="http://schemas.microsoft.com/office/powerpoint/2010/main" val="164318004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2.2.3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汉字在计算机中的存储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0" y="225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552" y="1707654"/>
            <a:ext cx="8064896" cy="3370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◈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一个字节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(2</a:t>
            </a:r>
            <a:r>
              <a:rPr lang="en-US" altLang="zh-CN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只有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256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个编码状态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,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不足以表示常用汉字的数量。</a:t>
            </a:r>
          </a:p>
          <a:p>
            <a:pPr indent="457200"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◈ 如果用双字节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(2</a:t>
            </a:r>
            <a:r>
              <a:rPr lang="en-US" altLang="zh-CN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×2</a:t>
            </a:r>
            <a:r>
              <a:rPr lang="en-US" altLang="zh-CN" sz="14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8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65536)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，必须在编码技术上采用其他措施与单字节的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ASCII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码区分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国标码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GB2312-80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ASCII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码的基础上，为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6763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个常用汉字和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682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个其他符号规定了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字节的代码（每个字节的最高位是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）。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机内码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国标码在计算机内容易与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ASCII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码产生混淆，因此将两个字节的最高为置成“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1”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，形成机内码。</a:t>
            </a:r>
          </a:p>
          <a:p>
            <a:pPr indent="457200"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如：“巧”，国标码是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00111001B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39H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）、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01000001B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41H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pPr indent="457200"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               机内码是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10111001B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B9H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）、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11000001B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C1H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</a:t>
            </a:r>
          </a:p>
          <a:p>
            <a:pPr indent="457200"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其他编码：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GBK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GB18030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BIG5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UCS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BMP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Unicode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等。</a:t>
            </a: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2.2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数据在计算机内的表示</a:t>
            </a:r>
          </a:p>
        </p:txBody>
      </p:sp>
    </p:spTree>
    <p:extLst>
      <p:ext uri="{BB962C8B-B14F-4D97-AF65-F5344CB8AC3E}">
        <p14:creationId xmlns:p14="http://schemas.microsoft.com/office/powerpoint/2010/main" val="28116056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2.2.3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汉字在计算机中的存储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0" y="225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552" y="1707654"/>
            <a:ext cx="8064896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输入码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为将汉字输入到计算机而设计的编码。</a:t>
            </a:r>
          </a:p>
          <a:p>
            <a:pPr marL="285750" indent="-285750" algn="just">
              <a:lnSpc>
                <a:spcPct val="150000"/>
              </a:lnSpc>
              <a:buFont typeface="Wingdings" pitchFamily="2" charset="2"/>
              <a:buChar char="Ø"/>
            </a:pP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输出码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（字形码）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为了汉字的显示或打印而设计的编码。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汉字字形主要有点阵和矢量两种表示方法。其中</a:t>
            </a:r>
            <a:r>
              <a: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点阵字形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是用一个排列成方阵的点的黑白来描述汉字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.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2.2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数据在计算机内的表示</a:t>
            </a:r>
          </a:p>
        </p:txBody>
      </p:sp>
      <p:pic>
        <p:nvPicPr>
          <p:cNvPr id="6" name="Picture 2" descr="字形码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5441" y="3369647"/>
            <a:ext cx="1506359" cy="15063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3" descr="字形码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518" y="3368881"/>
            <a:ext cx="1507889" cy="15078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5076056" y="3591910"/>
            <a:ext cx="3384376" cy="10618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例如，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×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汉字点阵有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256</a:t>
            </a: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个点，需要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256</a:t>
            </a:r>
            <a:r>
              <a:rPr lang="zh-CN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位二进制位来表示一个汉字的字形码，占用字节为：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16*16/8=32B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686729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9552" y="1221600"/>
            <a:ext cx="8064896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2.2.4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图像信息在计算机中的存储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0" y="225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552" y="1707654"/>
            <a:ext cx="806489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图像信息是由构成图像各个部分的颜色、深浅等因素组成，图像被分割得愈细，愈能完整地表示各部分信息内容。</a:t>
            </a: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2.2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数据在计算机内的表示</a:t>
            </a:r>
          </a:p>
        </p:txBody>
      </p:sp>
      <p:sp>
        <p:nvSpPr>
          <p:cNvPr id="10" name="矩形 9"/>
          <p:cNvSpPr/>
          <p:nvPr/>
        </p:nvSpPr>
        <p:spPr>
          <a:xfrm>
            <a:off x="4788024" y="2915093"/>
            <a:ext cx="3672408" cy="17081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图像分解为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X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行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Y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列，这样该图像就有了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X*Y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个“点”（称为像素），用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个字节分别来表示每个点的“红、绿、蓝”（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RGB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）三原色的信息，每个字节有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0-255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的不同编码，表示了某种颜色的深浅程度。</a:t>
            </a:r>
          </a:p>
        </p:txBody>
      </p:sp>
      <p:pic>
        <p:nvPicPr>
          <p:cNvPr id="11" name="图片 10" descr="图2-5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2734348"/>
            <a:ext cx="3312368" cy="20696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5632031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9552" y="1221600"/>
            <a:ext cx="8064896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2.2.5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声音信息在计算机中的存储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0" y="225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552" y="1707654"/>
            <a:ext cx="8064896" cy="5078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声音是一种具有一定的振幅和频率且随时间变化的声波，通过话筒等转化</a:t>
            </a: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2.2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数据在计算机内的表示</a:t>
            </a:r>
          </a:p>
        </p:txBody>
      </p:sp>
      <p:grpSp>
        <p:nvGrpSpPr>
          <p:cNvPr id="12" name="Group 1"/>
          <p:cNvGrpSpPr>
            <a:grpSpLocks/>
          </p:cNvGrpSpPr>
          <p:nvPr/>
        </p:nvGrpSpPr>
        <p:grpSpPr bwMode="auto">
          <a:xfrm>
            <a:off x="1019429" y="4155926"/>
            <a:ext cx="7105142" cy="716000"/>
            <a:chOff x="2052" y="4977"/>
            <a:chExt cx="6930" cy="837"/>
          </a:xfrm>
        </p:grpSpPr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2052" y="4992"/>
              <a:ext cx="126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声音的</a:t>
              </a:r>
              <a:endParaRPr kumimoji="0" lang="zh-CN" altLang="zh-CN" sz="1600" b="0" i="0" u="none" strike="noStrike" cap="non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模拟信号</a:t>
              </a:r>
              <a:endParaRPr kumimoji="0" lang="zh-CN" altLang="zh-CN" sz="1600" b="0" i="0" u="none" strike="noStrike" cap="non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  <p:sp>
          <p:nvSpPr>
            <p:cNvPr id="14" name="Line 9"/>
            <p:cNvSpPr>
              <a:spLocks noChangeShapeType="1"/>
            </p:cNvSpPr>
            <p:nvPr/>
          </p:nvSpPr>
          <p:spPr bwMode="auto">
            <a:xfrm>
              <a:off x="3237" y="5385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16" name="Text Box 8"/>
            <p:cNvSpPr txBox="1">
              <a:spLocks noChangeArrowheads="1"/>
            </p:cNvSpPr>
            <p:nvPr/>
          </p:nvSpPr>
          <p:spPr bwMode="auto">
            <a:xfrm>
              <a:off x="3672" y="5193"/>
              <a:ext cx="915" cy="3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采 样</a:t>
              </a:r>
              <a:endParaRPr kumimoji="0" lang="zh-CN" altLang="zh-CN" sz="1600" b="0" i="0" u="none" strike="noStrike" cap="non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5097" y="5178"/>
              <a:ext cx="915" cy="3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量 化</a:t>
              </a:r>
              <a:endParaRPr kumimoji="0" lang="zh-CN" altLang="zh-CN" sz="1600" b="0" i="0" u="none" strike="noStrike" cap="non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  <p:sp>
          <p:nvSpPr>
            <p:cNvPr id="18" name="Text Box 6"/>
            <p:cNvSpPr txBox="1">
              <a:spLocks noChangeArrowheads="1"/>
            </p:cNvSpPr>
            <p:nvPr/>
          </p:nvSpPr>
          <p:spPr bwMode="auto">
            <a:xfrm>
              <a:off x="6477" y="5163"/>
              <a:ext cx="915" cy="37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编 码</a:t>
              </a:r>
              <a:endParaRPr kumimoji="0" lang="zh-CN" altLang="zh-CN" sz="1600" b="0" i="0" u="none" strike="noStrike" cap="non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  <p:sp>
          <p:nvSpPr>
            <p:cNvPr id="19" name="Text Box 5"/>
            <p:cNvSpPr txBox="1">
              <a:spLocks noChangeArrowheads="1"/>
            </p:cNvSpPr>
            <p:nvPr/>
          </p:nvSpPr>
          <p:spPr bwMode="auto">
            <a:xfrm>
              <a:off x="7722" y="4977"/>
              <a:ext cx="1260" cy="82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声音的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6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数字信号</a:t>
              </a:r>
              <a:endParaRPr kumimoji="0" lang="zh-CN" altLang="zh-CN" sz="16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  <p:sp>
          <p:nvSpPr>
            <p:cNvPr id="20" name="Line 4"/>
            <p:cNvSpPr>
              <a:spLocks noChangeShapeType="1"/>
            </p:cNvSpPr>
            <p:nvPr/>
          </p:nvSpPr>
          <p:spPr bwMode="auto">
            <a:xfrm>
              <a:off x="4647" y="537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1" name="Line 3"/>
            <p:cNvSpPr>
              <a:spLocks noChangeShapeType="1"/>
            </p:cNvSpPr>
            <p:nvPr/>
          </p:nvSpPr>
          <p:spPr bwMode="auto">
            <a:xfrm>
              <a:off x="6042" y="537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2" name="Line 2"/>
            <p:cNvSpPr>
              <a:spLocks noChangeShapeType="1"/>
            </p:cNvSpPr>
            <p:nvPr/>
          </p:nvSpPr>
          <p:spPr bwMode="auto">
            <a:xfrm>
              <a:off x="7452" y="537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</p:grpSp>
      <p:pic>
        <p:nvPicPr>
          <p:cNvPr id="23" name="Picture 10" descr="图1-2-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211237"/>
            <a:ext cx="4248472" cy="18726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矩形 23"/>
          <p:cNvSpPr/>
          <p:nvPr/>
        </p:nvSpPr>
        <p:spPr>
          <a:xfrm>
            <a:off x="539552" y="2115952"/>
            <a:ext cx="36004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装置可将其变成相应的电信号，但这种电信号是一种模拟信号，即连续变化的信号，不能由计算机直接处理。</a:t>
            </a:r>
          </a:p>
        </p:txBody>
      </p:sp>
    </p:spTree>
    <p:extLst>
      <p:ext uri="{BB962C8B-B14F-4D97-AF65-F5344CB8AC3E}">
        <p14:creationId xmlns:p14="http://schemas.microsoft.com/office/powerpoint/2010/main" val="55280282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0" y="225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2.3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计算机系统的基本组成</a:t>
            </a:r>
          </a:p>
        </p:txBody>
      </p:sp>
      <p:grpSp>
        <p:nvGrpSpPr>
          <p:cNvPr id="25" name="Group 1"/>
          <p:cNvGrpSpPr>
            <a:grpSpLocks/>
          </p:cNvGrpSpPr>
          <p:nvPr/>
        </p:nvGrpSpPr>
        <p:grpSpPr bwMode="auto">
          <a:xfrm>
            <a:off x="1047574" y="1347614"/>
            <a:ext cx="6980810" cy="3521393"/>
            <a:chOff x="1706" y="4407"/>
            <a:chExt cx="6806" cy="3322"/>
          </a:xfrm>
        </p:grpSpPr>
        <p:sp>
          <p:nvSpPr>
            <p:cNvPr id="26" name="AutoShape 35"/>
            <p:cNvSpPr>
              <a:spLocks/>
            </p:cNvSpPr>
            <p:nvPr/>
          </p:nvSpPr>
          <p:spPr bwMode="auto">
            <a:xfrm>
              <a:off x="2643" y="5307"/>
              <a:ext cx="175" cy="1936"/>
            </a:xfrm>
            <a:prstGeom prst="leftBrace">
              <a:avLst>
                <a:gd name="adj1" fmla="val 79299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27" name="Text Box 34"/>
            <p:cNvSpPr txBox="1">
              <a:spLocks noChangeArrowheads="1"/>
            </p:cNvSpPr>
            <p:nvPr/>
          </p:nvSpPr>
          <p:spPr bwMode="auto">
            <a:xfrm>
              <a:off x="3973" y="4558"/>
              <a:ext cx="828" cy="22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主</a:t>
              </a: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  </a:t>
              </a:r>
              <a:r>
                <a: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机</a:t>
              </a:r>
              <a:endPara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  <p:sp>
          <p:nvSpPr>
            <p:cNvPr id="28" name="Text Box 33"/>
            <p:cNvSpPr txBox="1">
              <a:spLocks noChangeArrowheads="1"/>
            </p:cNvSpPr>
            <p:nvPr/>
          </p:nvSpPr>
          <p:spPr bwMode="auto">
            <a:xfrm>
              <a:off x="2864" y="7118"/>
              <a:ext cx="877" cy="2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软件系统</a:t>
              </a:r>
              <a:endParaRPr kumimoji="0" lang="zh-CN" altLang="zh-CN" sz="1200" b="0" i="0" u="none" strike="noStrike" cap="none" normalizeH="0" baseline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  <p:sp>
          <p:nvSpPr>
            <p:cNvPr id="29" name="AutoShape 32"/>
            <p:cNvSpPr>
              <a:spLocks/>
            </p:cNvSpPr>
            <p:nvPr/>
          </p:nvSpPr>
          <p:spPr bwMode="auto">
            <a:xfrm>
              <a:off x="3697" y="6914"/>
              <a:ext cx="140" cy="679"/>
            </a:xfrm>
            <a:prstGeom prst="leftBrace">
              <a:avLst>
                <a:gd name="adj1" fmla="val 43333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grpSp>
          <p:nvGrpSpPr>
            <p:cNvPr id="30" name="Group 24"/>
            <p:cNvGrpSpPr>
              <a:grpSpLocks/>
            </p:cNvGrpSpPr>
            <p:nvPr/>
          </p:nvGrpSpPr>
          <p:grpSpPr bwMode="auto">
            <a:xfrm>
              <a:off x="3868" y="6383"/>
              <a:ext cx="4117" cy="1028"/>
              <a:chOff x="4243" y="4663"/>
              <a:chExt cx="4117" cy="1028"/>
            </a:xfrm>
          </p:grpSpPr>
          <p:sp>
            <p:nvSpPr>
              <p:cNvPr id="54" name="Text Box 31"/>
              <p:cNvSpPr txBox="1">
                <a:spLocks noChangeArrowheads="1"/>
              </p:cNvSpPr>
              <p:nvPr/>
            </p:nvSpPr>
            <p:spPr bwMode="auto">
              <a:xfrm>
                <a:off x="4243" y="5058"/>
                <a:ext cx="1173" cy="223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系统软件</a:t>
                </a:r>
                <a:endPara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endParaRPr>
              </a:p>
            </p:txBody>
          </p:sp>
          <p:grpSp>
            <p:nvGrpSpPr>
              <p:cNvPr id="55" name="Group 25"/>
              <p:cNvGrpSpPr>
                <a:grpSpLocks/>
              </p:cNvGrpSpPr>
              <p:nvPr/>
            </p:nvGrpSpPr>
            <p:grpSpPr bwMode="auto">
              <a:xfrm>
                <a:off x="5027" y="4663"/>
                <a:ext cx="3333" cy="1028"/>
                <a:chOff x="5027" y="4663"/>
                <a:chExt cx="3333" cy="1028"/>
              </a:xfrm>
            </p:grpSpPr>
            <p:sp>
              <p:nvSpPr>
                <p:cNvPr id="56" name="AutoShape 30"/>
                <p:cNvSpPr>
                  <a:spLocks/>
                </p:cNvSpPr>
                <p:nvPr/>
              </p:nvSpPr>
              <p:spPr bwMode="auto">
                <a:xfrm>
                  <a:off x="5027" y="4786"/>
                  <a:ext cx="175" cy="781"/>
                </a:xfrm>
                <a:prstGeom prst="leftBrace">
                  <a:avLst>
                    <a:gd name="adj1" fmla="val 22681"/>
                    <a:gd name="adj2" fmla="val 50000"/>
                  </a:avLst>
                </a:prstGeom>
                <a:noFill/>
                <a:ln w="9525">
                  <a:solidFill>
                    <a:srgbClr val="000000"/>
                  </a:solidFill>
                  <a:round/>
                  <a:headEnd/>
                  <a:tailEnd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zh-CN" altLang="en-US" sz="120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微软雅黑" pitchFamily="34" charset="-122"/>
                    <a:ea typeface="微软雅黑" pitchFamily="34" charset="-122"/>
                  </a:endParaRPr>
                </a:p>
              </p:txBody>
            </p:sp>
            <p:sp>
              <p:nvSpPr>
                <p:cNvPr id="57" name="Text Box 29"/>
                <p:cNvSpPr txBox="1">
                  <a:spLocks noChangeArrowheads="1"/>
                </p:cNvSpPr>
                <p:nvPr/>
              </p:nvSpPr>
              <p:spPr bwMode="auto">
                <a:xfrm>
                  <a:off x="5205" y="5453"/>
                  <a:ext cx="1720" cy="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200" b="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</a:rPr>
                    <a:t>数据库管理系统</a:t>
                  </a:r>
                  <a:endParaRPr kumimoji="0" lang="zh-CN" altLang="zh-CN" sz="1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itchFamily="34" charset="-122"/>
                    <a:ea typeface="微软雅黑" pitchFamily="34" charset="-122"/>
                    <a:cs typeface="宋体" pitchFamily="2" charset="-122"/>
                  </a:endParaRPr>
                </a:p>
              </p:txBody>
            </p:sp>
            <p:sp>
              <p:nvSpPr>
                <p:cNvPr id="58" name="Text Box 28"/>
                <p:cNvSpPr txBox="1">
                  <a:spLocks noChangeArrowheads="1"/>
                </p:cNvSpPr>
                <p:nvPr/>
              </p:nvSpPr>
              <p:spPr bwMode="auto">
                <a:xfrm>
                  <a:off x="5201" y="4663"/>
                  <a:ext cx="3159" cy="2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200" b="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</a:rPr>
                    <a:t>操作系统（</a:t>
                  </a:r>
                  <a:r>
                    <a:rPr kumimoji="0" lang="en-US" altLang="zh-CN" sz="1200" b="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</a:rPr>
                    <a:t>Windows</a:t>
                  </a:r>
                  <a:r>
                    <a:rPr kumimoji="0" lang="zh-CN" alt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</a:rPr>
                    <a:t>、</a:t>
                  </a:r>
                  <a:r>
                    <a:rPr kumimoji="0" lang="en-US" altLang="zh-CN" sz="1200" b="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</a:rPr>
                    <a:t>Linux</a:t>
                  </a:r>
                  <a:r>
                    <a:rPr kumimoji="0" lang="zh-CN" alt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</a:rPr>
                    <a:t>、</a:t>
                  </a:r>
                  <a:r>
                    <a:rPr kumimoji="0" lang="en-US" altLang="zh-CN" sz="1200" b="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</a:rPr>
                    <a:t>UNIX</a:t>
                  </a:r>
                  <a:r>
                    <a:rPr kumimoji="0" lang="zh-CN" altLang="en-US" sz="1200" b="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</a:rPr>
                    <a:t>等）</a:t>
                  </a:r>
                  <a:endParaRPr kumimoji="0" lang="zh-CN" altLang="en-US" sz="1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itchFamily="34" charset="-122"/>
                    <a:ea typeface="微软雅黑" pitchFamily="34" charset="-122"/>
                    <a:cs typeface="宋体" pitchFamily="2" charset="-122"/>
                  </a:endParaRPr>
                </a:p>
                <a:p>
                  <a:pPr marL="0" marR="0" lvl="0" indent="0" algn="l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endParaRPr kumimoji="0" lang="zh-CN" altLang="en-US" sz="1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itchFamily="34" charset="-122"/>
                    <a:ea typeface="微软雅黑" pitchFamily="34" charset="-122"/>
                    <a:cs typeface="宋体" pitchFamily="2" charset="-122"/>
                  </a:endParaRPr>
                </a:p>
              </p:txBody>
            </p:sp>
            <p:sp>
              <p:nvSpPr>
                <p:cNvPr id="59" name="Text Box 27"/>
                <p:cNvSpPr txBox="1">
                  <a:spLocks noChangeArrowheads="1"/>
                </p:cNvSpPr>
                <p:nvPr/>
              </p:nvSpPr>
              <p:spPr bwMode="auto">
                <a:xfrm>
                  <a:off x="5198" y="5193"/>
                  <a:ext cx="2878" cy="272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200" b="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</a:rPr>
                    <a:t>系统服务程序（诊断程序等）</a:t>
                  </a:r>
                  <a:endParaRPr kumimoji="0" lang="zh-CN" altLang="zh-CN" sz="1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itchFamily="34" charset="-122"/>
                    <a:ea typeface="微软雅黑" pitchFamily="34" charset="-122"/>
                    <a:cs typeface="宋体" pitchFamily="2" charset="-122"/>
                  </a:endParaRPr>
                </a:p>
              </p:txBody>
            </p:sp>
            <p:sp>
              <p:nvSpPr>
                <p:cNvPr id="60" name="Text Box 26"/>
                <p:cNvSpPr txBox="1">
                  <a:spLocks noChangeArrowheads="1"/>
                </p:cNvSpPr>
                <p:nvPr/>
              </p:nvSpPr>
              <p:spPr bwMode="auto">
                <a:xfrm>
                  <a:off x="5189" y="4922"/>
                  <a:ext cx="2948" cy="238"/>
                </a:xfrm>
                <a:prstGeom prst="rect">
                  <a:avLst/>
                </a:prstGeom>
                <a:solidFill>
                  <a:srgbClr val="FFFFFF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zh-CN" altLang="zh-CN" sz="1200" b="0" i="0" u="none" strike="noStrike" cap="none" normalizeH="0" baseline="0" dirty="0">
                      <a:ln>
                        <a:noFill/>
                      </a:ln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effectLst/>
                      <a:latin typeface="微软雅黑" pitchFamily="34" charset="-122"/>
                      <a:ea typeface="微软雅黑" pitchFamily="34" charset="-122"/>
                      <a:cs typeface="Times New Roman" pitchFamily="18" charset="0"/>
                    </a:rPr>
                    <a:t>程序设计语言和语言处理程序软件</a:t>
                  </a:r>
                  <a:endParaRPr kumimoji="0" lang="zh-CN" altLang="zh-CN" sz="1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itchFamily="34" charset="-122"/>
                    <a:ea typeface="微软雅黑" pitchFamily="34" charset="-122"/>
                    <a:cs typeface="宋体" pitchFamily="2" charset="-122"/>
                  </a:endParaRPr>
                </a:p>
              </p:txBody>
            </p:sp>
          </p:grpSp>
        </p:grpSp>
        <p:sp>
          <p:nvSpPr>
            <p:cNvPr id="31" name="Text Box 23"/>
            <p:cNvSpPr txBox="1">
              <a:spLocks noChangeArrowheads="1"/>
            </p:cNvSpPr>
            <p:nvPr/>
          </p:nvSpPr>
          <p:spPr bwMode="auto">
            <a:xfrm>
              <a:off x="3847" y="7457"/>
              <a:ext cx="4493" cy="27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应用软件</a:t>
              </a: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 </a:t>
              </a:r>
              <a:r>
                <a:rPr lang="en-US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—— </a:t>
              </a:r>
              <a:r>
                <a: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办公软件、辅助设计工具、网络通信软件等</a:t>
              </a:r>
              <a:endPara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  <p:grpSp>
          <p:nvGrpSpPr>
            <p:cNvPr id="32" name="Group 16"/>
            <p:cNvGrpSpPr>
              <a:grpSpLocks/>
            </p:cNvGrpSpPr>
            <p:nvPr/>
          </p:nvGrpSpPr>
          <p:grpSpPr bwMode="auto">
            <a:xfrm>
              <a:off x="3866" y="5283"/>
              <a:ext cx="4295" cy="1047"/>
              <a:chOff x="4053" y="3573"/>
              <a:chExt cx="4295" cy="1047"/>
            </a:xfrm>
          </p:grpSpPr>
          <p:sp>
            <p:nvSpPr>
              <p:cNvPr id="47" name="Text Box 22"/>
              <p:cNvSpPr txBox="1">
                <a:spLocks noChangeArrowheads="1"/>
              </p:cNvSpPr>
              <p:nvPr/>
            </p:nvSpPr>
            <p:spPr bwMode="auto">
              <a:xfrm>
                <a:off x="4053" y="3981"/>
                <a:ext cx="1173" cy="26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外部设备</a:t>
                </a:r>
                <a:endPara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endParaRPr>
              </a:p>
            </p:txBody>
          </p:sp>
          <p:sp>
            <p:nvSpPr>
              <p:cNvPr id="48" name="AutoShape 21"/>
              <p:cNvSpPr>
                <a:spLocks/>
              </p:cNvSpPr>
              <p:nvPr/>
            </p:nvSpPr>
            <p:spPr bwMode="auto">
              <a:xfrm>
                <a:off x="4817" y="3704"/>
                <a:ext cx="175" cy="781"/>
              </a:xfrm>
              <a:prstGeom prst="leftBrace">
                <a:avLst>
                  <a:gd name="adj1" fmla="val 59441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  <p:sp>
            <p:nvSpPr>
              <p:cNvPr id="50" name="Text Box 20"/>
              <p:cNvSpPr txBox="1">
                <a:spLocks noChangeArrowheads="1"/>
              </p:cNvSpPr>
              <p:nvPr/>
            </p:nvSpPr>
            <p:spPr bwMode="auto">
              <a:xfrm>
                <a:off x="5014" y="3573"/>
                <a:ext cx="3299" cy="2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输入设备（键盘、鼠标器、光笔、扫描仪等）</a:t>
                </a:r>
                <a:endPara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endParaRPr>
              </a:p>
            </p:txBody>
          </p:sp>
          <p:sp>
            <p:nvSpPr>
              <p:cNvPr id="51" name="Text Box 19"/>
              <p:cNvSpPr txBox="1">
                <a:spLocks noChangeArrowheads="1"/>
              </p:cNvSpPr>
              <p:nvPr/>
            </p:nvSpPr>
            <p:spPr bwMode="auto">
              <a:xfrm>
                <a:off x="5014" y="3840"/>
                <a:ext cx="3334" cy="2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输出设备（显示器、打印机、绘图仪、音箱等）</a:t>
                </a:r>
                <a:endPara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endParaRPr>
              </a:p>
            </p:txBody>
          </p:sp>
          <p:sp>
            <p:nvSpPr>
              <p:cNvPr id="52" name="Text Box 18"/>
              <p:cNvSpPr txBox="1">
                <a:spLocks noChangeArrowheads="1"/>
              </p:cNvSpPr>
              <p:nvPr/>
            </p:nvSpPr>
            <p:spPr bwMode="auto">
              <a:xfrm>
                <a:off x="5014" y="4111"/>
                <a:ext cx="2738" cy="2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外存储器（硬盘、光盘、优盘等）</a:t>
                </a:r>
                <a:endPara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endParaRPr>
              </a:p>
            </p:txBody>
          </p:sp>
          <p:sp>
            <p:nvSpPr>
              <p:cNvPr id="53" name="Text Box 17"/>
              <p:cNvSpPr txBox="1">
                <a:spLocks noChangeArrowheads="1"/>
              </p:cNvSpPr>
              <p:nvPr/>
            </p:nvSpPr>
            <p:spPr bwMode="auto">
              <a:xfrm>
                <a:off x="5014" y="4348"/>
                <a:ext cx="2983" cy="272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其他设备（声卡、网卡、显卡等）</a:t>
                </a:r>
                <a:endPara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endParaRPr>
              </a:p>
            </p:txBody>
          </p:sp>
        </p:grpSp>
        <p:sp>
          <p:nvSpPr>
            <p:cNvPr id="33" name="AutoShape 15"/>
            <p:cNvSpPr>
              <a:spLocks/>
            </p:cNvSpPr>
            <p:nvPr/>
          </p:nvSpPr>
          <p:spPr bwMode="auto">
            <a:xfrm>
              <a:off x="4629" y="4536"/>
              <a:ext cx="175" cy="442"/>
            </a:xfrm>
            <a:prstGeom prst="leftBrace">
              <a:avLst>
                <a:gd name="adj1" fmla="val 35774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4" name="Text Box 14"/>
            <p:cNvSpPr txBox="1">
              <a:spLocks noChangeArrowheads="1"/>
            </p:cNvSpPr>
            <p:nvPr/>
          </p:nvSpPr>
          <p:spPr bwMode="auto">
            <a:xfrm>
              <a:off x="4807" y="4832"/>
              <a:ext cx="864" cy="25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内存储器</a:t>
              </a:r>
              <a:endPara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  <p:grpSp>
          <p:nvGrpSpPr>
            <p:cNvPr id="35" name="Group 10"/>
            <p:cNvGrpSpPr>
              <a:grpSpLocks/>
            </p:cNvGrpSpPr>
            <p:nvPr/>
          </p:nvGrpSpPr>
          <p:grpSpPr bwMode="auto">
            <a:xfrm>
              <a:off x="5587" y="4696"/>
              <a:ext cx="2120" cy="556"/>
              <a:chOff x="6472" y="2674"/>
              <a:chExt cx="2120" cy="556"/>
            </a:xfrm>
          </p:grpSpPr>
          <p:sp>
            <p:nvSpPr>
              <p:cNvPr id="44" name="Text Box 13"/>
              <p:cNvSpPr txBox="1">
                <a:spLocks noChangeArrowheads="1"/>
              </p:cNvSpPr>
              <p:nvPr/>
            </p:nvSpPr>
            <p:spPr bwMode="auto">
              <a:xfrm>
                <a:off x="6589" y="2674"/>
                <a:ext cx="1650" cy="25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只读存储器（</a:t>
                </a:r>
                <a:r>
                  <a:rPr kumimoji="0" lang="en-US" altLang="zh-CN" sz="1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ROM</a:t>
                </a:r>
                <a:r>
                  <a:rPr kumimoji="0" lang="zh-CN" altLang="en-US" sz="1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）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endParaRPr>
              </a:p>
            </p:txBody>
          </p:sp>
          <p:sp>
            <p:nvSpPr>
              <p:cNvPr id="45" name="Text Box 12"/>
              <p:cNvSpPr txBox="1">
                <a:spLocks noChangeArrowheads="1"/>
              </p:cNvSpPr>
              <p:nvPr/>
            </p:nvSpPr>
            <p:spPr bwMode="auto">
              <a:xfrm>
                <a:off x="6589" y="2945"/>
                <a:ext cx="2003" cy="285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zh-CN" altLang="zh-CN" sz="1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随机存取存储器（</a:t>
                </a:r>
                <a:r>
                  <a:rPr kumimoji="0" lang="en-US" altLang="zh-CN" sz="1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RAM</a:t>
                </a:r>
                <a:r>
                  <a:rPr kumimoji="0" lang="zh-CN" altLang="en-US" sz="1200" b="0" i="0" u="none" strike="noStrike" cap="none" normalizeH="0" baseline="0" dirty="0">
                    <a:ln>
                      <a:noFill/>
                    </a:ln>
                    <a:solidFill>
                      <a:schemeClr val="tx1">
                        <a:lumMod val="65000"/>
                        <a:lumOff val="35000"/>
                      </a:schemeClr>
                    </a:solidFill>
                    <a:effectLst/>
                    <a:latin typeface="微软雅黑" pitchFamily="34" charset="-122"/>
                    <a:ea typeface="微软雅黑" pitchFamily="34" charset="-122"/>
                    <a:cs typeface="Times New Roman" pitchFamily="18" charset="0"/>
                  </a:rPr>
                  <a:t>）</a:t>
                </a:r>
                <a:endPara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宋体" pitchFamily="2" charset="-122"/>
                </a:endParaRPr>
              </a:p>
            </p:txBody>
          </p:sp>
          <p:sp>
            <p:nvSpPr>
              <p:cNvPr id="46" name="AutoShape 11"/>
              <p:cNvSpPr>
                <a:spLocks/>
              </p:cNvSpPr>
              <p:nvPr/>
            </p:nvSpPr>
            <p:spPr bwMode="auto">
              <a:xfrm>
                <a:off x="6472" y="2803"/>
                <a:ext cx="143" cy="272"/>
              </a:xfrm>
              <a:prstGeom prst="leftBrace">
                <a:avLst>
                  <a:gd name="adj1" fmla="val 28089"/>
                  <a:gd name="adj2" fmla="val 50000"/>
                </a:avLst>
              </a:prstGeom>
              <a:noFill/>
              <a:ln w="9525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 sz="120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</a:endParaRPr>
              </a:p>
            </p:txBody>
          </p:sp>
        </p:grpSp>
        <p:sp>
          <p:nvSpPr>
            <p:cNvPr id="40" name="Text Box 9"/>
            <p:cNvSpPr txBox="1">
              <a:spLocks noChangeArrowheads="1"/>
            </p:cNvSpPr>
            <p:nvPr/>
          </p:nvSpPr>
          <p:spPr bwMode="auto">
            <a:xfrm>
              <a:off x="4792" y="4407"/>
              <a:ext cx="3720" cy="287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中央处理器（</a:t>
              </a: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CPU</a:t>
              </a:r>
              <a:r>
                <a:rPr kumimoji="0" lang="zh-CN" altLang="en-US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）</a:t>
              </a: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—— </a:t>
              </a:r>
              <a:r>
                <a:rPr lang="zh-CN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运算器</a:t>
              </a: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、</a:t>
              </a:r>
              <a:r>
                <a:rPr lang="zh-CN" altLang="zh-CN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控制器、寄存器等</a:t>
              </a:r>
              <a:endParaRPr lang="zh-CN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  <p:sp>
          <p:nvSpPr>
            <p:cNvPr id="37" name="AutoShape 4"/>
            <p:cNvSpPr>
              <a:spLocks/>
            </p:cNvSpPr>
            <p:nvPr/>
          </p:nvSpPr>
          <p:spPr bwMode="auto">
            <a:xfrm>
              <a:off x="3697" y="4718"/>
              <a:ext cx="140" cy="1189"/>
            </a:xfrm>
            <a:prstGeom prst="leftBrace">
              <a:avLst>
                <a:gd name="adj1" fmla="val 73472"/>
                <a:gd name="adj2" fmla="val 50000"/>
              </a:avLst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endParaRPr>
            </a:p>
          </p:txBody>
        </p:sp>
        <p:sp>
          <p:nvSpPr>
            <p:cNvPr id="38" name="Text Box 3"/>
            <p:cNvSpPr txBox="1">
              <a:spLocks noChangeArrowheads="1"/>
            </p:cNvSpPr>
            <p:nvPr/>
          </p:nvSpPr>
          <p:spPr bwMode="auto">
            <a:xfrm>
              <a:off x="2864" y="5191"/>
              <a:ext cx="1129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硬件系统</a:t>
              </a:r>
              <a:endPara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  <p:sp>
          <p:nvSpPr>
            <p:cNvPr id="39" name="Text Box 2"/>
            <p:cNvSpPr txBox="1">
              <a:spLocks noChangeArrowheads="1"/>
            </p:cNvSpPr>
            <p:nvPr/>
          </p:nvSpPr>
          <p:spPr bwMode="auto">
            <a:xfrm>
              <a:off x="1706" y="6167"/>
              <a:ext cx="1018" cy="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200" b="0" i="0" u="none" strike="noStrike" cap="none" normalizeH="0" baseline="0" dirty="0">
                  <a:ln>
                    <a:noFill/>
                  </a:ln>
                  <a:solidFill>
                    <a:schemeClr val="tx1">
                      <a:lumMod val="65000"/>
                      <a:lumOff val="35000"/>
                    </a:schemeClr>
                  </a:solidFill>
                  <a:effectLst/>
                  <a:latin typeface="微软雅黑" pitchFamily="34" charset="-122"/>
                  <a:ea typeface="微软雅黑" pitchFamily="34" charset="-122"/>
                  <a:cs typeface="Times New Roman" pitchFamily="18" charset="0"/>
                </a:rPr>
                <a:t>计算机系统</a:t>
              </a:r>
              <a:endParaRPr kumimoji="0" lang="zh-CN" altLang="zh-CN" sz="1200" b="0" i="0" u="none" strike="noStrike" cap="none" normalizeH="0" baseline="0" dirty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latin typeface="微软雅黑" pitchFamily="34" charset="-122"/>
                <a:ea typeface="微软雅黑" pitchFamily="34" charset="-122"/>
                <a:cs typeface="宋体" pitchFamily="2" charset="-122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3863574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9552" y="1221600"/>
            <a:ext cx="8064896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2.3.1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计算机硬件组成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0" y="225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552" y="1707654"/>
            <a:ext cx="8064896" cy="12899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 中央处理器（</a:t>
            </a:r>
            <a:r>
              <a:rPr lang="en-US" altLang="zh-CN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CPU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将运算器和控制器集成在同一个芯片中。它是一个由算术逻辑运算单元、控制器单元、寄存器组以及内部系统总线等单元组成的大规模集成电路芯片。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2.3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计算机系统的基本组成</a:t>
            </a:r>
          </a:p>
        </p:txBody>
      </p:sp>
      <p:pic>
        <p:nvPicPr>
          <p:cNvPr id="6" name="Picture 1" descr="图1-1-13-1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33308">
            <a:off x="4796629" y="3098035"/>
            <a:ext cx="1972952" cy="17059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2" descr="图1-1-13-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7267" y="2902867"/>
            <a:ext cx="2120825" cy="1838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矩形 9"/>
          <p:cNvSpPr/>
          <p:nvPr/>
        </p:nvSpPr>
        <p:spPr>
          <a:xfrm>
            <a:off x="634333" y="3037062"/>
            <a:ext cx="396044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CPU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是整个微机的核心部件，主要任务是进行算术元算或逻辑运算，并组织、指挥和协调计算机各个部件的工作可以直接访问内存。</a:t>
            </a:r>
          </a:p>
        </p:txBody>
      </p:sp>
    </p:spTree>
    <p:extLst>
      <p:ext uri="{BB962C8B-B14F-4D97-AF65-F5344CB8AC3E}">
        <p14:creationId xmlns:p14="http://schemas.microsoft.com/office/powerpoint/2010/main" val="3355230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7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2.1.1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基本组成</a:t>
            </a:r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矩形 1"/>
          <p:cNvSpPr/>
          <p:nvPr/>
        </p:nvSpPr>
        <p:spPr>
          <a:xfrm>
            <a:off x="667679" y="2246550"/>
            <a:ext cx="448038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计算机有</a:t>
            </a:r>
            <a:r>
              <a:rPr lang="en-US" altLang="zh-CN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大组成部分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计算机内部直接用二进制进行运算</a:t>
            </a:r>
          </a:p>
          <a:p>
            <a:pPr marL="342900" indent="-34290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程序存储和程序控制原理</a:t>
            </a:r>
          </a:p>
        </p:txBody>
      </p:sp>
      <p:sp>
        <p:nvSpPr>
          <p:cNvPr id="3" name="矩形 2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2.1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计算机组成和工作原理</a:t>
            </a:r>
          </a:p>
        </p:txBody>
      </p:sp>
      <p:sp>
        <p:nvSpPr>
          <p:cNvPr id="8" name="Rectangle 12"/>
          <p:cNvSpPr>
            <a:spLocks noChangeArrowheads="1"/>
          </p:cNvSpPr>
          <p:nvPr/>
        </p:nvSpPr>
        <p:spPr bwMode="auto">
          <a:xfrm>
            <a:off x="684213" y="1851670"/>
            <a:ext cx="457200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美籍匈牙利数学家冯</a:t>
            </a:r>
            <a:r>
              <a:rPr kumimoji="1" lang="en-US" altLang="zh-CN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·</a:t>
            </a:r>
            <a:r>
              <a:rPr kumimoji="1"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诺依曼</a:t>
            </a:r>
          </a:p>
        </p:txBody>
      </p:sp>
      <p:pic>
        <p:nvPicPr>
          <p:cNvPr id="9" name="Picture 2" descr="1-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2369" y="1510249"/>
            <a:ext cx="3553557" cy="3197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6339371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9552" y="1221600"/>
            <a:ext cx="8064896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2.3.1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计算机硬件组成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0" y="225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552" y="1707654"/>
            <a:ext cx="80648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 存储器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内存储器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是计算机各种信息存放和交换的中心，当前运行的程序和数据必须在内存中。按存取方式，可分为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只读存储器</a:t>
            </a:r>
            <a:r>
              <a:rPr lang="en-US" altLang="zh-CN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(ROM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随机读写存储器</a:t>
            </a:r>
            <a:r>
              <a:rPr lang="en-US" altLang="zh-CN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(RAM)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2.3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计算机系统的基本组成</a:t>
            </a:r>
          </a:p>
        </p:txBody>
      </p:sp>
      <p:sp>
        <p:nvSpPr>
          <p:cNvPr id="10" name="矩形 9"/>
          <p:cNvSpPr/>
          <p:nvPr/>
        </p:nvSpPr>
        <p:spPr>
          <a:xfrm>
            <a:off x="539553" y="3075806"/>
            <a:ext cx="496855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计算机在使用存储器时总是遇到两个矛盾：容量不够大；速度不够快。</a:t>
            </a:r>
          </a:p>
          <a:p>
            <a:pPr indent="457200"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为了解决这两个问题，可借助两外两类存储器：</a:t>
            </a:r>
            <a:r>
              <a: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外部存储器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和</a:t>
            </a:r>
            <a:r>
              <a: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高速缓冲存储器。</a:t>
            </a:r>
          </a:p>
        </p:txBody>
      </p:sp>
      <p:pic>
        <p:nvPicPr>
          <p:cNvPr id="11" name="Picture 2" descr="1-1-1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3094294"/>
            <a:ext cx="2481340" cy="17097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664132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9552" y="1221600"/>
            <a:ext cx="8064896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2.3.1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计算机硬件组成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0" y="225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552" y="1707654"/>
            <a:ext cx="80648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 存储器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外存储器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的特点是存储容量大，信息能永久保存，但相对内存储器来说存储速度慢。目前，常用的外存储器主要有硬盘、光盘、可移动外存和网络存储。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2.3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计算机系统的基本组成</a:t>
            </a:r>
          </a:p>
        </p:txBody>
      </p:sp>
      <p:pic>
        <p:nvPicPr>
          <p:cNvPr id="12" name="idImage" descr="720012ST31000528AS_m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115" y="3435846"/>
            <a:ext cx="1208565" cy="9149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3" descr="1-1-16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957" b="9505"/>
          <a:stretch>
            <a:fillRect/>
          </a:stretch>
        </p:blipFill>
        <p:spPr bwMode="auto">
          <a:xfrm>
            <a:off x="1454994" y="3549957"/>
            <a:ext cx="1316806" cy="857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" descr="1-1-17-1"/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6507" y="3435846"/>
            <a:ext cx="5155853" cy="971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2" descr="c:\users\ADMINI~1\appdata\roaming\360se6\USERDA~1\Temp\272135~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00942" y="3520013"/>
            <a:ext cx="847522" cy="847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65107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9552" y="1221600"/>
            <a:ext cx="8064896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2.3.1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计算机硬件组成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0" y="225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552" y="1707654"/>
            <a:ext cx="8064896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 存储器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高速缓冲存储器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又称“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Cache”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，介于计算机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CPU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和内存之间，因此称之为“缓冲存储器”。它能跟得上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CPU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的运行速度，比内存要快得多。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2.3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计算机系统的基本组成</a:t>
            </a:r>
          </a:p>
        </p:txBody>
      </p:sp>
      <p:sp>
        <p:nvSpPr>
          <p:cNvPr id="10" name="矩形 9"/>
          <p:cNvSpPr/>
          <p:nvPr/>
        </p:nvSpPr>
        <p:spPr>
          <a:xfrm>
            <a:off x="683568" y="3435846"/>
            <a:ext cx="7776864" cy="1200329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宋体" pitchFamily="2" charset="-122"/>
                <a:ea typeface="华文宋体" pitchFamily="2" charset="-122"/>
              </a:rPr>
              <a:t>        </a:t>
            </a:r>
            <a:r>
              <a:rPr lang="zh-CN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宋体" pitchFamily="2" charset="-122"/>
                <a:ea typeface="华文宋体" pitchFamily="2" charset="-122"/>
              </a:rPr>
              <a:t>综上所述，计算机存储器呈现出一种层次结构的形式，即</a:t>
            </a:r>
            <a:r>
              <a:rPr lang="en-US" altLang="zh-CN" sz="1600" b="1" dirty="0">
                <a:solidFill>
                  <a:srgbClr val="00B0F0"/>
                </a:solidFill>
                <a:latin typeface="华文宋体" pitchFamily="2" charset="-122"/>
                <a:ea typeface="华文宋体" pitchFamily="2" charset="-122"/>
              </a:rPr>
              <a:t>Cache</a:t>
            </a:r>
            <a:r>
              <a:rPr lang="zh-CN" altLang="zh-CN" sz="1600" b="1" dirty="0">
                <a:solidFill>
                  <a:srgbClr val="00B0F0"/>
                </a:solidFill>
                <a:latin typeface="华文宋体" pitchFamily="2" charset="-122"/>
                <a:ea typeface="华文宋体" pitchFamily="2" charset="-122"/>
              </a:rPr>
              <a:t>—</a:t>
            </a:r>
            <a:r>
              <a:rPr lang="en-US" altLang="zh-CN" sz="1600" b="1" dirty="0">
                <a:solidFill>
                  <a:srgbClr val="00B0F0"/>
                </a:solidFill>
                <a:latin typeface="华文宋体" pitchFamily="2" charset="-122"/>
                <a:ea typeface="华文宋体" pitchFamily="2" charset="-122"/>
              </a:rPr>
              <a:t>Memory</a:t>
            </a:r>
            <a:r>
              <a:rPr lang="zh-CN" altLang="zh-CN" sz="1600" b="1" dirty="0">
                <a:solidFill>
                  <a:srgbClr val="00B0F0"/>
                </a:solidFill>
                <a:latin typeface="华文宋体" pitchFamily="2" charset="-122"/>
                <a:ea typeface="华文宋体" pitchFamily="2" charset="-122"/>
              </a:rPr>
              <a:t>—</a:t>
            </a:r>
            <a:r>
              <a:rPr lang="en-US" altLang="zh-CN" sz="1600" b="1" dirty="0">
                <a:solidFill>
                  <a:srgbClr val="00B0F0"/>
                </a:solidFill>
                <a:latin typeface="华文宋体" pitchFamily="2" charset="-122"/>
                <a:ea typeface="华文宋体" pitchFamily="2" charset="-122"/>
              </a:rPr>
              <a:t>Disk</a:t>
            </a:r>
            <a:r>
              <a:rPr lang="zh-CN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宋体" pitchFamily="2" charset="-122"/>
                <a:ea typeface="华文宋体" pitchFamily="2" charset="-122"/>
              </a:rPr>
              <a:t>三层结构。最接近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宋体" pitchFamily="2" charset="-122"/>
                <a:ea typeface="华文宋体" pitchFamily="2" charset="-122"/>
              </a:rPr>
              <a:t>CPU</a:t>
            </a:r>
            <a:r>
              <a:rPr lang="zh-CN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宋体" pitchFamily="2" charset="-122"/>
                <a:ea typeface="华文宋体" pitchFamily="2" charset="-122"/>
              </a:rPr>
              <a:t>的是内层高速缓冲存储器，中间层是内存（包括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宋体" pitchFamily="2" charset="-122"/>
                <a:ea typeface="华文宋体" pitchFamily="2" charset="-122"/>
              </a:rPr>
              <a:t>ROM</a:t>
            </a:r>
            <a:r>
              <a:rPr lang="zh-CN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宋体" pitchFamily="2" charset="-122"/>
                <a:ea typeface="华文宋体" pitchFamily="2" charset="-122"/>
              </a:rPr>
              <a:t>和</a:t>
            </a:r>
            <a:r>
              <a:rPr lang="en-US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宋体" pitchFamily="2" charset="-122"/>
                <a:ea typeface="华文宋体" pitchFamily="2" charset="-122"/>
              </a:rPr>
              <a:t>RAM</a:t>
            </a:r>
            <a:r>
              <a:rPr lang="zh-CN" altLang="zh-CN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华文宋体" pitchFamily="2" charset="-122"/>
                <a:ea typeface="华文宋体" pitchFamily="2" charset="-122"/>
              </a:rPr>
              <a:t>），外层是辅助存储器。这样的层次结构既有利于解决速度问题，又有利于解决容量问题。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latin typeface="华文宋体" pitchFamily="2" charset="-122"/>
              <a:ea typeface="华文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94988505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9552" y="1221600"/>
            <a:ext cx="8064896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2.3.1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计算机硬件组成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0" y="225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552" y="1707654"/>
            <a:ext cx="8064896" cy="4589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 输入</a:t>
            </a:r>
            <a:r>
              <a:rPr lang="en-US" altLang="zh-CN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输出设备</a:t>
            </a: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2.3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计算机系统的基本组成</a:t>
            </a:r>
          </a:p>
        </p:txBody>
      </p:sp>
      <p:pic>
        <p:nvPicPr>
          <p:cNvPr id="7" name="Picture 2" descr="1-1-18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2268183"/>
            <a:ext cx="2860119" cy="9604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1-1-19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476" y="3219822"/>
            <a:ext cx="2401238" cy="103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Picture 4" descr="1-1-2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6463" y="2266067"/>
            <a:ext cx="4427985" cy="1097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5" descr="1-1-21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3182" y="3291830"/>
            <a:ext cx="3881226" cy="1162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5783105" y="4454784"/>
            <a:ext cx="1248939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输出设备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91680" y="4371950"/>
            <a:ext cx="1248939" cy="3720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输入设备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2379451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9552" y="1221600"/>
            <a:ext cx="8064896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2.3.1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计算机硬件组成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0" y="225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552" y="1707654"/>
            <a:ext cx="5112568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 其他设备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声卡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是多媒体计算机必需的设备，它可以用来录音和放音，带有接扬声器和麦克风的插口。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2.3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计算机系统的基本组成</a:t>
            </a:r>
          </a:p>
        </p:txBody>
      </p:sp>
      <p:sp>
        <p:nvSpPr>
          <p:cNvPr id="10" name="矩形 9"/>
          <p:cNvSpPr/>
          <p:nvPr/>
        </p:nvSpPr>
        <p:spPr>
          <a:xfrm>
            <a:off x="899592" y="3046482"/>
            <a:ext cx="6552728" cy="923330"/>
          </a:xfrm>
          <a:prstGeom prst="rect">
            <a:avLst/>
          </a:prstGeom>
          <a:noFill/>
          <a:ln>
            <a:noFill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调制解调器（</a:t>
            </a:r>
            <a:r>
              <a:rPr lang="en-US" altLang="zh-CN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Modem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）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是计算机通过普通电话线上网的设备。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网卡，又称网络适配器，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是计算机连接网络的设备。</a:t>
            </a:r>
          </a:p>
        </p:txBody>
      </p:sp>
      <p:pic>
        <p:nvPicPr>
          <p:cNvPr id="7" name="Picture 2" descr="1-1-23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7" y="3949928"/>
            <a:ext cx="5256584" cy="9980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 descr="1-1-22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05" y="1910475"/>
            <a:ext cx="2663504" cy="11560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68991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9552" y="1221600"/>
            <a:ext cx="8064896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2.3.1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计算机硬件组成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0" y="225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552" y="1707654"/>
            <a:ext cx="7776864" cy="276998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 常见接口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</a:t>
            </a:r>
            <a:r>
              <a: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并行接口：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采用并行传输方式来传输数据的接口标准，速度快但距离短。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串行接口：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数据一位位地顺序传送，其特点是通信线路简单，适用远距离通信。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USB</a:t>
            </a:r>
            <a:r>
              <a: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接口：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使用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USB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通用串行总线技术，为解决现行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PC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与周边设备的通用连接而设计的。速度快，支持热插拔，可独立供电。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PS/2</a:t>
            </a:r>
            <a:r>
              <a: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接口：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最常见的鼠标和键盘的专用接口，是一种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针的圆型接口。</a:t>
            </a:r>
          </a:p>
          <a:p>
            <a:pPr algn="just">
              <a:lnSpc>
                <a:spcPct val="150000"/>
              </a:lnSpc>
            </a:pP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</a:t>
            </a:r>
            <a:r>
              <a:rPr lang="en-US" altLang="zh-CN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IEEE 1394</a:t>
            </a:r>
            <a:r>
              <a: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接口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：苹果公司开发的用于高速传输数据的串行接口标准。</a:t>
            </a: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2.3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计算机系统的基本组成</a:t>
            </a:r>
          </a:p>
        </p:txBody>
      </p:sp>
    </p:spTree>
    <p:extLst>
      <p:ext uri="{BB962C8B-B14F-4D97-AF65-F5344CB8AC3E}">
        <p14:creationId xmlns:p14="http://schemas.microsoft.com/office/powerpoint/2010/main" val="29933333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9552" y="1221600"/>
            <a:ext cx="8064896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2.3.1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计算机硬件组成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0" y="225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552" y="1707654"/>
            <a:ext cx="7776864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 总线和主板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</a:t>
            </a:r>
            <a:r>
              <a: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总线（</a:t>
            </a:r>
            <a:r>
              <a:rPr lang="en-US" altLang="zh-CN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bus</a:t>
            </a:r>
            <a:r>
              <a: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）：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采用是计算机系统各部件间信息传送的公共通道，总线结构是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PC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机硬件结构的最重要特点。按照传输的信息种类可分为数据总线、地址总线和控制总线；按照连接设备的不同可分为内部总线、系统总线和外部总线。</a:t>
            </a: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2.3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计算机系统的基本组成</a:t>
            </a:r>
          </a:p>
        </p:txBody>
      </p:sp>
      <p:sp>
        <p:nvSpPr>
          <p:cNvPr id="6" name="矩形 5"/>
          <p:cNvSpPr/>
          <p:nvPr/>
        </p:nvSpPr>
        <p:spPr>
          <a:xfrm>
            <a:off x="539552" y="3439328"/>
            <a:ext cx="5112568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rgbClr val="7030A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   </a:t>
            </a:r>
            <a:r>
              <a: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主板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又称主机板、系统板或母板，它安装在机箱内，将计算机的各个部件紧密地连接在一起，是微机最基本的也是最重要的部件之一。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pic>
        <p:nvPicPr>
          <p:cNvPr id="7" name="Picture 2" descr="1-1-24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3105" y="3369647"/>
            <a:ext cx="2809875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360619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9552" y="1221600"/>
            <a:ext cx="8064896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2.3.2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计算机软件系统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0" y="225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552" y="1707654"/>
            <a:ext cx="7776864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 系统软件</a:t>
            </a:r>
          </a:p>
          <a:p>
            <a:pPr indent="457200"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为运行计算机而必需的最基本的软件称为“系统软件”，它实现对各种资源的管理、基本的人机交互、高级语言的编译或解释以及基本的系统维护调试等工作。</a:t>
            </a:r>
          </a:p>
          <a:p>
            <a:pPr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如：操作系统、程序设计语言、程序处理工具、数据库管理系统、工具软件</a:t>
            </a: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2.3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计算机系统的基本组成</a:t>
            </a:r>
          </a:p>
        </p:txBody>
      </p:sp>
      <p:pic>
        <p:nvPicPr>
          <p:cNvPr id="2050" name="Picture 2" descr="http://p0.so.qhimgs1.com/bdr/_240_/t01157d03d61039ca50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3323481"/>
            <a:ext cx="1606277" cy="16062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http://p3.so.qhimgs1.com/bdr/_240_/t01fc74c1b813da2c63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358613"/>
            <a:ext cx="1571145" cy="15711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1998821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9552" y="1221600"/>
            <a:ext cx="8064896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2.3.2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计算机软件系统</a:t>
            </a: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endParaRPr lang="zh-CN" altLang="en-US" sz="2000" dirty="0">
              <a:solidFill>
                <a:schemeClr val="tx1">
                  <a:lumMod val="85000"/>
                  <a:lumOff val="1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0" y="225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539552" y="1707654"/>
            <a:ext cx="8064896" cy="1615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 应用软件</a:t>
            </a:r>
          </a:p>
          <a:p>
            <a:pPr indent="457200" algn="just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为完成某种</a:t>
            </a:r>
            <a:r>
              <a: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具体的应用性任务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而编制的软件称为“应用软件”。应用程序在软件系统中处于最外层，是直接和用户打交道的软件。用户要从事某种工作，就会选择相应的应用软件。应用软件量大面广，关系到人类社会的各个方面。</a:t>
            </a: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2.3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计算机系统的基本组成</a:t>
            </a:r>
          </a:p>
        </p:txBody>
      </p:sp>
      <p:pic>
        <p:nvPicPr>
          <p:cNvPr id="3074" name="Picture 2" descr="http://p1.so.qhimgs1.com/bdr/_240_/t01bdf00bef0ce0898d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5771" y="3075806"/>
            <a:ext cx="2506669" cy="18066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矩形 9"/>
          <p:cNvSpPr/>
          <p:nvPr/>
        </p:nvSpPr>
        <p:spPr>
          <a:xfrm>
            <a:off x="611560" y="3435846"/>
            <a:ext cx="5029265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 algn="just">
              <a:lnSpc>
                <a:spcPct val="150000"/>
              </a:lnSpc>
              <a:spcBef>
                <a:spcPts val="1200"/>
              </a:spcBef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如：信息管理类软件、文字、表格处理类软件、教育类软件、游戏类软件、翻译类软件、多媒体类软件、图形图像处理类软件、网络应用类、数据处理类、电子图书类、科学计算类、投资经营类、家政管理类以及各种其他应用工具。</a:t>
            </a:r>
          </a:p>
        </p:txBody>
      </p:sp>
    </p:spTree>
    <p:extLst>
      <p:ext uri="{BB962C8B-B14F-4D97-AF65-F5344CB8AC3E}">
        <p14:creationId xmlns:p14="http://schemas.microsoft.com/office/powerpoint/2010/main" val="8170946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矩形 8"/>
          <p:cNvSpPr/>
          <p:nvPr/>
        </p:nvSpPr>
        <p:spPr>
          <a:xfrm>
            <a:off x="2483768" y="296184"/>
            <a:ext cx="4134465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知识拓展：三个重要人物</a:t>
            </a:r>
          </a:p>
        </p:txBody>
      </p:sp>
      <p:sp>
        <p:nvSpPr>
          <p:cNvPr id="6" name="矩形 5"/>
          <p:cNvSpPr/>
          <p:nvPr/>
        </p:nvSpPr>
        <p:spPr>
          <a:xfrm>
            <a:off x="972493" y="4177323"/>
            <a:ext cx="201533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阿兰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•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麦席森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•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图灵</a:t>
            </a:r>
          </a:p>
        </p:txBody>
      </p:sp>
      <p:pic>
        <p:nvPicPr>
          <p:cNvPr id="7" name="Picture 2" descr="tuling"/>
          <p:cNvPicPr>
            <a:picLocks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1744" y="2002532"/>
            <a:ext cx="151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矩形 7"/>
          <p:cNvSpPr/>
          <p:nvPr/>
        </p:nvSpPr>
        <p:spPr>
          <a:xfrm>
            <a:off x="380632" y="1586463"/>
            <a:ext cx="280155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计算机科学和人工智能之父</a:t>
            </a:r>
          </a:p>
        </p:txBody>
      </p:sp>
      <p:pic>
        <p:nvPicPr>
          <p:cNvPr id="10" name="Picture 3" descr="诺依曼"/>
          <p:cNvPicPr>
            <a:picLocks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555" y="2002532"/>
            <a:ext cx="151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矩形 10"/>
          <p:cNvSpPr/>
          <p:nvPr/>
        </p:nvSpPr>
        <p:spPr>
          <a:xfrm>
            <a:off x="3547506" y="1563638"/>
            <a:ext cx="20940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现代电子计算机之父</a:t>
            </a:r>
          </a:p>
        </p:txBody>
      </p:sp>
      <p:sp>
        <p:nvSpPr>
          <p:cNvPr id="12" name="矩形 11"/>
          <p:cNvSpPr/>
          <p:nvPr/>
        </p:nvSpPr>
        <p:spPr>
          <a:xfrm>
            <a:off x="3779912" y="4177323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约翰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•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冯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•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诺依曼</a:t>
            </a:r>
          </a:p>
        </p:txBody>
      </p:sp>
      <p:pic>
        <p:nvPicPr>
          <p:cNvPr id="13" name="Picture 4" descr="乔布斯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2483" y="2002532"/>
            <a:ext cx="1512000" cy="198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矩形 13"/>
          <p:cNvSpPr/>
          <p:nvPr/>
        </p:nvSpPr>
        <p:spPr>
          <a:xfrm>
            <a:off x="6084168" y="1563638"/>
            <a:ext cx="224863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计算机狂人、苹果教父</a:t>
            </a:r>
          </a:p>
        </p:txBody>
      </p:sp>
      <p:sp>
        <p:nvSpPr>
          <p:cNvPr id="15" name="矩形 14"/>
          <p:cNvSpPr/>
          <p:nvPr/>
        </p:nvSpPr>
        <p:spPr>
          <a:xfrm>
            <a:off x="6324764" y="4088899"/>
            <a:ext cx="194421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史蒂夫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•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乔布斯</a:t>
            </a:r>
          </a:p>
        </p:txBody>
      </p:sp>
    </p:spTree>
    <p:extLst>
      <p:ext uri="{BB962C8B-B14F-4D97-AF65-F5344CB8AC3E}">
        <p14:creationId xmlns:p14="http://schemas.microsoft.com/office/powerpoint/2010/main" val="35883513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2.1.2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二进制编码</a:t>
            </a:r>
          </a:p>
        </p:txBody>
      </p:sp>
      <p:sp>
        <p:nvSpPr>
          <p:cNvPr id="9" name="矩形 8"/>
          <p:cNvSpPr/>
          <p:nvPr/>
        </p:nvSpPr>
        <p:spPr>
          <a:xfrm>
            <a:off x="703466" y="1707654"/>
            <a:ext cx="7128147" cy="13388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原因：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）二值器件（如开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/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关）物理上容易实现；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）“是”和“否”二种状态的判断最为简单和稳定 </a:t>
            </a:r>
          </a:p>
          <a:p>
            <a:pPr algn="just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 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）便于算术和逻辑运算、运算规则简单</a:t>
            </a:r>
          </a:p>
        </p:txBody>
      </p:sp>
      <p:graphicFrame>
        <p:nvGraphicFramePr>
          <p:cNvPr id="11" name="表格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25573760"/>
              </p:ext>
            </p:extLst>
          </p:nvPr>
        </p:nvGraphicFramePr>
        <p:xfrm>
          <a:off x="1906248" y="3112381"/>
          <a:ext cx="6624000" cy="1728000"/>
        </p:xfrm>
        <a:graphic>
          <a:graphicData uri="http://schemas.openxmlformats.org/drawingml/2006/table">
            <a:tbl>
              <a:tblPr firstRow="1" firstCol="1" lastRow="1" lastCol="1" bandRow="1" bandCol="1">
                <a:tableStyleId>{912C8C85-51F0-491E-9774-3900AFEF0FD7}</a:tableStyleId>
              </a:tblPr>
              <a:tblGrid>
                <a:gridCol w="1656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56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kern="100" dirty="0">
                          <a:effectLst/>
                        </a:rPr>
                        <a:t> </a:t>
                      </a:r>
                      <a:endParaRPr lang="zh-CN" sz="140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十进制</a:t>
                      </a:r>
                      <a:endParaRPr lang="zh-CN" sz="14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二进制</a:t>
                      </a:r>
                      <a:endParaRPr lang="zh-CN" sz="14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kern="100">
                          <a:effectLst/>
                        </a:rPr>
                        <a:t>十六进制</a:t>
                      </a:r>
                      <a:endParaRPr lang="zh-CN" sz="140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规则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逢十进一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逢二进一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逢十六进一</a:t>
                      </a: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基数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10</a:t>
                      </a:r>
                      <a:endParaRPr lang="zh-CN" sz="1400" b="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</a:t>
                      </a:r>
                      <a:endParaRPr lang="zh-CN" sz="1400" b="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16</a:t>
                      </a:r>
                      <a:endParaRPr lang="zh-CN" sz="1400" b="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10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数符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0,1,</a:t>
                      </a:r>
                      <a:r>
                        <a:rPr lang="zh-CN" sz="1400" b="0" kern="10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…</a:t>
                      </a:r>
                      <a:r>
                        <a:rPr lang="en-US" sz="1400" b="0" kern="10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,9</a:t>
                      </a:r>
                      <a:endParaRPr lang="zh-CN" sz="1400" b="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0,1</a:t>
                      </a:r>
                      <a:endParaRPr lang="zh-CN" sz="1400" b="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0,1,</a:t>
                      </a:r>
                      <a:r>
                        <a:rPr lang="zh-CN" sz="1400" b="0" kern="10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…</a:t>
                      </a:r>
                      <a:r>
                        <a:rPr lang="en-US" sz="1400" b="0" kern="10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,9,A,B,</a:t>
                      </a:r>
                      <a:r>
                        <a:rPr lang="zh-CN" sz="1400" b="0" kern="10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…</a:t>
                      </a:r>
                      <a:r>
                        <a:rPr lang="en-US" sz="1400" b="0" kern="10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,F</a:t>
                      </a:r>
                      <a:endParaRPr lang="zh-CN" sz="1400" b="0" kern="10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位权</a:t>
                      </a: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10</a:t>
                      </a:r>
                      <a:r>
                        <a:rPr lang="en-US" sz="1400" b="0" kern="100" baseline="3000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i</a:t>
                      </a:r>
                      <a:endParaRPr lang="zh-CN" sz="1400" b="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</a:t>
                      </a:r>
                      <a:r>
                        <a:rPr lang="en-US" sz="1400" b="0" kern="100" baseline="3000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i</a:t>
                      </a:r>
                      <a:endParaRPr lang="zh-CN" sz="1400" b="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16</a:t>
                      </a:r>
                      <a:r>
                        <a:rPr lang="en-US" sz="1400" b="0" kern="100" baseline="3000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i</a:t>
                      </a:r>
                      <a:endParaRPr lang="zh-CN" sz="1400" b="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68580" marR="68580" marT="0" marB="0">
                    <a:lnB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zh-CN" sz="1400" b="0" kern="10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表示</a:t>
                      </a: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D</a:t>
                      </a:r>
                      <a:endParaRPr lang="zh-CN" sz="1400" b="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B</a:t>
                      </a:r>
                      <a:endParaRPr lang="zh-CN" sz="1400" b="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en-US" sz="1400" b="0" kern="100" dirty="0"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H</a:t>
                      </a:r>
                      <a:endParaRPr lang="zh-CN" sz="1400" b="0" kern="100" dirty="0">
                        <a:effectLst/>
                        <a:latin typeface="幼圆" panose="02010509060101010101" pitchFamily="49" charset="-122"/>
                        <a:ea typeface="幼圆" panose="02010509060101010101" pitchFamily="49" charset="-122"/>
                      </a:endParaRPr>
                    </a:p>
                  </a:txBody>
                  <a:tcPr marL="68580" marR="68580" marT="0" marB="0">
                    <a:lnT w="12700" cap="flat" cmpd="sng" algn="ctr">
                      <a:solidFill>
                        <a:schemeClr val="accent6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2" name="Rectangle 1"/>
          <p:cNvSpPr>
            <a:spLocks noChangeArrowheads="1"/>
          </p:cNvSpPr>
          <p:nvPr/>
        </p:nvSpPr>
        <p:spPr bwMode="auto">
          <a:xfrm>
            <a:off x="683568" y="3858602"/>
            <a:ext cx="1175970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CN" altLang="zh-CN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常用进制</a:t>
            </a:r>
          </a:p>
        </p:txBody>
      </p:sp>
      <p:sp>
        <p:nvSpPr>
          <p:cNvPr id="13" name="矩形 12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2.1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计算机组成和工作原理</a:t>
            </a:r>
          </a:p>
        </p:txBody>
      </p:sp>
    </p:spTree>
    <p:extLst>
      <p:ext uri="{BB962C8B-B14F-4D97-AF65-F5344CB8AC3E}">
        <p14:creationId xmlns:p14="http://schemas.microsoft.com/office/powerpoint/2010/main" val="230641392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600224" y="1544765"/>
            <a:ext cx="8064896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25000"/>
              </a:lnSpc>
            </a:pPr>
            <a:r>
              <a:rPr lang="zh-CN" altLang="en-US" sz="20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理论练习：</a:t>
            </a:r>
            <a:r>
              <a:rPr lang="en-US" altLang="zh-CN" sz="20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《</a:t>
            </a:r>
            <a:r>
              <a:rPr lang="zh-CN" altLang="en-US" sz="20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计算机应用基础实践指导</a:t>
            </a:r>
            <a:r>
              <a:rPr lang="en-US" altLang="zh-CN" sz="2000" dirty="0">
                <a:solidFill>
                  <a:srgbClr val="000000"/>
                </a:solidFill>
                <a:latin typeface="幼圆" panose="02010509060101010101" pitchFamily="49" charset="-122"/>
                <a:ea typeface="幼圆" panose="02010509060101010101" pitchFamily="49" charset="-122"/>
              </a:rPr>
              <a:t>》P138</a:t>
            </a:r>
            <a:endParaRPr lang="zh-CN" altLang="en-US" sz="2000" dirty="0">
              <a:solidFill>
                <a:srgbClr val="000000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pic>
        <p:nvPicPr>
          <p:cNvPr id="294914" name="Picture 2" descr="c:\users\ADMINI~1\appdata\roaming\360se6\USERDA~1\Temp\013000~1.JP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2289736"/>
            <a:ext cx="4320480" cy="2620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矩形 4"/>
          <p:cNvSpPr/>
          <p:nvPr/>
        </p:nvSpPr>
        <p:spPr>
          <a:xfrm>
            <a:off x="3671123" y="296184"/>
            <a:ext cx="1620957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课后练习</a:t>
            </a:r>
          </a:p>
        </p:txBody>
      </p:sp>
    </p:spTree>
    <p:extLst>
      <p:ext uri="{BB962C8B-B14F-4D97-AF65-F5344CB8AC3E}">
        <p14:creationId xmlns:p14="http://schemas.microsoft.com/office/powerpoint/2010/main" val="34874254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2.1.2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二进制编码</a:t>
            </a:r>
          </a:p>
        </p:txBody>
      </p:sp>
      <p:sp>
        <p:nvSpPr>
          <p:cNvPr id="13" name="矩形 12"/>
          <p:cNvSpPr/>
          <p:nvPr/>
        </p:nvSpPr>
        <p:spPr>
          <a:xfrm>
            <a:off x="701692" y="177966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zh-CN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① 十进制数转换成其他进制数 —— 采用“除以基数逆序取余”法</a:t>
            </a:r>
            <a:endParaRPr lang="zh-CN" altLang="en-US" dirty="0">
              <a:solidFill>
                <a:srgbClr val="00B0F0"/>
              </a:solidFill>
              <a:latin typeface="微软雅黑" pitchFamily="34" charset="-122"/>
              <a:ea typeface="微软雅黑" pitchFamily="34" charset="-122"/>
            </a:endParaRPr>
          </a:p>
        </p:txBody>
      </p:sp>
      <p:grpSp>
        <p:nvGrpSpPr>
          <p:cNvPr id="14" name="Group 1"/>
          <p:cNvGrpSpPr>
            <a:grpSpLocks/>
          </p:cNvGrpSpPr>
          <p:nvPr/>
        </p:nvGrpSpPr>
        <p:grpSpPr bwMode="auto">
          <a:xfrm>
            <a:off x="1088132" y="2211710"/>
            <a:ext cx="3411860" cy="2376264"/>
            <a:chOff x="4650" y="7182"/>
            <a:chExt cx="4170" cy="2838"/>
          </a:xfrm>
        </p:grpSpPr>
        <p:sp>
          <p:nvSpPr>
            <p:cNvPr id="15" name="Text Box 35"/>
            <p:cNvSpPr txBox="1">
              <a:spLocks noChangeArrowheads="1"/>
            </p:cNvSpPr>
            <p:nvPr/>
          </p:nvSpPr>
          <p:spPr bwMode="auto">
            <a:xfrm>
              <a:off x="4650" y="7212"/>
              <a:ext cx="54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6" name="Line 34"/>
            <p:cNvSpPr>
              <a:spLocks noChangeShapeType="1"/>
            </p:cNvSpPr>
            <p:nvPr/>
          </p:nvSpPr>
          <p:spPr bwMode="auto">
            <a:xfrm>
              <a:off x="5040" y="7245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7" name="Line 33"/>
            <p:cNvSpPr>
              <a:spLocks noChangeShapeType="1"/>
            </p:cNvSpPr>
            <p:nvPr/>
          </p:nvSpPr>
          <p:spPr bwMode="auto">
            <a:xfrm>
              <a:off x="5040" y="7599"/>
              <a:ext cx="14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18" name="Text Box 32"/>
            <p:cNvSpPr txBox="1">
              <a:spLocks noChangeArrowheads="1"/>
            </p:cNvSpPr>
            <p:nvPr/>
          </p:nvSpPr>
          <p:spPr bwMode="auto">
            <a:xfrm>
              <a:off x="5940" y="7182"/>
              <a:ext cx="54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37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9" name="Text Box 31"/>
            <p:cNvSpPr txBox="1">
              <a:spLocks noChangeArrowheads="1"/>
            </p:cNvSpPr>
            <p:nvPr/>
          </p:nvSpPr>
          <p:spPr bwMode="auto">
            <a:xfrm>
              <a:off x="4890" y="7584"/>
              <a:ext cx="40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0" name="Line 30"/>
            <p:cNvSpPr>
              <a:spLocks noChangeShapeType="1"/>
            </p:cNvSpPr>
            <p:nvPr/>
          </p:nvSpPr>
          <p:spPr bwMode="auto">
            <a:xfrm>
              <a:off x="5250" y="7617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21" name="Line 29"/>
            <p:cNvSpPr>
              <a:spLocks noChangeShapeType="1"/>
            </p:cNvSpPr>
            <p:nvPr/>
          </p:nvSpPr>
          <p:spPr bwMode="auto">
            <a:xfrm>
              <a:off x="5250" y="7971"/>
              <a:ext cx="123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22" name="Text Box 28"/>
            <p:cNvSpPr txBox="1">
              <a:spLocks noChangeArrowheads="1"/>
            </p:cNvSpPr>
            <p:nvPr/>
          </p:nvSpPr>
          <p:spPr bwMode="auto">
            <a:xfrm>
              <a:off x="5955" y="7584"/>
              <a:ext cx="55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18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3" name="Text Box 27"/>
            <p:cNvSpPr txBox="1">
              <a:spLocks noChangeArrowheads="1"/>
            </p:cNvSpPr>
            <p:nvPr/>
          </p:nvSpPr>
          <p:spPr bwMode="auto">
            <a:xfrm>
              <a:off x="5040" y="7977"/>
              <a:ext cx="54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4" name="Line 26"/>
            <p:cNvSpPr>
              <a:spLocks noChangeShapeType="1"/>
            </p:cNvSpPr>
            <p:nvPr/>
          </p:nvSpPr>
          <p:spPr bwMode="auto">
            <a:xfrm>
              <a:off x="5430" y="7980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25" name="Line 25"/>
            <p:cNvSpPr>
              <a:spLocks noChangeShapeType="1"/>
            </p:cNvSpPr>
            <p:nvPr/>
          </p:nvSpPr>
          <p:spPr bwMode="auto">
            <a:xfrm>
              <a:off x="5430" y="8319"/>
              <a:ext cx="105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26" name="Text Box 24"/>
            <p:cNvSpPr txBox="1">
              <a:spLocks noChangeArrowheads="1"/>
            </p:cNvSpPr>
            <p:nvPr/>
          </p:nvSpPr>
          <p:spPr bwMode="auto">
            <a:xfrm>
              <a:off x="6060" y="7917"/>
              <a:ext cx="42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9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7" name="Text Box 23"/>
            <p:cNvSpPr txBox="1">
              <a:spLocks noChangeArrowheads="1"/>
            </p:cNvSpPr>
            <p:nvPr/>
          </p:nvSpPr>
          <p:spPr bwMode="auto">
            <a:xfrm>
              <a:off x="5280" y="8319"/>
              <a:ext cx="40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8" name="Line 22"/>
            <p:cNvSpPr>
              <a:spLocks noChangeShapeType="1"/>
            </p:cNvSpPr>
            <p:nvPr/>
          </p:nvSpPr>
          <p:spPr bwMode="auto">
            <a:xfrm>
              <a:off x="5640" y="8337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29" name="Line 21"/>
            <p:cNvSpPr>
              <a:spLocks noChangeShapeType="1"/>
            </p:cNvSpPr>
            <p:nvPr/>
          </p:nvSpPr>
          <p:spPr bwMode="auto">
            <a:xfrm>
              <a:off x="5640" y="8691"/>
              <a:ext cx="84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30" name="Text Box 20"/>
            <p:cNvSpPr txBox="1">
              <a:spLocks noChangeArrowheads="1"/>
            </p:cNvSpPr>
            <p:nvPr/>
          </p:nvSpPr>
          <p:spPr bwMode="auto">
            <a:xfrm>
              <a:off x="6075" y="8304"/>
              <a:ext cx="40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4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1" name="Text Box 19"/>
            <p:cNvSpPr txBox="1">
              <a:spLocks noChangeArrowheads="1"/>
            </p:cNvSpPr>
            <p:nvPr/>
          </p:nvSpPr>
          <p:spPr bwMode="auto">
            <a:xfrm>
              <a:off x="5520" y="8676"/>
              <a:ext cx="54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2" name="Line 18"/>
            <p:cNvSpPr>
              <a:spLocks noChangeShapeType="1"/>
            </p:cNvSpPr>
            <p:nvPr/>
          </p:nvSpPr>
          <p:spPr bwMode="auto">
            <a:xfrm>
              <a:off x="5910" y="8709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33" name="Line 17"/>
            <p:cNvSpPr>
              <a:spLocks noChangeShapeType="1"/>
            </p:cNvSpPr>
            <p:nvPr/>
          </p:nvSpPr>
          <p:spPr bwMode="auto">
            <a:xfrm>
              <a:off x="5910" y="9063"/>
              <a:ext cx="57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34" name="Text Box 16"/>
            <p:cNvSpPr txBox="1">
              <a:spLocks noChangeArrowheads="1"/>
            </p:cNvSpPr>
            <p:nvPr/>
          </p:nvSpPr>
          <p:spPr bwMode="auto">
            <a:xfrm>
              <a:off x="6090" y="8661"/>
              <a:ext cx="39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5" name="Text Box 15"/>
            <p:cNvSpPr txBox="1">
              <a:spLocks noChangeArrowheads="1"/>
            </p:cNvSpPr>
            <p:nvPr/>
          </p:nvSpPr>
          <p:spPr bwMode="auto">
            <a:xfrm>
              <a:off x="5760" y="9063"/>
              <a:ext cx="40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2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6" name="Line 14"/>
            <p:cNvSpPr>
              <a:spLocks noChangeShapeType="1"/>
            </p:cNvSpPr>
            <p:nvPr/>
          </p:nvSpPr>
          <p:spPr bwMode="auto">
            <a:xfrm>
              <a:off x="6120" y="9096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37" name="Line 13"/>
            <p:cNvSpPr>
              <a:spLocks noChangeShapeType="1"/>
            </p:cNvSpPr>
            <p:nvPr/>
          </p:nvSpPr>
          <p:spPr bwMode="auto">
            <a:xfrm>
              <a:off x="6120" y="9450"/>
              <a:ext cx="36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38" name="Text Box 12"/>
            <p:cNvSpPr txBox="1">
              <a:spLocks noChangeArrowheads="1"/>
            </p:cNvSpPr>
            <p:nvPr/>
          </p:nvSpPr>
          <p:spPr bwMode="auto">
            <a:xfrm>
              <a:off x="6120" y="9063"/>
              <a:ext cx="40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39" name="Text Box 11"/>
            <p:cNvSpPr txBox="1">
              <a:spLocks noChangeArrowheads="1"/>
            </p:cNvSpPr>
            <p:nvPr/>
          </p:nvSpPr>
          <p:spPr bwMode="auto">
            <a:xfrm>
              <a:off x="6120" y="9477"/>
              <a:ext cx="39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0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0" name="Text Box 10"/>
            <p:cNvSpPr txBox="1">
              <a:spLocks noChangeArrowheads="1"/>
            </p:cNvSpPr>
            <p:nvPr/>
          </p:nvSpPr>
          <p:spPr bwMode="auto">
            <a:xfrm>
              <a:off x="6660" y="7572"/>
              <a:ext cx="126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…… 余</a:t>
              </a: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1" name="Text Box 9"/>
            <p:cNvSpPr txBox="1">
              <a:spLocks noChangeArrowheads="1"/>
            </p:cNvSpPr>
            <p:nvPr/>
          </p:nvSpPr>
          <p:spPr bwMode="auto">
            <a:xfrm>
              <a:off x="6660" y="7941"/>
              <a:ext cx="126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…… 余</a:t>
              </a: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0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2" name="Text Box 8"/>
            <p:cNvSpPr txBox="1">
              <a:spLocks noChangeArrowheads="1"/>
            </p:cNvSpPr>
            <p:nvPr/>
          </p:nvSpPr>
          <p:spPr bwMode="auto">
            <a:xfrm>
              <a:off x="6660" y="8304"/>
              <a:ext cx="126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…… 余</a:t>
              </a: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3" name="Text Box 7"/>
            <p:cNvSpPr txBox="1">
              <a:spLocks noChangeArrowheads="1"/>
            </p:cNvSpPr>
            <p:nvPr/>
          </p:nvSpPr>
          <p:spPr bwMode="auto">
            <a:xfrm>
              <a:off x="6660" y="8673"/>
              <a:ext cx="126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…… 余</a:t>
              </a: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0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4" name="Text Box 6"/>
            <p:cNvSpPr txBox="1">
              <a:spLocks noChangeArrowheads="1"/>
            </p:cNvSpPr>
            <p:nvPr/>
          </p:nvSpPr>
          <p:spPr bwMode="auto">
            <a:xfrm>
              <a:off x="6660" y="9039"/>
              <a:ext cx="126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…… 余</a:t>
              </a:r>
              <a:r>
                <a:rPr kumimoji="0" lang="en-US" altLang="zh-CN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0</a:t>
              </a:r>
              <a:endPara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5" name="Text Box 5"/>
            <p:cNvSpPr txBox="1">
              <a:spLocks noChangeArrowheads="1"/>
            </p:cNvSpPr>
            <p:nvPr/>
          </p:nvSpPr>
          <p:spPr bwMode="auto">
            <a:xfrm>
              <a:off x="6660" y="9408"/>
              <a:ext cx="126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…… 余</a:t>
              </a:r>
              <a:r>
                <a:rPr kumimoji="0" lang="en-US" altLang="zh-CN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</a:t>
              </a:r>
              <a:endParaRPr kumimoji="0" lang="en-US" altLang="zh-CN" sz="14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6" name="Line 4"/>
            <p:cNvSpPr>
              <a:spLocks noChangeShapeType="1"/>
            </p:cNvSpPr>
            <p:nvPr/>
          </p:nvSpPr>
          <p:spPr bwMode="auto">
            <a:xfrm flipV="1">
              <a:off x="7920" y="7602"/>
              <a:ext cx="0" cy="226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47" name="Text Box 3"/>
            <p:cNvSpPr txBox="1">
              <a:spLocks noChangeArrowheads="1"/>
            </p:cNvSpPr>
            <p:nvPr/>
          </p:nvSpPr>
          <p:spPr bwMode="auto">
            <a:xfrm>
              <a:off x="7920" y="9474"/>
              <a:ext cx="900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高位</a:t>
              </a:r>
              <a:endParaRPr kumimoji="0" lang="zh-CN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48" name="Text Box 2"/>
            <p:cNvSpPr txBox="1">
              <a:spLocks noChangeArrowheads="1"/>
            </p:cNvSpPr>
            <p:nvPr/>
          </p:nvSpPr>
          <p:spPr bwMode="auto">
            <a:xfrm>
              <a:off x="7920" y="7680"/>
              <a:ext cx="900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低位</a:t>
              </a:r>
              <a:endParaRPr kumimoji="0" lang="zh-CN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0" y="225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grpSp>
        <p:nvGrpSpPr>
          <p:cNvPr id="50" name="Group 59"/>
          <p:cNvGrpSpPr>
            <a:grpSpLocks/>
          </p:cNvGrpSpPr>
          <p:nvPr/>
        </p:nvGrpSpPr>
        <p:grpSpPr bwMode="auto">
          <a:xfrm>
            <a:off x="4795013" y="2643758"/>
            <a:ext cx="3542810" cy="1719622"/>
            <a:chOff x="4605" y="7182"/>
            <a:chExt cx="3855" cy="1656"/>
          </a:xfrm>
        </p:grpSpPr>
        <p:sp>
          <p:nvSpPr>
            <p:cNvPr id="51" name="Text Box 78"/>
            <p:cNvSpPr txBox="1">
              <a:spLocks noChangeArrowheads="1"/>
            </p:cNvSpPr>
            <p:nvPr/>
          </p:nvSpPr>
          <p:spPr bwMode="auto">
            <a:xfrm>
              <a:off x="4605" y="7212"/>
              <a:ext cx="54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16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2" name="Line 77"/>
            <p:cNvSpPr>
              <a:spLocks noChangeShapeType="1"/>
            </p:cNvSpPr>
            <p:nvPr/>
          </p:nvSpPr>
          <p:spPr bwMode="auto">
            <a:xfrm>
              <a:off x="5040" y="7245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3" name="Line 76"/>
            <p:cNvSpPr>
              <a:spLocks noChangeShapeType="1"/>
            </p:cNvSpPr>
            <p:nvPr/>
          </p:nvSpPr>
          <p:spPr bwMode="auto">
            <a:xfrm>
              <a:off x="5040" y="7599"/>
              <a:ext cx="90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4" name="Text Box 75"/>
            <p:cNvSpPr txBox="1">
              <a:spLocks noChangeArrowheads="1"/>
            </p:cNvSpPr>
            <p:nvPr/>
          </p:nvSpPr>
          <p:spPr bwMode="auto">
            <a:xfrm>
              <a:off x="5220" y="7182"/>
              <a:ext cx="72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1014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5" name="Text Box 74"/>
            <p:cNvSpPr txBox="1">
              <a:spLocks noChangeArrowheads="1"/>
            </p:cNvSpPr>
            <p:nvPr/>
          </p:nvSpPr>
          <p:spPr bwMode="auto">
            <a:xfrm>
              <a:off x="4785" y="7584"/>
              <a:ext cx="61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16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6" name="Line 73"/>
            <p:cNvSpPr>
              <a:spLocks noChangeShapeType="1"/>
            </p:cNvSpPr>
            <p:nvPr/>
          </p:nvSpPr>
          <p:spPr bwMode="auto">
            <a:xfrm>
              <a:off x="5250" y="7617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7" name="Line 72"/>
            <p:cNvSpPr>
              <a:spLocks noChangeShapeType="1"/>
            </p:cNvSpPr>
            <p:nvPr/>
          </p:nvSpPr>
          <p:spPr bwMode="auto">
            <a:xfrm>
              <a:off x="5250" y="7971"/>
              <a:ext cx="69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58" name="Text Box 71"/>
            <p:cNvSpPr txBox="1">
              <a:spLocks noChangeArrowheads="1"/>
            </p:cNvSpPr>
            <p:nvPr/>
          </p:nvSpPr>
          <p:spPr bwMode="auto">
            <a:xfrm>
              <a:off x="5415" y="7584"/>
              <a:ext cx="55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63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59" name="Text Box 70"/>
            <p:cNvSpPr txBox="1">
              <a:spLocks noChangeArrowheads="1"/>
            </p:cNvSpPr>
            <p:nvPr/>
          </p:nvSpPr>
          <p:spPr bwMode="auto">
            <a:xfrm>
              <a:off x="4980" y="7977"/>
              <a:ext cx="54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16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60" name="Line 69"/>
            <p:cNvSpPr>
              <a:spLocks noChangeShapeType="1"/>
            </p:cNvSpPr>
            <p:nvPr/>
          </p:nvSpPr>
          <p:spPr bwMode="auto">
            <a:xfrm>
              <a:off x="5430" y="7980"/>
              <a:ext cx="0" cy="34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61" name="Line 68"/>
            <p:cNvSpPr>
              <a:spLocks noChangeShapeType="1"/>
            </p:cNvSpPr>
            <p:nvPr/>
          </p:nvSpPr>
          <p:spPr bwMode="auto">
            <a:xfrm>
              <a:off x="5430" y="8319"/>
              <a:ext cx="510" cy="0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62" name="Text Box 67"/>
            <p:cNvSpPr txBox="1">
              <a:spLocks noChangeArrowheads="1"/>
            </p:cNvSpPr>
            <p:nvPr/>
          </p:nvSpPr>
          <p:spPr bwMode="auto">
            <a:xfrm>
              <a:off x="5520" y="7917"/>
              <a:ext cx="42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63" name="Text Box 66"/>
            <p:cNvSpPr txBox="1">
              <a:spLocks noChangeArrowheads="1"/>
            </p:cNvSpPr>
            <p:nvPr/>
          </p:nvSpPr>
          <p:spPr bwMode="auto">
            <a:xfrm>
              <a:off x="5535" y="8304"/>
              <a:ext cx="40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0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64" name="Text Box 65"/>
            <p:cNvSpPr txBox="1">
              <a:spLocks noChangeArrowheads="1"/>
            </p:cNvSpPr>
            <p:nvPr/>
          </p:nvSpPr>
          <p:spPr bwMode="auto">
            <a:xfrm>
              <a:off x="5940" y="7557"/>
              <a:ext cx="126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…… 余</a:t>
              </a: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6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65" name="Text Box 64"/>
            <p:cNvSpPr txBox="1">
              <a:spLocks noChangeArrowheads="1"/>
            </p:cNvSpPr>
            <p:nvPr/>
          </p:nvSpPr>
          <p:spPr bwMode="auto">
            <a:xfrm>
              <a:off x="5940" y="7926"/>
              <a:ext cx="180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…… 余</a:t>
              </a: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15 (F)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66" name="Text Box 63"/>
            <p:cNvSpPr txBox="1">
              <a:spLocks noChangeArrowheads="1"/>
            </p:cNvSpPr>
            <p:nvPr/>
          </p:nvSpPr>
          <p:spPr bwMode="auto">
            <a:xfrm>
              <a:off x="5940" y="8289"/>
              <a:ext cx="126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…… 余</a:t>
              </a:r>
              <a:r>
                <a:rPr kumimoji="0" lang="en-US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3</a:t>
              </a:r>
              <a:endParaRPr kumimoji="0" lang="en-US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67" name="Line 62"/>
            <p:cNvSpPr>
              <a:spLocks noChangeShapeType="1"/>
            </p:cNvSpPr>
            <p:nvPr/>
          </p:nvSpPr>
          <p:spPr bwMode="auto">
            <a:xfrm flipV="1">
              <a:off x="7560" y="7680"/>
              <a:ext cx="0" cy="936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stealth" w="med" len="lg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400"/>
            </a:p>
          </p:txBody>
        </p:sp>
        <p:sp>
          <p:nvSpPr>
            <p:cNvPr id="68" name="Text Box 61"/>
            <p:cNvSpPr txBox="1">
              <a:spLocks noChangeArrowheads="1"/>
            </p:cNvSpPr>
            <p:nvPr/>
          </p:nvSpPr>
          <p:spPr bwMode="auto">
            <a:xfrm>
              <a:off x="7560" y="8292"/>
              <a:ext cx="900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高位</a:t>
              </a:r>
              <a:endParaRPr kumimoji="0" lang="zh-CN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69" name="Text Box 60"/>
            <p:cNvSpPr txBox="1">
              <a:spLocks noChangeArrowheads="1"/>
            </p:cNvSpPr>
            <p:nvPr/>
          </p:nvSpPr>
          <p:spPr bwMode="auto">
            <a:xfrm>
              <a:off x="7560" y="7590"/>
              <a:ext cx="900" cy="54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zh-CN" altLang="zh-CN" sz="1400" b="0" i="0" u="none" strike="noStrike" cap="none" normalizeH="0" baseline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宋体" pitchFamily="2" charset="-122"/>
                  <a:cs typeface="Times New Roman" pitchFamily="18" charset="0"/>
                </a:rPr>
                <a:t>低位</a:t>
              </a:r>
              <a:endParaRPr kumimoji="0" lang="zh-CN" altLang="zh-CN" sz="14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sp>
        <p:nvSpPr>
          <p:cNvPr id="70" name="矩形 69"/>
          <p:cNvSpPr/>
          <p:nvPr/>
        </p:nvSpPr>
        <p:spPr>
          <a:xfrm>
            <a:off x="1589254" y="4659982"/>
            <a:ext cx="255069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将十进制数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37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转换成二进制数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1" name="矩形 70"/>
          <p:cNvSpPr/>
          <p:nvPr/>
        </p:nvSpPr>
        <p:spPr>
          <a:xfrm>
            <a:off x="5148064" y="4640237"/>
            <a:ext cx="2941831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将十进制数</a:t>
            </a:r>
            <a:r>
              <a:rPr lang="en-US" altLang="zh-CN" sz="1400" dirty="0">
                <a:latin typeface="微软雅黑" pitchFamily="34" charset="-122"/>
                <a:ea typeface="微软雅黑" pitchFamily="34" charset="-122"/>
              </a:rPr>
              <a:t>1014</a:t>
            </a:r>
            <a:r>
              <a:rPr lang="zh-CN" altLang="zh-CN" sz="1400" dirty="0">
                <a:latin typeface="微软雅黑" pitchFamily="34" charset="-122"/>
                <a:ea typeface="微软雅黑" pitchFamily="34" charset="-122"/>
              </a:rPr>
              <a:t>转换成十六进制数</a:t>
            </a:r>
            <a:endParaRPr lang="zh-CN" altLang="en-US" sz="1400" dirty="0"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2.1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计算机组成和工作原理</a:t>
            </a:r>
          </a:p>
        </p:txBody>
      </p:sp>
    </p:spTree>
    <p:extLst>
      <p:ext uri="{BB962C8B-B14F-4D97-AF65-F5344CB8AC3E}">
        <p14:creationId xmlns:p14="http://schemas.microsoft.com/office/powerpoint/2010/main" val="19184369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2.1.2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二进制编码</a:t>
            </a:r>
          </a:p>
        </p:txBody>
      </p:sp>
      <p:sp>
        <p:nvSpPr>
          <p:cNvPr id="13" name="矩形 12"/>
          <p:cNvSpPr/>
          <p:nvPr/>
        </p:nvSpPr>
        <p:spPr>
          <a:xfrm>
            <a:off x="701692" y="177966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② 其他进制数转换成十进制数 </a:t>
            </a:r>
            <a:r>
              <a:rPr lang="en-US" altLang="zh-CN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采用“按权展开累加”法</a:t>
            </a: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0" y="225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72" name="矩形 71"/>
          <p:cNvSpPr/>
          <p:nvPr/>
        </p:nvSpPr>
        <p:spPr>
          <a:xfrm>
            <a:off x="971600" y="2547242"/>
            <a:ext cx="390523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将二进制数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1110101B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转换成十进制数</a:t>
            </a:r>
          </a:p>
        </p:txBody>
      </p:sp>
      <p:sp>
        <p:nvSpPr>
          <p:cNvPr id="73" name="矩形 72"/>
          <p:cNvSpPr/>
          <p:nvPr/>
        </p:nvSpPr>
        <p:spPr>
          <a:xfrm>
            <a:off x="992251" y="3778463"/>
            <a:ext cx="472303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将十六进制数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57CAH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转换成十进制数</a:t>
            </a:r>
          </a:p>
        </p:txBody>
      </p:sp>
      <p:graphicFrame>
        <p:nvGraphicFramePr>
          <p:cNvPr id="74" name="对象 7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0305019"/>
              </p:ext>
            </p:extLst>
          </p:nvPr>
        </p:nvGraphicFramePr>
        <p:xfrm>
          <a:off x="2122214" y="2178050"/>
          <a:ext cx="3817938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9" name="公式" r:id="rId4" imgW="2806560" imgH="241200" progId="Equation.3">
                  <p:embed/>
                </p:oleObj>
              </mc:Choice>
              <mc:Fallback>
                <p:oleObj name="公式" r:id="rId4" imgW="2806560" imgH="241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2214" y="2178050"/>
                        <a:ext cx="3817938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矩形 74"/>
          <p:cNvSpPr/>
          <p:nvPr/>
        </p:nvSpPr>
        <p:spPr>
          <a:xfrm>
            <a:off x="1277583" y="2907282"/>
            <a:ext cx="61027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1110101B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×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6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×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×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×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×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×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×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endParaRPr lang="zh-CN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       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64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32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       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117</a:t>
            </a:r>
            <a:endParaRPr lang="zh-CN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76" name="矩形 75"/>
          <p:cNvSpPr/>
          <p:nvPr/>
        </p:nvSpPr>
        <p:spPr>
          <a:xfrm>
            <a:off x="1355290" y="4117017"/>
            <a:ext cx="565002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57CAH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×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en-US" altLang="zh-CN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×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en-US" altLang="zh-CN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×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en-US" altLang="zh-CN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×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en-US" altLang="zh-CN" sz="1600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endParaRPr lang="zh-CN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  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5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×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4096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7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×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256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12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×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16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＋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10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×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endParaRPr lang="zh-CN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     </a:t>
            </a:r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＝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22474</a:t>
            </a:r>
            <a:endParaRPr lang="zh-CN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187624" y="212782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展开式：</a:t>
            </a:r>
          </a:p>
        </p:txBody>
      </p:sp>
      <p:sp>
        <p:nvSpPr>
          <p:cNvPr id="77" name="矩形 76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2.1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计算机组成和工作原理</a:t>
            </a:r>
          </a:p>
        </p:txBody>
      </p:sp>
    </p:spTree>
    <p:extLst>
      <p:ext uri="{BB962C8B-B14F-4D97-AF65-F5344CB8AC3E}">
        <p14:creationId xmlns:p14="http://schemas.microsoft.com/office/powerpoint/2010/main" val="8877547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2.1.2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二进制编码</a:t>
            </a:r>
          </a:p>
        </p:txBody>
      </p:sp>
      <p:sp>
        <p:nvSpPr>
          <p:cNvPr id="13" name="矩形 12"/>
          <p:cNvSpPr/>
          <p:nvPr/>
        </p:nvSpPr>
        <p:spPr>
          <a:xfrm>
            <a:off x="701692" y="1779662"/>
            <a:ext cx="770485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③ 二进制数和十六进制数间的互换 </a:t>
            </a:r>
            <a:r>
              <a:rPr lang="en-US" altLang="zh-CN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—— 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采用“</a:t>
            </a:r>
            <a:r>
              <a:rPr lang="en-US" altLang="zh-CN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8421”</a:t>
            </a: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法</a:t>
            </a: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0" y="225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971600" y="3075805"/>
            <a:ext cx="304775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将二进制数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11010011101B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转换成十六进制数</a:t>
            </a:r>
          </a:p>
        </p:txBody>
      </p:sp>
      <p:sp>
        <p:nvSpPr>
          <p:cNvPr id="14" name="矩形 13"/>
          <p:cNvSpPr/>
          <p:nvPr/>
        </p:nvSpPr>
        <p:spPr>
          <a:xfrm>
            <a:off x="4912108" y="3075806"/>
            <a:ext cx="2684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150000"/>
              </a:lnSpc>
              <a:buFont typeface="Wingdings" panose="05000000000000000000" pitchFamily="2" charset="2"/>
              <a:buChar char="l"/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将十六进制数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A2C7H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转换成二进制数</a:t>
            </a:r>
          </a:p>
        </p:txBody>
      </p:sp>
      <p:sp>
        <p:nvSpPr>
          <p:cNvPr id="15" name="矩形 14"/>
          <p:cNvSpPr/>
          <p:nvPr/>
        </p:nvSpPr>
        <p:spPr>
          <a:xfrm>
            <a:off x="703466" y="2148994"/>
            <a:ext cx="770308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     因为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3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=8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=4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=2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、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2</a:t>
            </a:r>
            <a:r>
              <a:rPr lang="en-US" altLang="zh-CN" baseline="300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0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=1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，二进制数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1111B=15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，而十六进制数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FH=15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，因此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4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位二进制数正好对应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1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位十六进制数。</a:t>
            </a:r>
          </a:p>
        </p:txBody>
      </p:sp>
      <p:grpSp>
        <p:nvGrpSpPr>
          <p:cNvPr id="16" name="Group 1"/>
          <p:cNvGrpSpPr>
            <a:grpSpLocks/>
          </p:cNvGrpSpPr>
          <p:nvPr/>
        </p:nvGrpSpPr>
        <p:grpSpPr bwMode="auto">
          <a:xfrm>
            <a:off x="1719116" y="3974435"/>
            <a:ext cx="1767621" cy="757555"/>
            <a:chOff x="4369" y="2152"/>
            <a:chExt cx="1800" cy="1193"/>
          </a:xfrm>
        </p:grpSpPr>
        <p:sp>
          <p:nvSpPr>
            <p:cNvPr id="17" name="Text Box 6"/>
            <p:cNvSpPr txBox="1">
              <a:spLocks noChangeArrowheads="1"/>
            </p:cNvSpPr>
            <p:nvPr/>
          </p:nvSpPr>
          <p:spPr bwMode="auto">
            <a:xfrm>
              <a:off x="4369" y="2152"/>
              <a:ext cx="180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0110 1001 1101</a:t>
              </a:r>
              <a:endPara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18" name="Line 5"/>
            <p:cNvSpPr>
              <a:spLocks noChangeShapeType="1"/>
            </p:cNvSpPr>
            <p:nvPr/>
          </p:nvSpPr>
          <p:spPr bwMode="auto">
            <a:xfrm>
              <a:off x="4680" y="2688"/>
              <a:ext cx="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/>
            </a:p>
          </p:txBody>
        </p:sp>
        <p:sp>
          <p:nvSpPr>
            <p:cNvPr id="19" name="Line 4"/>
            <p:cNvSpPr>
              <a:spLocks noChangeShapeType="1"/>
            </p:cNvSpPr>
            <p:nvPr/>
          </p:nvSpPr>
          <p:spPr bwMode="auto">
            <a:xfrm>
              <a:off x="5190" y="2688"/>
              <a:ext cx="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/>
            </a:p>
          </p:txBody>
        </p:sp>
        <p:sp>
          <p:nvSpPr>
            <p:cNvPr id="20" name="Line 3"/>
            <p:cNvSpPr>
              <a:spLocks noChangeShapeType="1"/>
            </p:cNvSpPr>
            <p:nvPr/>
          </p:nvSpPr>
          <p:spPr bwMode="auto">
            <a:xfrm>
              <a:off x="5715" y="2688"/>
              <a:ext cx="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/>
            </a:p>
          </p:txBody>
        </p:sp>
        <p:sp>
          <p:nvSpPr>
            <p:cNvPr id="21" name="Text Box 2"/>
            <p:cNvSpPr txBox="1">
              <a:spLocks noChangeArrowheads="1"/>
            </p:cNvSpPr>
            <p:nvPr/>
          </p:nvSpPr>
          <p:spPr bwMode="auto">
            <a:xfrm>
              <a:off x="4382" y="2955"/>
              <a:ext cx="166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1333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6    9    D</a:t>
              </a:r>
              <a:endPara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</p:grpSp>
      <p:grpSp>
        <p:nvGrpSpPr>
          <p:cNvPr id="22" name="Group 11"/>
          <p:cNvGrpSpPr>
            <a:grpSpLocks/>
          </p:cNvGrpSpPr>
          <p:nvPr/>
        </p:nvGrpSpPr>
        <p:grpSpPr bwMode="auto">
          <a:xfrm>
            <a:off x="5255443" y="3939902"/>
            <a:ext cx="2273574" cy="748030"/>
            <a:chOff x="4320" y="2167"/>
            <a:chExt cx="2423" cy="1178"/>
          </a:xfrm>
        </p:grpSpPr>
        <p:sp>
          <p:nvSpPr>
            <p:cNvPr id="23" name="Line 17"/>
            <p:cNvSpPr>
              <a:spLocks noChangeShapeType="1"/>
            </p:cNvSpPr>
            <p:nvPr/>
          </p:nvSpPr>
          <p:spPr bwMode="auto">
            <a:xfrm>
              <a:off x="4680" y="2688"/>
              <a:ext cx="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/>
            </a:p>
          </p:txBody>
        </p:sp>
        <p:sp>
          <p:nvSpPr>
            <p:cNvPr id="24" name="Line 16"/>
            <p:cNvSpPr>
              <a:spLocks noChangeShapeType="1"/>
            </p:cNvSpPr>
            <p:nvPr/>
          </p:nvSpPr>
          <p:spPr bwMode="auto">
            <a:xfrm>
              <a:off x="5190" y="2688"/>
              <a:ext cx="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/>
            </a:p>
          </p:txBody>
        </p:sp>
        <p:sp>
          <p:nvSpPr>
            <p:cNvPr id="25" name="Line 15"/>
            <p:cNvSpPr>
              <a:spLocks noChangeShapeType="1"/>
            </p:cNvSpPr>
            <p:nvPr/>
          </p:nvSpPr>
          <p:spPr bwMode="auto">
            <a:xfrm>
              <a:off x="5715" y="2688"/>
              <a:ext cx="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/>
            </a:p>
          </p:txBody>
        </p:sp>
        <p:sp>
          <p:nvSpPr>
            <p:cNvPr id="26" name="Text Box 14"/>
            <p:cNvSpPr txBox="1">
              <a:spLocks noChangeArrowheads="1"/>
            </p:cNvSpPr>
            <p:nvPr/>
          </p:nvSpPr>
          <p:spPr bwMode="auto">
            <a:xfrm>
              <a:off x="4358" y="2167"/>
              <a:ext cx="2385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13335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A   </a:t>
              </a:r>
              <a:r>
                <a:rPr kumimoji="0" lang="en-US" altLang="zh-CN" sz="1600" b="0" i="0" u="none" strike="noStrike" cap="none" normalizeH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2  </a:t>
              </a:r>
              <a:r>
                <a:rPr kumimoji="0" lang="en-US" altLang="zh-CN" sz="14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 C  </a:t>
              </a:r>
              <a:r>
                <a:rPr kumimoji="0" lang="en-US" altLang="zh-CN" sz="12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 </a:t>
              </a: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 7</a:t>
              </a:r>
              <a:endPara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7" name="Text Box 13"/>
            <p:cNvSpPr txBox="1">
              <a:spLocks noChangeArrowheads="1"/>
            </p:cNvSpPr>
            <p:nvPr/>
          </p:nvSpPr>
          <p:spPr bwMode="auto">
            <a:xfrm>
              <a:off x="4320" y="2955"/>
              <a:ext cx="2340" cy="39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en-US" altLang="zh-CN" sz="1600" b="0" i="0" u="none" strike="noStrike" cap="none" normalizeH="0" baseline="0" dirty="0">
                  <a:ln>
                    <a:noFill/>
                  </a:ln>
                  <a:solidFill>
                    <a:schemeClr val="tx1"/>
                  </a:solidFill>
                  <a:effectLst/>
                  <a:latin typeface="宋体" pitchFamily="2" charset="-122"/>
                  <a:ea typeface="宋体" pitchFamily="2" charset="-122"/>
                  <a:cs typeface="Times New Roman" pitchFamily="18" charset="0"/>
                </a:rPr>
                <a:t>1010 0010 1100 0111</a:t>
              </a:r>
              <a:endParaRPr kumimoji="0" lang="en-US" altLang="zh-CN" sz="16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宋体" pitchFamily="2" charset="-122"/>
                <a:cs typeface="宋体" pitchFamily="2" charset="-122"/>
              </a:endParaRPr>
            </a:p>
          </p:txBody>
        </p:sp>
        <p:sp>
          <p:nvSpPr>
            <p:cNvPr id="28" name="Line 12"/>
            <p:cNvSpPr>
              <a:spLocks noChangeShapeType="1"/>
            </p:cNvSpPr>
            <p:nvPr/>
          </p:nvSpPr>
          <p:spPr bwMode="auto">
            <a:xfrm>
              <a:off x="6240" y="2688"/>
              <a:ext cx="0" cy="312"/>
            </a:xfrm>
            <a:prstGeom prst="line">
              <a:avLst/>
            </a:prstGeom>
            <a:noFill/>
            <a:ln w="9525">
              <a:solidFill>
                <a:srgbClr val="0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 sz="1600"/>
            </a:p>
          </p:txBody>
        </p:sp>
      </p:grpSp>
      <p:sp>
        <p:nvSpPr>
          <p:cNvPr id="29" name="矩形 28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2.1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计算机组成和工作原理</a:t>
            </a:r>
          </a:p>
        </p:txBody>
      </p:sp>
    </p:spTree>
    <p:extLst>
      <p:ext uri="{BB962C8B-B14F-4D97-AF65-F5344CB8AC3E}">
        <p14:creationId xmlns:p14="http://schemas.microsoft.com/office/powerpoint/2010/main" val="29749797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2.1.2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二进制编码</a:t>
            </a: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0" y="225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971600" y="2702316"/>
            <a:ext cx="331588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数制转换也可以采用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Windows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自带的“计算器”程序来实现</a:t>
            </a:r>
          </a:p>
        </p:txBody>
      </p:sp>
      <p:pic>
        <p:nvPicPr>
          <p:cNvPr id="29" name="Picture 2" descr="1-1-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659086"/>
            <a:ext cx="3287192" cy="30097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矩形 29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2.1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计算机组成和工作原理</a:t>
            </a:r>
          </a:p>
        </p:txBody>
      </p:sp>
    </p:spTree>
    <p:extLst>
      <p:ext uri="{BB962C8B-B14F-4D97-AF65-F5344CB8AC3E}">
        <p14:creationId xmlns:p14="http://schemas.microsoft.com/office/powerpoint/2010/main" val="21310029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2.1.3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存储程序</a:t>
            </a: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0" y="225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3568" y="1635646"/>
            <a:ext cx="770485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 计算机是利用“</a:t>
            </a:r>
            <a:r>
              <a:rPr lang="zh-CN" altLang="en-US" sz="1600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存储器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”（内存）来存放所要执行的程序的，而称之为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CPU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的部件可以依次从存储器中取出程序中的每一条指令，并加以分析和执行，直至完成全部指令任务为止。</a:t>
            </a: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2.1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计算机组成和工作原理</a:t>
            </a:r>
          </a:p>
        </p:txBody>
      </p:sp>
      <p:graphicFrame>
        <p:nvGraphicFramePr>
          <p:cNvPr id="10" name="Group 12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93703627"/>
              </p:ext>
            </p:extLst>
          </p:nvPr>
        </p:nvGraphicFramePr>
        <p:xfrm>
          <a:off x="1260352" y="3147814"/>
          <a:ext cx="6480000" cy="1728000"/>
        </p:xfrm>
        <a:graphic>
          <a:graphicData uri="http://schemas.openxmlformats.org/drawingml/2006/table">
            <a:tbl>
              <a:tblPr/>
              <a:tblGrid>
                <a:gridCol w="720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7"/>
                    </a:ext>
                  </a:extLst>
                </a:gridCol>
                <a:gridCol w="720000">
                  <a:extLst>
                    <a:ext uri="{9D8B030D-6E8A-4147-A177-3AD203B41FA5}">
                      <a16:colId xmlns:a16="http://schemas.microsoft.com/office/drawing/2014/main" val="20008"/>
                    </a:ext>
                  </a:extLst>
                </a:gridCol>
              </a:tblGrid>
              <a:tr h="28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地址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8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地址</a:t>
                      </a: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8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地址</a:t>
                      </a: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8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地址</a:t>
                      </a:r>
                      <a:r>
                        <a:rPr kumimoji="0" lang="en-US" altLang="zh-CN" sz="12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4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8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地址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…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8"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……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CN" alt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88000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zh-CN" altLang="en-US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地址</a:t>
                      </a:r>
                      <a:r>
                        <a:rPr kumimoji="0" lang="en-US" altLang="zh-CN" sz="12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n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defRPr sz="26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1pPr>
                      <a:lvl2pPr marL="471488">
                        <a:spcBef>
                          <a:spcPct val="20000"/>
                        </a:spcBef>
                        <a:buClr>
                          <a:schemeClr val="accent2"/>
                        </a:buClr>
                        <a:buSzPct val="70000"/>
                        <a:buFont typeface="Wingdings" pitchFamily="2" charset="2"/>
                        <a:defRPr sz="22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2pPr>
                      <a:lvl3pPr marL="909638">
                        <a:spcBef>
                          <a:spcPct val="20000"/>
                        </a:spcBef>
                        <a:buClr>
                          <a:schemeClr val="accent1"/>
                        </a:buClr>
                        <a:buSzPct val="70000"/>
                        <a:buFont typeface="Wingdings" pitchFamily="2" charset="2"/>
                        <a:defRPr sz="2100"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3pPr>
                      <a:lvl4pPr marL="1306513">
                        <a:spcBef>
                          <a:spcPct val="20000"/>
                        </a:spcBef>
                        <a:buClr>
                          <a:schemeClr val="tx2"/>
                        </a:buClr>
                        <a:buSzPct val="75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4pPr>
                      <a:lvl5pPr marL="1695450">
                        <a:spcBef>
                          <a:spcPct val="20000"/>
                        </a:spcBef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5pPr>
                      <a:lvl6pPr marL="21526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6pPr>
                      <a:lvl7pPr marL="26098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7pPr>
                      <a:lvl8pPr marL="30670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8pPr>
                      <a:lvl9pPr marL="3524250" fontAlgn="base"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folHlink"/>
                        </a:buClr>
                        <a:buSzPct val="80000"/>
                        <a:buFont typeface="Wingdings" pitchFamily="2" charset="2"/>
                        <a:defRPr>
                          <a:solidFill>
                            <a:schemeClr val="tx1"/>
                          </a:solidFill>
                          <a:latin typeface="Arial" charset="0"/>
                          <a:ea typeface="宋体" charset="-122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2"/>
                        </a:buClr>
                        <a:buSzPct val="70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altLang="zh-CN" sz="12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幼圆" panose="02010509060101010101" pitchFamily="49" charset="-122"/>
                          <a:ea typeface="幼圆" panose="02010509060101010101" pitchFamily="49" charset="-122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1" name="Text Box 93"/>
          <p:cNvSpPr txBox="1">
            <a:spLocks noChangeArrowheads="1"/>
          </p:cNvSpPr>
          <p:nvPr/>
        </p:nvSpPr>
        <p:spPr bwMode="auto">
          <a:xfrm>
            <a:off x="684729" y="2968243"/>
            <a:ext cx="430887" cy="2142856"/>
          </a:xfrm>
          <a:prstGeom prst="rect">
            <a:avLst/>
          </a:prstGeom>
          <a:noFill/>
          <a:ln>
            <a:noFill/>
          </a:ln>
          <a:effectLst/>
        </p:spPr>
        <p:txBody>
          <a:bodyPr vert="eaVert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存储单元的地址编码</a:t>
            </a:r>
          </a:p>
        </p:txBody>
      </p:sp>
      <p:sp>
        <p:nvSpPr>
          <p:cNvPr id="13" name="矩形 12"/>
          <p:cNvSpPr/>
          <p:nvPr/>
        </p:nvSpPr>
        <p:spPr>
          <a:xfrm>
            <a:off x="2915816" y="2719348"/>
            <a:ext cx="367280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按地址去寻找、访问存储单元里的内容</a:t>
            </a:r>
            <a:endParaRPr lang="zh-CN" altLang="en-US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</p:txBody>
      </p:sp>
      <p:sp>
        <p:nvSpPr>
          <p:cNvPr id="14" name="Text Box 93"/>
          <p:cNvSpPr txBox="1">
            <a:spLocks noChangeArrowheads="1"/>
          </p:cNvSpPr>
          <p:nvPr/>
        </p:nvSpPr>
        <p:spPr bwMode="auto">
          <a:xfrm>
            <a:off x="7884368" y="3094873"/>
            <a:ext cx="800219" cy="1853141"/>
          </a:xfrm>
          <a:prstGeom prst="rect">
            <a:avLst/>
          </a:prstGeom>
          <a:noFill/>
          <a:ln>
            <a:noFill/>
          </a:ln>
          <a:effectLst/>
        </p:spPr>
        <p:txBody>
          <a:bodyPr vert="eaVert"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一个存储单元</a:t>
            </a:r>
            <a:endParaRPr lang="en-US" altLang="zh-CN" sz="1600" dirty="0">
              <a:solidFill>
                <a:schemeClr val="tx1">
                  <a:lumMod val="65000"/>
                  <a:lumOff val="35000"/>
                </a:schemeClr>
              </a:solidFill>
              <a:latin typeface="微软雅黑" pitchFamily="34" charset="-122"/>
              <a:ea typeface="微软雅黑" pitchFamily="34" charset="-122"/>
            </a:endParaRPr>
          </a:p>
          <a:p>
            <a:pPr algn="ctr">
              <a:spcBef>
                <a:spcPct val="50000"/>
              </a:spcBef>
            </a:pP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即一个字节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(8</a:t>
            </a:r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位</a:t>
            </a:r>
            <a:r>
              <a:rPr lang="en-US" altLang="zh-CN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)</a:t>
            </a:r>
          </a:p>
        </p:txBody>
      </p:sp>
      <p:sp>
        <p:nvSpPr>
          <p:cNvPr id="16" name="Line 92"/>
          <p:cNvSpPr>
            <a:spLocks noChangeShapeType="1"/>
          </p:cNvSpPr>
          <p:nvPr/>
        </p:nvSpPr>
        <p:spPr bwMode="auto">
          <a:xfrm>
            <a:off x="7523559" y="3381938"/>
            <a:ext cx="450205" cy="1080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CN" altLang="en-US"/>
          </a:p>
        </p:txBody>
      </p:sp>
      <p:sp>
        <p:nvSpPr>
          <p:cNvPr id="17" name="Oval 90"/>
          <p:cNvSpPr>
            <a:spLocks noChangeArrowheads="1"/>
          </p:cNvSpPr>
          <p:nvPr/>
        </p:nvSpPr>
        <p:spPr bwMode="auto">
          <a:xfrm>
            <a:off x="1895316" y="3106062"/>
            <a:ext cx="5771381" cy="378042"/>
          </a:xfrm>
          <a:prstGeom prst="ellipse">
            <a:avLst/>
          </a:prstGeom>
          <a:solidFill>
            <a:schemeClr val="bg1">
              <a:lumMod val="95000"/>
              <a:alpha val="42999"/>
            </a:schemeClr>
          </a:solidFill>
          <a:ln w="38100">
            <a:solidFill>
              <a:srgbClr val="CC3300"/>
            </a:solidFill>
            <a:round/>
            <a:headEnd/>
            <a:tailEnd/>
          </a:ln>
          <a:effectLst/>
        </p:spPr>
        <p:txBody>
          <a:bodyPr wrap="none" anchor="ctr"/>
          <a:lstStyle>
            <a:lvl1pPr marL="469900" indent="-469900"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1pPr>
            <a:lvl2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2pPr>
            <a:lvl3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3pPr>
            <a:lvl4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4pPr>
            <a:lvl5pPr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宋体" charset="-122"/>
              </a:defRPr>
            </a:lvl9pPr>
          </a:lstStyle>
          <a:p>
            <a:pPr algn="ctr">
              <a:spcBef>
                <a:spcPct val="70000"/>
              </a:spcBef>
              <a:buClr>
                <a:schemeClr val="accent2"/>
              </a:buClr>
              <a:buFont typeface="Wingdings" pitchFamily="2" charset="2"/>
              <a:buNone/>
            </a:pPr>
            <a:endParaRPr lang="zh-CN" altLang="zh-CN" sz="2600" b="1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986976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8"/>
          <p:cNvSpPr>
            <a:spLocks noChangeArrowheads="1"/>
          </p:cNvSpPr>
          <p:nvPr/>
        </p:nvSpPr>
        <p:spPr bwMode="auto">
          <a:xfrm>
            <a:off x="539552" y="1221600"/>
            <a:ext cx="6959600" cy="5397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CFFCC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663575" indent="-635000">
              <a:spcBef>
                <a:spcPct val="20000"/>
              </a:spcBef>
              <a:buClr>
                <a:schemeClr val="tx2"/>
              </a:buClr>
              <a:buSzPct val="70000"/>
              <a:buFont typeface="Wingdings" pitchFamily="2" charset="2"/>
              <a:buChar char="l"/>
              <a:defRPr sz="3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1pPr>
            <a:lvl2pPr marL="1463675" indent="-609600">
              <a:spcBef>
                <a:spcPct val="20000"/>
              </a:spcBef>
              <a:buClr>
                <a:schemeClr val="accent2"/>
              </a:buClr>
              <a:buSzPct val="70000"/>
              <a:buFont typeface="Wingdings" pitchFamily="2" charset="2"/>
              <a:buChar char="l"/>
              <a:defRPr sz="26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2pPr>
            <a:lvl3pPr marL="2187575" indent="-533400">
              <a:spcBef>
                <a:spcPct val="20000"/>
              </a:spcBef>
              <a:buClr>
                <a:schemeClr val="accent1"/>
              </a:buClr>
              <a:buSzPct val="70000"/>
              <a:buFont typeface="Wingdings" pitchFamily="2" charset="2"/>
              <a:buChar char="l"/>
              <a:defRPr sz="23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3pPr>
            <a:lvl4pPr marL="2911475" indent="-533400">
              <a:spcBef>
                <a:spcPct val="20000"/>
              </a:spcBef>
              <a:buClr>
                <a:schemeClr val="tx2"/>
              </a:buClr>
              <a:buSzPct val="75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4pPr>
            <a:lvl5pPr marL="3635375" indent="-533400">
              <a:spcBef>
                <a:spcPct val="20000"/>
              </a:spcBef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5pPr>
            <a:lvl6pPr marL="40925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6pPr>
            <a:lvl7pPr marL="45497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7pPr>
            <a:lvl8pPr marL="50069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8pPr>
            <a:lvl9pPr marL="5464175" indent="-533400" fontAlgn="base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80000"/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just">
              <a:lnSpc>
                <a:spcPct val="140000"/>
              </a:lnSpc>
              <a:spcBef>
                <a:spcPct val="0"/>
              </a:spcBef>
              <a:buClr>
                <a:srgbClr val="330066"/>
              </a:buClr>
              <a:buNone/>
            </a:pPr>
            <a:r>
              <a:rPr lang="en-US" altLang="zh-CN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2.1.3 </a:t>
            </a:r>
            <a:r>
              <a:rPr lang="zh-CN" altLang="en-US" sz="2000" dirty="0">
                <a:solidFill>
                  <a:schemeClr val="tx1">
                    <a:lumMod val="85000"/>
                    <a:lumOff val="15000"/>
                  </a:schemeClr>
                </a:solidFill>
                <a:latin typeface="微软雅黑" pitchFamily="34" charset="-122"/>
                <a:ea typeface="微软雅黑" pitchFamily="34" charset="-122"/>
              </a:rPr>
              <a:t>存储程序</a:t>
            </a:r>
          </a:p>
        </p:txBody>
      </p:sp>
      <p:sp>
        <p:nvSpPr>
          <p:cNvPr id="49" name="Rectangle 58"/>
          <p:cNvSpPr>
            <a:spLocks noChangeArrowheads="1"/>
          </p:cNvSpPr>
          <p:nvPr/>
        </p:nvSpPr>
        <p:spPr bwMode="auto">
          <a:xfrm>
            <a:off x="0" y="225901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zh-CN" altLang="zh-CN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宋体" pitchFamily="2" charset="-122"/>
              <a:cs typeface="宋体" pitchFamily="2" charset="-122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683568" y="1635646"/>
            <a:ext cx="540060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7200">
              <a:lnSpc>
                <a:spcPct val="150000"/>
              </a:lnSpc>
            </a:pP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存储器按其存取信息的方式可分为两类：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随机存取存储器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：地址按线性排列，</a:t>
            </a:r>
            <a:r>
              <a:rPr lang="en-US" altLang="zh-CN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CPU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按地址在极短的时间内找到该存储单元的位置。</a:t>
            </a:r>
          </a:p>
          <a:p>
            <a:pPr marL="285750" indent="-285750">
              <a:lnSpc>
                <a:spcPct val="150000"/>
              </a:lnSpc>
              <a:buFont typeface="Wingdings" pitchFamily="2" charset="2"/>
              <a:buChar char="l"/>
            </a:pPr>
            <a:r>
              <a:rPr lang="zh-CN" altLang="en-US" dirty="0">
                <a:solidFill>
                  <a:srgbClr val="00B0F0"/>
                </a:solidFill>
                <a:latin typeface="微软雅黑" pitchFamily="34" charset="-122"/>
                <a:ea typeface="微软雅黑" pitchFamily="34" charset="-122"/>
              </a:rPr>
              <a:t>顺序存取存储器</a:t>
            </a:r>
            <a:r>
              <a:rPr lang="zh-CN" alt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itchFamily="34" charset="-122"/>
                <a:ea typeface="微软雅黑" pitchFamily="34" charset="-122"/>
              </a:rPr>
              <a:t>：只能按顺序存取，对各个单元的存取时间不同，总体速度比较慢。</a:t>
            </a:r>
          </a:p>
        </p:txBody>
      </p:sp>
      <p:sp>
        <p:nvSpPr>
          <p:cNvPr id="9" name="矩形 8"/>
          <p:cNvSpPr/>
          <p:nvPr/>
        </p:nvSpPr>
        <p:spPr>
          <a:xfrm>
            <a:off x="1355290" y="271267"/>
            <a:ext cx="4427815" cy="662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  <a:buClr>
                <a:schemeClr val="folHlink"/>
              </a:buClr>
              <a:buSzPct val="90000"/>
              <a:buFont typeface="Wingdings" pitchFamily="2" charset="2"/>
              <a:buNone/>
            </a:pPr>
            <a:r>
              <a:rPr lang="en-US" altLang="zh-CN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2.1 </a:t>
            </a:r>
            <a:r>
              <a:rPr lang="zh-CN" altLang="en-US" sz="2800" b="1" dirty="0">
                <a:solidFill>
                  <a:srgbClr val="FF6600"/>
                </a:solidFill>
                <a:latin typeface="微软雅黑" pitchFamily="34" charset="-122"/>
                <a:ea typeface="微软雅黑" pitchFamily="34" charset="-122"/>
              </a:rPr>
              <a:t>计算机组成和工作原理</a:t>
            </a:r>
          </a:p>
        </p:txBody>
      </p:sp>
      <p:pic>
        <p:nvPicPr>
          <p:cNvPr id="12" name="Picture 4" descr="c:\users\ADMINI~1\appdata\roaming\360se6\USERDA~1\Temp\72481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0563" y="1783145"/>
            <a:ext cx="2304255" cy="2304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8778140"/>
      </p:ext>
    </p:extLst>
  </p:cSld>
  <p:clrMapOvr>
    <a:masterClrMapping/>
  </p:clrMapOvr>
</p:sld>
</file>

<file path=ppt/theme/theme1.xml><?xml version="1.0" encoding="utf-8"?>
<a:theme xmlns:a="http://schemas.openxmlformats.org/drawingml/2006/main" name="1_Network">
  <a:themeElements>
    <a:clrScheme name="Network 11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68E80"/>
      </a:folHlink>
    </a:clrScheme>
    <a:fontScheme name="Network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1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68E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​​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1487</TotalTime>
  <Words>2573</Words>
  <Application>Microsoft Office PowerPoint</Application>
  <PresentationFormat>全屏显示(16:9)</PresentationFormat>
  <Paragraphs>377</Paragraphs>
  <Slides>30</Slides>
  <Notes>28</Notes>
  <HiddenSlides>0</HiddenSlides>
  <MMClips>0</MMClips>
  <ScaleCrop>false</ScaleCrop>
  <HeadingPairs>
    <vt:vector size="8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41" baseType="lpstr">
      <vt:lpstr>华文宋体</vt:lpstr>
      <vt:lpstr>华文中宋</vt:lpstr>
      <vt:lpstr>宋体</vt:lpstr>
      <vt:lpstr>微软雅黑</vt:lpstr>
      <vt:lpstr>幼圆</vt:lpstr>
      <vt:lpstr>Arial</vt:lpstr>
      <vt:lpstr>Times New Roman</vt:lpstr>
      <vt:lpstr>Verdana</vt:lpstr>
      <vt:lpstr>Wingdings</vt:lpstr>
      <vt:lpstr>1_Network</vt:lpstr>
      <vt:lpstr>公式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新侨学院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第2章  计算机技术</dc:title>
  <dc:creator>程雷</dc:creator>
  <cp:lastModifiedBy>程雷</cp:lastModifiedBy>
  <cp:revision>124</cp:revision>
  <dcterms:created xsi:type="dcterms:W3CDTF">2009-09-13T10:47:33Z</dcterms:created>
  <dcterms:modified xsi:type="dcterms:W3CDTF">2017-09-20T09:25:39Z</dcterms:modified>
</cp:coreProperties>
</file>