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6"/>
  </p:notesMasterIdLst>
  <p:sldIdLst>
    <p:sldId id="256" r:id="rId2"/>
    <p:sldId id="313" r:id="rId3"/>
    <p:sldId id="330" r:id="rId4"/>
    <p:sldId id="331" r:id="rId5"/>
    <p:sldId id="332" r:id="rId6"/>
    <p:sldId id="333" r:id="rId7"/>
    <p:sldId id="344" r:id="rId8"/>
    <p:sldId id="345" r:id="rId9"/>
    <p:sldId id="334" r:id="rId10"/>
    <p:sldId id="335" r:id="rId11"/>
    <p:sldId id="336" r:id="rId12"/>
    <p:sldId id="337" r:id="rId13"/>
    <p:sldId id="338" r:id="rId14"/>
    <p:sldId id="339" r:id="rId15"/>
    <p:sldId id="341" r:id="rId16"/>
    <p:sldId id="342" r:id="rId17"/>
    <p:sldId id="343" r:id="rId18"/>
    <p:sldId id="346" r:id="rId19"/>
    <p:sldId id="347" r:id="rId20"/>
    <p:sldId id="348" r:id="rId21"/>
    <p:sldId id="349" r:id="rId22"/>
    <p:sldId id="350" r:id="rId23"/>
    <p:sldId id="351" r:id="rId24"/>
    <p:sldId id="329" r:id="rId25"/>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00"/>
    <a:srgbClr val="0000FF"/>
    <a:srgbClr val="660066"/>
    <a:srgbClr val="CC3300"/>
    <a:srgbClr val="3333FF"/>
    <a:srgbClr val="333300"/>
    <a:srgbClr val="FF00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9" autoAdjust="0"/>
    <p:restoredTop sz="94618" autoAdjust="0"/>
  </p:normalViewPr>
  <p:slideViewPr>
    <p:cSldViewPr>
      <p:cViewPr varScale="1">
        <p:scale>
          <a:sx n="90" d="100"/>
          <a:sy n="90" d="100"/>
        </p:scale>
        <p:origin x="736" y="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06"/>
    </p:cViewPr>
  </p:sorterViewPr>
  <p:notesViewPr>
    <p:cSldViewPr>
      <p:cViewPr varScale="1">
        <p:scale>
          <a:sx n="62" d="100"/>
          <a:sy n="62" d="100"/>
        </p:scale>
        <p:origin x="-139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297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FD2D366-B228-428F-BE1E-DC4A28753DD4}" type="slidenum">
              <a:rPr lang="en-US" altLang="zh-CN"/>
              <a:pPr/>
              <a:t>‹#›</a:t>
            </a:fld>
            <a:endParaRPr lang="en-US" altLang="zh-CN"/>
          </a:p>
        </p:txBody>
      </p:sp>
    </p:spTree>
    <p:extLst>
      <p:ext uri="{BB962C8B-B14F-4D97-AF65-F5344CB8AC3E}">
        <p14:creationId xmlns:p14="http://schemas.microsoft.com/office/powerpoint/2010/main" val="7988297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pPr/>
              <a:t>2</a:t>
            </a:fld>
            <a:endParaRPr lang="en-US" altLang="zh-CN"/>
          </a:p>
        </p:txBody>
      </p:sp>
    </p:spTree>
    <p:extLst>
      <p:ext uri="{BB962C8B-B14F-4D97-AF65-F5344CB8AC3E}">
        <p14:creationId xmlns:p14="http://schemas.microsoft.com/office/powerpoint/2010/main" val="578005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pPr/>
              <a:t>11</a:t>
            </a:fld>
            <a:endParaRPr lang="en-US" altLang="zh-CN"/>
          </a:p>
        </p:txBody>
      </p:sp>
    </p:spTree>
    <p:extLst>
      <p:ext uri="{BB962C8B-B14F-4D97-AF65-F5344CB8AC3E}">
        <p14:creationId xmlns:p14="http://schemas.microsoft.com/office/powerpoint/2010/main" val="57800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pPr/>
              <a:t>12</a:t>
            </a:fld>
            <a:endParaRPr lang="en-US" altLang="zh-CN"/>
          </a:p>
        </p:txBody>
      </p:sp>
    </p:spTree>
    <p:extLst>
      <p:ext uri="{BB962C8B-B14F-4D97-AF65-F5344CB8AC3E}">
        <p14:creationId xmlns:p14="http://schemas.microsoft.com/office/powerpoint/2010/main" val="578005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pPr/>
              <a:t>13</a:t>
            </a:fld>
            <a:endParaRPr lang="en-US" altLang="zh-CN"/>
          </a:p>
        </p:txBody>
      </p:sp>
    </p:spTree>
    <p:extLst>
      <p:ext uri="{BB962C8B-B14F-4D97-AF65-F5344CB8AC3E}">
        <p14:creationId xmlns:p14="http://schemas.microsoft.com/office/powerpoint/2010/main" val="578005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pPr/>
              <a:t>14</a:t>
            </a:fld>
            <a:endParaRPr lang="en-US" altLang="zh-CN"/>
          </a:p>
        </p:txBody>
      </p:sp>
    </p:spTree>
    <p:extLst>
      <p:ext uri="{BB962C8B-B14F-4D97-AF65-F5344CB8AC3E}">
        <p14:creationId xmlns:p14="http://schemas.microsoft.com/office/powerpoint/2010/main" val="578005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pPr/>
              <a:t>15</a:t>
            </a:fld>
            <a:endParaRPr lang="en-US" altLang="zh-CN"/>
          </a:p>
        </p:txBody>
      </p:sp>
    </p:spTree>
    <p:extLst>
      <p:ext uri="{BB962C8B-B14F-4D97-AF65-F5344CB8AC3E}">
        <p14:creationId xmlns:p14="http://schemas.microsoft.com/office/powerpoint/2010/main" val="578005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pPr/>
              <a:t>16</a:t>
            </a:fld>
            <a:endParaRPr lang="en-US" altLang="zh-CN"/>
          </a:p>
        </p:txBody>
      </p:sp>
    </p:spTree>
    <p:extLst>
      <p:ext uri="{BB962C8B-B14F-4D97-AF65-F5344CB8AC3E}">
        <p14:creationId xmlns:p14="http://schemas.microsoft.com/office/powerpoint/2010/main" val="578005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pPr/>
              <a:t>17</a:t>
            </a:fld>
            <a:endParaRPr lang="en-US" altLang="zh-CN"/>
          </a:p>
        </p:txBody>
      </p:sp>
    </p:spTree>
    <p:extLst>
      <p:ext uri="{BB962C8B-B14F-4D97-AF65-F5344CB8AC3E}">
        <p14:creationId xmlns:p14="http://schemas.microsoft.com/office/powerpoint/2010/main" val="578005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pPr/>
              <a:t>18</a:t>
            </a:fld>
            <a:endParaRPr lang="en-US" altLang="zh-CN"/>
          </a:p>
        </p:txBody>
      </p:sp>
    </p:spTree>
    <p:extLst>
      <p:ext uri="{BB962C8B-B14F-4D97-AF65-F5344CB8AC3E}">
        <p14:creationId xmlns:p14="http://schemas.microsoft.com/office/powerpoint/2010/main" val="578005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pPr/>
              <a:t>19</a:t>
            </a:fld>
            <a:endParaRPr lang="en-US" altLang="zh-CN"/>
          </a:p>
        </p:txBody>
      </p:sp>
    </p:spTree>
    <p:extLst>
      <p:ext uri="{BB962C8B-B14F-4D97-AF65-F5344CB8AC3E}">
        <p14:creationId xmlns:p14="http://schemas.microsoft.com/office/powerpoint/2010/main" val="578005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pPr/>
              <a:t>20</a:t>
            </a:fld>
            <a:endParaRPr lang="en-US" altLang="zh-CN"/>
          </a:p>
        </p:txBody>
      </p:sp>
    </p:spTree>
    <p:extLst>
      <p:ext uri="{BB962C8B-B14F-4D97-AF65-F5344CB8AC3E}">
        <p14:creationId xmlns:p14="http://schemas.microsoft.com/office/powerpoint/2010/main" val="57800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pPr/>
              <a:t>3</a:t>
            </a:fld>
            <a:endParaRPr lang="en-US" altLang="zh-CN"/>
          </a:p>
        </p:txBody>
      </p:sp>
    </p:spTree>
    <p:extLst>
      <p:ext uri="{BB962C8B-B14F-4D97-AF65-F5344CB8AC3E}">
        <p14:creationId xmlns:p14="http://schemas.microsoft.com/office/powerpoint/2010/main" val="578005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pPr/>
              <a:t>21</a:t>
            </a:fld>
            <a:endParaRPr lang="en-US" altLang="zh-CN"/>
          </a:p>
        </p:txBody>
      </p:sp>
    </p:spTree>
    <p:extLst>
      <p:ext uri="{BB962C8B-B14F-4D97-AF65-F5344CB8AC3E}">
        <p14:creationId xmlns:p14="http://schemas.microsoft.com/office/powerpoint/2010/main" val="578005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pPr/>
              <a:t>22</a:t>
            </a:fld>
            <a:endParaRPr lang="en-US" altLang="zh-CN"/>
          </a:p>
        </p:txBody>
      </p:sp>
    </p:spTree>
    <p:extLst>
      <p:ext uri="{BB962C8B-B14F-4D97-AF65-F5344CB8AC3E}">
        <p14:creationId xmlns:p14="http://schemas.microsoft.com/office/powerpoint/2010/main" val="578005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pPr/>
              <a:t>23</a:t>
            </a:fld>
            <a:endParaRPr lang="en-US" altLang="zh-CN"/>
          </a:p>
        </p:txBody>
      </p:sp>
    </p:spTree>
    <p:extLst>
      <p:ext uri="{BB962C8B-B14F-4D97-AF65-F5344CB8AC3E}">
        <p14:creationId xmlns:p14="http://schemas.microsoft.com/office/powerpoint/2010/main" val="57800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solidFill>
                  <a:prstClr val="black"/>
                </a:solidFill>
              </a:rPr>
              <a:pPr/>
              <a:t>4</a:t>
            </a:fld>
            <a:endParaRPr lang="en-US" altLang="zh-CN">
              <a:solidFill>
                <a:prstClr val="black"/>
              </a:solidFill>
            </a:endParaRPr>
          </a:p>
        </p:txBody>
      </p:sp>
    </p:spTree>
    <p:extLst>
      <p:ext uri="{BB962C8B-B14F-4D97-AF65-F5344CB8AC3E}">
        <p14:creationId xmlns:p14="http://schemas.microsoft.com/office/powerpoint/2010/main" val="57800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solidFill>
                  <a:prstClr val="black"/>
                </a:solidFill>
              </a:rPr>
              <a:pPr/>
              <a:t>5</a:t>
            </a:fld>
            <a:endParaRPr lang="en-US" altLang="zh-CN">
              <a:solidFill>
                <a:prstClr val="black"/>
              </a:solidFill>
            </a:endParaRPr>
          </a:p>
        </p:txBody>
      </p:sp>
    </p:spTree>
    <p:extLst>
      <p:ext uri="{BB962C8B-B14F-4D97-AF65-F5344CB8AC3E}">
        <p14:creationId xmlns:p14="http://schemas.microsoft.com/office/powerpoint/2010/main" val="578005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solidFill>
                  <a:prstClr val="black"/>
                </a:solidFill>
              </a:rPr>
              <a:pPr/>
              <a:t>6</a:t>
            </a:fld>
            <a:endParaRPr lang="en-US" altLang="zh-CN">
              <a:solidFill>
                <a:prstClr val="black"/>
              </a:solidFill>
            </a:endParaRPr>
          </a:p>
        </p:txBody>
      </p:sp>
    </p:spTree>
    <p:extLst>
      <p:ext uri="{BB962C8B-B14F-4D97-AF65-F5344CB8AC3E}">
        <p14:creationId xmlns:p14="http://schemas.microsoft.com/office/powerpoint/2010/main" val="578005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solidFill>
                  <a:prstClr val="black"/>
                </a:solidFill>
              </a:rPr>
              <a:pPr/>
              <a:t>7</a:t>
            </a:fld>
            <a:endParaRPr lang="en-US" altLang="zh-CN">
              <a:solidFill>
                <a:prstClr val="black"/>
              </a:solidFill>
            </a:endParaRPr>
          </a:p>
        </p:txBody>
      </p:sp>
    </p:spTree>
    <p:extLst>
      <p:ext uri="{BB962C8B-B14F-4D97-AF65-F5344CB8AC3E}">
        <p14:creationId xmlns:p14="http://schemas.microsoft.com/office/powerpoint/2010/main" val="57800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solidFill>
                  <a:prstClr val="black"/>
                </a:solidFill>
              </a:rPr>
              <a:pPr/>
              <a:t>8</a:t>
            </a:fld>
            <a:endParaRPr lang="en-US" altLang="zh-CN">
              <a:solidFill>
                <a:prstClr val="black"/>
              </a:solidFill>
            </a:endParaRPr>
          </a:p>
        </p:txBody>
      </p:sp>
    </p:spTree>
    <p:extLst>
      <p:ext uri="{BB962C8B-B14F-4D97-AF65-F5344CB8AC3E}">
        <p14:creationId xmlns:p14="http://schemas.microsoft.com/office/powerpoint/2010/main" val="57800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pPr/>
              <a:t>9</a:t>
            </a:fld>
            <a:endParaRPr lang="en-US" altLang="zh-CN"/>
          </a:p>
        </p:txBody>
      </p:sp>
    </p:spTree>
    <p:extLst>
      <p:ext uri="{BB962C8B-B14F-4D97-AF65-F5344CB8AC3E}">
        <p14:creationId xmlns:p14="http://schemas.microsoft.com/office/powerpoint/2010/main" val="578005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2D366-B228-428F-BE1E-DC4A28753DD4}" type="slidenum">
              <a:rPr lang="en-US" altLang="zh-CN" smtClean="0">
                <a:solidFill>
                  <a:prstClr val="black"/>
                </a:solidFill>
              </a:rPr>
              <a:pPr/>
              <a:t>10</a:t>
            </a:fld>
            <a:endParaRPr lang="en-US" altLang="zh-CN">
              <a:solidFill>
                <a:prstClr val="black"/>
              </a:solidFill>
            </a:endParaRPr>
          </a:p>
        </p:txBody>
      </p:sp>
    </p:spTree>
    <p:extLst>
      <p:ext uri="{BB962C8B-B14F-4D97-AF65-F5344CB8AC3E}">
        <p14:creationId xmlns:p14="http://schemas.microsoft.com/office/powerpoint/2010/main" val="578005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4339" name="Rectangle 3"/>
          <p:cNvSpPr>
            <a:spLocks noGrp="1" noChangeArrowheads="1"/>
          </p:cNvSpPr>
          <p:nvPr>
            <p:ph type="ctrTitle"/>
          </p:nvPr>
        </p:nvSpPr>
        <p:spPr>
          <a:xfrm>
            <a:off x="315912" y="350044"/>
            <a:ext cx="8064827" cy="853554"/>
          </a:xfrm>
        </p:spPr>
        <p:txBody>
          <a:bodyPr/>
          <a:lstStyle>
            <a:lvl1pPr algn="r">
              <a:defRPr sz="4800"/>
            </a:lvl1pPr>
          </a:lstStyle>
          <a:p>
            <a:pPr lvl="0"/>
            <a:r>
              <a:rPr lang="zh-CN" altLang="en-US" noProof="0"/>
              <a:t>单击此处编辑母版标题样式</a:t>
            </a:r>
          </a:p>
        </p:txBody>
      </p:sp>
      <p:sp>
        <p:nvSpPr>
          <p:cNvPr id="14340" name="Rectangle 4"/>
          <p:cNvSpPr>
            <a:spLocks noGrp="1" noChangeArrowheads="1"/>
          </p:cNvSpPr>
          <p:nvPr>
            <p:ph type="subTitle" idx="1"/>
          </p:nvPr>
        </p:nvSpPr>
        <p:spPr>
          <a:xfrm>
            <a:off x="849313" y="2287191"/>
            <a:ext cx="6248400" cy="1771650"/>
          </a:xfrm>
        </p:spPr>
        <p:txBody>
          <a:bodyPr/>
          <a:lstStyle>
            <a:lvl1pPr marL="0" indent="0" algn="r">
              <a:buFont typeface="Wingdings" pitchFamily="2" charset="2"/>
              <a:buNone/>
              <a:defRPr sz="3200"/>
            </a:lvl1pPr>
          </a:lstStyle>
          <a:p>
            <a:pPr lvl="0"/>
            <a:r>
              <a:rPr lang="zh-CN" altLang="en-US" noProof="0"/>
              <a:t>单击此处编辑母版副标题样式</a:t>
            </a:r>
          </a:p>
        </p:txBody>
      </p:sp>
      <p:sp>
        <p:nvSpPr>
          <p:cNvPr id="14341" name="Rectangle 5"/>
          <p:cNvSpPr>
            <a:spLocks noGrp="1" noChangeArrowheads="1"/>
          </p:cNvSpPr>
          <p:nvPr>
            <p:ph type="dt" sz="half" idx="2"/>
          </p:nvPr>
        </p:nvSpPr>
        <p:spPr/>
        <p:txBody>
          <a:bodyPr/>
          <a:lstStyle>
            <a:lvl1pPr>
              <a:defRPr/>
            </a:lvl1pPr>
          </a:lstStyle>
          <a:p>
            <a:endParaRPr lang="en-US" altLang="zh-CN">
              <a:solidFill>
                <a:srgbClr val="000000"/>
              </a:solidFill>
            </a:endParaRPr>
          </a:p>
        </p:txBody>
      </p:sp>
      <p:sp>
        <p:nvSpPr>
          <p:cNvPr id="14342" name="Rectangle 6"/>
          <p:cNvSpPr>
            <a:spLocks noGrp="1" noChangeArrowheads="1"/>
          </p:cNvSpPr>
          <p:nvPr>
            <p:ph type="ftr" sz="quarter" idx="3"/>
          </p:nvPr>
        </p:nvSpPr>
        <p:spPr/>
        <p:txBody>
          <a:bodyPr/>
          <a:lstStyle>
            <a:lvl1pPr>
              <a:defRPr/>
            </a:lvl1pPr>
          </a:lstStyle>
          <a:p>
            <a:endParaRPr lang="en-US" altLang="zh-CN" dirty="0">
              <a:solidFill>
                <a:srgbClr val="000000"/>
              </a:solidFill>
            </a:endParaRPr>
          </a:p>
        </p:txBody>
      </p:sp>
      <p:sp>
        <p:nvSpPr>
          <p:cNvPr id="14343" name="Rectangle 7"/>
          <p:cNvSpPr>
            <a:spLocks noGrp="1" noChangeArrowheads="1"/>
          </p:cNvSpPr>
          <p:nvPr>
            <p:ph type="sldNum" sz="quarter" idx="4"/>
          </p:nvPr>
        </p:nvSpPr>
        <p:spPr/>
        <p:txBody>
          <a:bodyPr/>
          <a:lstStyle>
            <a:lvl1pPr>
              <a:defRPr/>
            </a:lvl1pPr>
          </a:lstStyle>
          <a:p>
            <a:fld id="{EB0DA80C-94BD-4A26-AE16-A1368844B8CC}" type="slidenum">
              <a:rPr lang="en-US" altLang="zh-CN">
                <a:solidFill>
                  <a:srgbClr val="000000"/>
                </a:solidFill>
              </a:rPr>
              <a:pPr/>
              <a:t>‹#›</a:t>
            </a:fld>
            <a:endParaRPr lang="en-US" altLang="zh-CN">
              <a:solidFill>
                <a:srgbClr val="000000"/>
              </a:solidFill>
            </a:endParaRPr>
          </a:p>
        </p:txBody>
      </p:sp>
      <p:grpSp>
        <p:nvGrpSpPr>
          <p:cNvPr id="14344" name="Group 8"/>
          <p:cNvGrpSpPr>
            <a:grpSpLocks/>
          </p:cNvGrpSpPr>
          <p:nvPr/>
        </p:nvGrpSpPr>
        <p:grpSpPr bwMode="auto">
          <a:xfrm>
            <a:off x="7668344" y="2664296"/>
            <a:ext cx="1321315" cy="2355726"/>
            <a:chOff x="4883" y="2064"/>
            <a:chExt cx="664" cy="1200"/>
          </a:xfrm>
        </p:grpSpPr>
        <p:sp>
          <p:nvSpPr>
            <p:cNvPr id="14349"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50"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51"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53"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54"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55"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56"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58"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59"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60"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62"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63"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64"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65"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67"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68"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69"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71"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72"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73"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74" name="Oval 38"/>
            <p:cNvSpPr>
              <a:spLocks noChangeArrowheads="1"/>
            </p:cNvSpPr>
            <p:nvPr/>
          </p:nvSpPr>
          <p:spPr bwMode="auto">
            <a:xfrm>
              <a:off x="5062" y="3131"/>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4375"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sp>
        <p:nvSpPr>
          <p:cNvPr id="14376" name="Line 40"/>
          <p:cNvSpPr>
            <a:spLocks noChangeShapeType="1"/>
          </p:cNvSpPr>
          <p:nvPr/>
        </p:nvSpPr>
        <p:spPr bwMode="auto">
          <a:xfrm>
            <a:off x="251520" y="1329929"/>
            <a:ext cx="8640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0000"/>
              </a:solidFill>
            </a:endParaRPr>
          </a:p>
        </p:txBody>
      </p:sp>
      <p:sp>
        <p:nvSpPr>
          <p:cNvPr id="2" name="矩形 1"/>
          <p:cNvSpPr/>
          <p:nvPr userDrawn="1"/>
        </p:nvSpPr>
        <p:spPr>
          <a:xfrm>
            <a:off x="3230087" y="4654068"/>
            <a:ext cx="2749472" cy="400110"/>
          </a:xfrm>
          <a:prstGeom prst="rect">
            <a:avLst/>
          </a:prstGeom>
          <a:noFill/>
        </p:spPr>
        <p:txBody>
          <a:bodyPr wrap="none" lIns="91440" tIns="45720" rIns="91440" bIns="45720">
            <a:spAutoFit/>
          </a:bodyPr>
          <a:lstStyle/>
          <a:p>
            <a:pPr algn="ctr"/>
            <a:r>
              <a:rPr lang="zh-CN" altLang="en-US" sz="2000" b="0" cap="all" spc="0" dirty="0">
                <a:ln w="9000" cmpd="sng">
                  <a:noFill/>
                  <a:prstDash val="solid"/>
                </a:ln>
                <a:solidFill>
                  <a:schemeClr val="tx1">
                    <a:lumMod val="65000"/>
                    <a:lumOff val="35000"/>
                  </a:schemeClr>
                </a:solidFill>
                <a:effectLst>
                  <a:reflection blurRad="12700" stA="28000" endPos="45000" dist="1000" dir="5400000" sy="-100000" algn="bl" rotWithShape="0"/>
                </a:effectLst>
                <a:latin typeface="微软雅黑" pitchFamily="34" charset="-122"/>
                <a:ea typeface="微软雅黑" pitchFamily="34" charset="-122"/>
              </a:rPr>
              <a:t>上海工商职业技术学院</a:t>
            </a:r>
          </a:p>
        </p:txBody>
      </p:sp>
      <p:pic>
        <p:nvPicPr>
          <p:cNvPr id="43" name="Picture 46"/>
          <p:cNvPicPr>
            <a:picLocks noChangeArrowheads="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1144" y="3259448"/>
            <a:ext cx="1800000" cy="180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766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15616" y="141480"/>
            <a:ext cx="7499350" cy="971550"/>
          </a:xfr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p:txBody>
          <a:bodyPr/>
          <a:lstStyle>
            <a:lvl1pPr>
              <a:defRPr/>
            </a:lvl1pPr>
          </a:lstStyle>
          <a:p>
            <a:fld id="{4710A2DF-8E5D-4422-B186-7EAA913BDAB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371602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Line 2"/>
          <p:cNvSpPr>
            <a:spLocks noChangeShapeType="1"/>
          </p:cNvSpPr>
          <p:nvPr/>
        </p:nvSpPr>
        <p:spPr bwMode="auto">
          <a:xfrm flipH="1">
            <a:off x="7956550" y="114300"/>
            <a:ext cx="6350" cy="1160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0000"/>
              </a:solidFill>
            </a:endParaRPr>
          </a:p>
        </p:txBody>
      </p:sp>
      <p:sp>
        <p:nvSpPr>
          <p:cNvPr id="13315" name="Rectangle 3"/>
          <p:cNvSpPr>
            <a:spLocks noGrp="1" noChangeArrowheads="1"/>
          </p:cNvSpPr>
          <p:nvPr>
            <p:ph type="title"/>
          </p:nvPr>
        </p:nvSpPr>
        <p:spPr bwMode="auto">
          <a:xfrm>
            <a:off x="457200" y="91678"/>
            <a:ext cx="74993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3316" name="Rectangle 4"/>
          <p:cNvSpPr>
            <a:spLocks noGrp="1" noChangeArrowheads="1"/>
          </p:cNvSpPr>
          <p:nvPr>
            <p:ph type="body" idx="1"/>
          </p:nvPr>
        </p:nvSpPr>
        <p:spPr bwMode="auto">
          <a:xfrm>
            <a:off x="457200" y="1289447"/>
            <a:ext cx="8229600" cy="330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3317" name="Rectangle 5"/>
          <p:cNvSpPr>
            <a:spLocks noGrp="1" noChangeArrowheads="1"/>
          </p:cNvSpPr>
          <p:nvPr>
            <p:ph type="dt" sz="half" idx="2"/>
          </p:nvPr>
        </p:nvSpPr>
        <p:spPr bwMode="auto">
          <a:xfrm>
            <a:off x="457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zh-CN">
              <a:solidFill>
                <a:srgbClr val="000000"/>
              </a:solidFill>
            </a:endParaRPr>
          </a:p>
        </p:txBody>
      </p:sp>
      <p:sp>
        <p:nvSpPr>
          <p:cNvPr id="13318" name="Rectangle 6"/>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zh-CN">
              <a:solidFill>
                <a:srgbClr val="000000"/>
              </a:solidFill>
            </a:endParaRPr>
          </a:p>
        </p:txBody>
      </p:sp>
      <p:sp>
        <p:nvSpPr>
          <p:cNvPr id="13319" name="Rectangle 7"/>
          <p:cNvSpPr>
            <a:spLocks noGrp="1" noChangeArrowheads="1"/>
          </p:cNvSpPr>
          <p:nvPr>
            <p:ph type="sldNum" sz="quarter" idx="4"/>
          </p:nvPr>
        </p:nvSpPr>
        <p:spPr bwMode="auto">
          <a:xfrm>
            <a:off x="6553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FDCB2F9F-40EB-4829-B361-9B40415C6BA7}" type="slidenum">
              <a:rPr lang="en-US" altLang="zh-CN">
                <a:solidFill>
                  <a:srgbClr val="000000"/>
                </a:solidFill>
              </a:rPr>
              <a:pPr/>
              <a:t>‹#›</a:t>
            </a:fld>
            <a:endParaRPr lang="en-US" altLang="zh-CN">
              <a:solidFill>
                <a:srgbClr val="000000"/>
              </a:solidFill>
            </a:endParaRPr>
          </a:p>
        </p:txBody>
      </p:sp>
      <p:grpSp>
        <p:nvGrpSpPr>
          <p:cNvPr id="13320" name="Group 8"/>
          <p:cNvGrpSpPr>
            <a:grpSpLocks/>
          </p:cNvGrpSpPr>
          <p:nvPr/>
        </p:nvGrpSpPr>
        <p:grpSpPr bwMode="auto">
          <a:xfrm>
            <a:off x="8172450" y="141685"/>
            <a:ext cx="628650" cy="783431"/>
            <a:chOff x="5136" y="960"/>
            <a:chExt cx="528" cy="864"/>
          </a:xfrm>
        </p:grpSpPr>
        <p:sp>
          <p:nvSpPr>
            <p:cNvPr id="13321"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22"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23"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24"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25"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26"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27"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28"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29"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30"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31"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32"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33"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34"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35"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36"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37"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38"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39"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40"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41"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42"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43"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44"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45"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46"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47"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48"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49"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50"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3351"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pic>
        <p:nvPicPr>
          <p:cNvPr id="13352" name="Picture 40" descr="PE01561_"/>
          <p:cNvPicPr>
            <a:picLocks noChangeAspect="1" noChangeArrowheads="1"/>
          </p:cNvPicPr>
          <p:nvPr userDrawn="1"/>
        </p:nvPicPr>
        <p:blipFill>
          <a:blip r:embed="rId4" cstate="print">
            <a:lum bright="90000" contrast="-90000"/>
            <a:extLst>
              <a:ext uri="{28A0092B-C50C-407E-A947-70E740481C1C}">
                <a14:useLocalDpi xmlns:a14="http://schemas.microsoft.com/office/drawing/2010/main" val="0"/>
              </a:ext>
            </a:extLst>
          </a:blip>
          <a:srcRect/>
          <a:stretch>
            <a:fillRect/>
          </a:stretch>
        </p:blipFill>
        <p:spPr bwMode="auto">
          <a:xfrm>
            <a:off x="250826" y="1221582"/>
            <a:ext cx="8569325" cy="392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3" name="Picture 41" descr="j033812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8220" y="62133"/>
            <a:ext cx="1141412" cy="971550"/>
          </a:xfrm>
          <a:prstGeom prst="rect">
            <a:avLst/>
          </a:prstGeom>
          <a:noFill/>
          <a:extLst>
            <a:ext uri="{909E8E84-426E-40DD-AFC4-6F175D3DCCD1}">
              <a14:hiddenFill xmlns:a14="http://schemas.microsoft.com/office/drawing/2010/main">
                <a:solidFill>
                  <a:srgbClr val="FFFFFF"/>
                </a:solidFill>
              </a14:hiddenFill>
            </a:ext>
          </a:extLst>
        </p:spPr>
      </p:pic>
      <p:sp>
        <p:nvSpPr>
          <p:cNvPr id="13354" name="Line 42"/>
          <p:cNvSpPr>
            <a:spLocks noChangeShapeType="1"/>
          </p:cNvSpPr>
          <p:nvPr userDrawn="1"/>
        </p:nvSpPr>
        <p:spPr bwMode="auto">
          <a:xfrm>
            <a:off x="250826" y="1113235"/>
            <a:ext cx="8640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0000"/>
              </a:solidFill>
            </a:endParaRPr>
          </a:p>
        </p:txBody>
      </p:sp>
    </p:spTree>
    <p:extLst>
      <p:ext uri="{BB962C8B-B14F-4D97-AF65-F5344CB8AC3E}">
        <p14:creationId xmlns:p14="http://schemas.microsoft.com/office/powerpoint/2010/main" val="1253526164"/>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ea typeface="+mn-ea"/>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ea typeface="+mn-ea"/>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ea typeface="+mn-ea"/>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j03381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50031"/>
            <a:ext cx="1139825" cy="1025129"/>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12"/>
          <p:cNvSpPr>
            <a:spLocks noChangeArrowheads="1"/>
          </p:cNvSpPr>
          <p:nvPr/>
        </p:nvSpPr>
        <p:spPr bwMode="auto">
          <a:xfrm>
            <a:off x="1115615" y="1571480"/>
            <a:ext cx="696422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633413">
              <a:defRPr>
                <a:solidFill>
                  <a:schemeClr val="tx1"/>
                </a:solidFill>
                <a:latin typeface="Arial" charset="0"/>
                <a:ea typeface="宋体" pitchFamily="2" charset="-122"/>
              </a:defRPr>
            </a:lvl1pPr>
            <a:lvl2pPr marL="812800">
              <a:defRPr>
                <a:solidFill>
                  <a:schemeClr val="tx1"/>
                </a:solidFill>
                <a:latin typeface="Arial" charset="0"/>
                <a:ea typeface="宋体" pitchFamily="2" charset="-122"/>
              </a:defRPr>
            </a:lvl2pPr>
            <a:lvl3pPr marL="992188">
              <a:defRPr>
                <a:solidFill>
                  <a:schemeClr val="tx1"/>
                </a:solidFill>
                <a:latin typeface="Arial" charset="0"/>
                <a:ea typeface="宋体" pitchFamily="2" charset="-122"/>
              </a:defRPr>
            </a:lvl3pPr>
            <a:lvl4pPr>
              <a:defRPr>
                <a:solidFill>
                  <a:schemeClr val="tx1"/>
                </a:solidFill>
                <a:latin typeface="Arial" charset="0"/>
                <a:ea typeface="宋体" pitchFamily="2" charset="-122"/>
              </a:defRPr>
            </a:lvl4pPr>
            <a:lvl5pPr>
              <a:defRPr>
                <a:solidFill>
                  <a:schemeClr val="tx1"/>
                </a:solidFill>
                <a:latin typeface="Arial" charset="0"/>
                <a:ea typeface="宋体" pitchFamily="2" charset="-122"/>
              </a:defRPr>
            </a:lvl5pPr>
            <a:lvl6pPr fontAlgn="base">
              <a:spcBef>
                <a:spcPct val="0"/>
              </a:spcBef>
              <a:spcAft>
                <a:spcPct val="0"/>
              </a:spcAft>
              <a:defRPr>
                <a:solidFill>
                  <a:schemeClr val="tx1"/>
                </a:solidFill>
                <a:latin typeface="Arial" charset="0"/>
                <a:ea typeface="宋体" pitchFamily="2" charset="-122"/>
              </a:defRPr>
            </a:lvl6pPr>
            <a:lvl7pPr fontAlgn="base">
              <a:spcBef>
                <a:spcPct val="0"/>
              </a:spcBef>
              <a:spcAft>
                <a:spcPct val="0"/>
              </a:spcAft>
              <a:defRPr>
                <a:solidFill>
                  <a:schemeClr val="tx1"/>
                </a:solidFill>
                <a:latin typeface="Arial" charset="0"/>
                <a:ea typeface="宋体" pitchFamily="2" charset="-122"/>
              </a:defRPr>
            </a:lvl7pPr>
            <a:lvl8pPr fontAlgn="base">
              <a:spcBef>
                <a:spcPct val="0"/>
              </a:spcBef>
              <a:spcAft>
                <a:spcPct val="0"/>
              </a:spcAft>
              <a:defRPr>
                <a:solidFill>
                  <a:schemeClr val="tx1"/>
                </a:solidFill>
                <a:latin typeface="Arial" charset="0"/>
                <a:ea typeface="宋体" pitchFamily="2" charset="-122"/>
              </a:defRPr>
            </a:lvl8pPr>
            <a:lvl9pPr fontAlgn="base">
              <a:spcBef>
                <a:spcPct val="0"/>
              </a:spcBef>
              <a:spcAft>
                <a:spcPct val="0"/>
              </a:spcAft>
              <a:defRPr>
                <a:solidFill>
                  <a:schemeClr val="tx1"/>
                </a:solidFill>
                <a:latin typeface="Arial" charset="0"/>
                <a:ea typeface="宋体" pitchFamily="2" charset="-122"/>
              </a:defRPr>
            </a:lvl9pPr>
          </a:lstStyle>
          <a:p>
            <a:pPr indent="0" algn="ctr">
              <a:lnSpc>
                <a:spcPct val="125000"/>
              </a:lnSpc>
            </a:pPr>
            <a:r>
              <a:rPr kumimoji="1" lang="zh-CN" altLang="en-US" sz="2800" dirty="0">
                <a:solidFill>
                  <a:srgbClr val="FF6600"/>
                </a:solidFill>
                <a:latin typeface="微软雅黑" pitchFamily="34" charset="-122"/>
                <a:ea typeface="微软雅黑" pitchFamily="34" charset="-122"/>
              </a:rPr>
              <a:t>思考：信息化时代中的信息技术的应用</a:t>
            </a:r>
          </a:p>
        </p:txBody>
      </p:sp>
      <p:sp>
        <p:nvSpPr>
          <p:cNvPr id="2062" name="Text Box 14"/>
          <p:cNvSpPr txBox="1">
            <a:spLocks noChangeArrowheads="1"/>
          </p:cNvSpPr>
          <p:nvPr/>
        </p:nvSpPr>
        <p:spPr bwMode="auto">
          <a:xfrm>
            <a:off x="2659531" y="2355726"/>
            <a:ext cx="393731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宋体" pitchFamily="2" charset="-122"/>
              </a:defRPr>
            </a:lvl1pPr>
            <a:lvl2pPr marL="536575">
              <a:defRPr>
                <a:solidFill>
                  <a:schemeClr val="tx1"/>
                </a:solidFill>
                <a:latin typeface="Arial" charset="0"/>
                <a:ea typeface="宋体" pitchFamily="2" charset="-122"/>
              </a:defRPr>
            </a:lvl2pPr>
            <a:lvl3pPr marL="1960563" indent="-342900">
              <a:defRPr>
                <a:solidFill>
                  <a:schemeClr val="tx1"/>
                </a:solidFill>
                <a:latin typeface="Arial" charset="0"/>
                <a:ea typeface="宋体" pitchFamily="2" charset="-122"/>
              </a:defRPr>
            </a:lvl3pPr>
            <a:lvl4pPr marL="2482850" indent="-342900">
              <a:defRPr>
                <a:solidFill>
                  <a:schemeClr val="tx1"/>
                </a:solidFill>
                <a:latin typeface="Arial" charset="0"/>
                <a:ea typeface="宋体" pitchFamily="2" charset="-122"/>
              </a:defRPr>
            </a:lvl4pPr>
            <a:lvl5pPr marL="3005138" indent="-342900">
              <a:defRPr>
                <a:solidFill>
                  <a:schemeClr val="tx1"/>
                </a:solidFill>
                <a:latin typeface="Arial" charset="0"/>
                <a:ea typeface="宋体" pitchFamily="2" charset="-122"/>
              </a:defRPr>
            </a:lvl5pPr>
            <a:lvl6pPr marL="3462338" indent="-342900" fontAlgn="base">
              <a:spcBef>
                <a:spcPct val="0"/>
              </a:spcBef>
              <a:spcAft>
                <a:spcPct val="0"/>
              </a:spcAft>
              <a:defRPr>
                <a:solidFill>
                  <a:schemeClr val="tx1"/>
                </a:solidFill>
                <a:latin typeface="Arial" charset="0"/>
                <a:ea typeface="宋体" pitchFamily="2" charset="-122"/>
              </a:defRPr>
            </a:lvl6pPr>
            <a:lvl7pPr marL="3919538" indent="-342900" fontAlgn="base">
              <a:spcBef>
                <a:spcPct val="0"/>
              </a:spcBef>
              <a:spcAft>
                <a:spcPct val="0"/>
              </a:spcAft>
              <a:defRPr>
                <a:solidFill>
                  <a:schemeClr val="tx1"/>
                </a:solidFill>
                <a:latin typeface="Arial" charset="0"/>
                <a:ea typeface="宋体" pitchFamily="2" charset="-122"/>
              </a:defRPr>
            </a:lvl7pPr>
            <a:lvl8pPr marL="4376738" indent="-342900" fontAlgn="base">
              <a:spcBef>
                <a:spcPct val="0"/>
              </a:spcBef>
              <a:spcAft>
                <a:spcPct val="0"/>
              </a:spcAft>
              <a:defRPr>
                <a:solidFill>
                  <a:schemeClr val="tx1"/>
                </a:solidFill>
                <a:latin typeface="Arial" charset="0"/>
                <a:ea typeface="宋体" pitchFamily="2" charset="-122"/>
              </a:defRPr>
            </a:lvl8pPr>
            <a:lvl9pPr marL="4833938" indent="-342900" fontAlgn="base">
              <a:spcBef>
                <a:spcPct val="0"/>
              </a:spcBef>
              <a:spcAft>
                <a:spcPct val="0"/>
              </a:spcAft>
              <a:defRPr>
                <a:solidFill>
                  <a:schemeClr val="tx1"/>
                </a:solidFill>
                <a:latin typeface="Arial" charset="0"/>
                <a:ea typeface="宋体" pitchFamily="2" charset="-122"/>
              </a:defRPr>
            </a:lvl9pPr>
          </a:lstStyle>
          <a:p>
            <a:pPr>
              <a:lnSpc>
                <a:spcPct val="150000"/>
              </a:lnSpc>
              <a:buClr>
                <a:schemeClr val="folHlink"/>
              </a:buClr>
              <a:buSzPct val="90000"/>
              <a:buFont typeface="Wingdings" pitchFamily="2" charset="2"/>
              <a:buNone/>
            </a:pPr>
            <a:r>
              <a:rPr lang="en-US" altLang="zh-CN" sz="2400" dirty="0">
                <a:solidFill>
                  <a:schemeClr val="tx1">
                    <a:lumMod val="65000"/>
                    <a:lumOff val="35000"/>
                  </a:schemeClr>
                </a:solidFill>
                <a:latin typeface="微软雅黑" pitchFamily="34" charset="-122"/>
                <a:ea typeface="微软雅黑" pitchFamily="34" charset="-122"/>
              </a:rPr>
              <a:t>1.1 </a:t>
            </a:r>
            <a:r>
              <a:rPr lang="zh-CN" altLang="en-US" sz="2400" dirty="0">
                <a:solidFill>
                  <a:schemeClr val="tx1">
                    <a:lumMod val="65000"/>
                    <a:lumOff val="35000"/>
                  </a:schemeClr>
                </a:solidFill>
                <a:latin typeface="微软雅黑" pitchFamily="34" charset="-122"/>
                <a:ea typeface="微软雅黑" pitchFamily="34" charset="-122"/>
              </a:rPr>
              <a:t>信息技术概述</a:t>
            </a:r>
          </a:p>
          <a:p>
            <a:pPr>
              <a:lnSpc>
                <a:spcPct val="150000"/>
              </a:lnSpc>
              <a:buClr>
                <a:schemeClr val="folHlink"/>
              </a:buClr>
              <a:buSzPct val="90000"/>
              <a:buFont typeface="Wingdings" pitchFamily="2" charset="2"/>
              <a:buNone/>
            </a:pPr>
            <a:r>
              <a:rPr lang="en-US" altLang="zh-CN" sz="2400" dirty="0">
                <a:solidFill>
                  <a:schemeClr val="tx1">
                    <a:lumMod val="65000"/>
                    <a:lumOff val="35000"/>
                  </a:schemeClr>
                </a:solidFill>
                <a:latin typeface="微软雅黑" pitchFamily="34" charset="-122"/>
                <a:ea typeface="微软雅黑" pitchFamily="34" charset="-122"/>
              </a:rPr>
              <a:t>1.2 </a:t>
            </a:r>
            <a:r>
              <a:rPr lang="zh-CN" altLang="en-US" sz="2400" dirty="0">
                <a:solidFill>
                  <a:schemeClr val="tx1">
                    <a:lumMod val="65000"/>
                    <a:lumOff val="35000"/>
                  </a:schemeClr>
                </a:solidFill>
                <a:latin typeface="微软雅黑" pitchFamily="34" charset="-122"/>
                <a:ea typeface="微软雅黑" pitchFamily="34" charset="-122"/>
              </a:rPr>
              <a:t>信息安全与安全措施</a:t>
            </a:r>
            <a:endParaRPr lang="en-US" altLang="zh-CN" sz="2400" dirty="0">
              <a:solidFill>
                <a:schemeClr val="tx1">
                  <a:lumMod val="65000"/>
                  <a:lumOff val="35000"/>
                </a:schemeClr>
              </a:solidFill>
              <a:latin typeface="微软雅黑" pitchFamily="34" charset="-122"/>
              <a:ea typeface="微软雅黑" pitchFamily="34" charset="-122"/>
            </a:endParaRPr>
          </a:p>
          <a:p>
            <a:pPr>
              <a:lnSpc>
                <a:spcPct val="150000"/>
              </a:lnSpc>
            </a:pPr>
            <a:r>
              <a:rPr lang="en-US" altLang="zh-CN" sz="2400" dirty="0">
                <a:solidFill>
                  <a:schemeClr val="tx1">
                    <a:lumMod val="65000"/>
                    <a:lumOff val="35000"/>
                  </a:schemeClr>
                </a:solidFill>
                <a:latin typeface="微软雅黑" pitchFamily="34" charset="-122"/>
                <a:ea typeface="微软雅黑" pitchFamily="34" charset="-122"/>
              </a:rPr>
              <a:t>1.3 </a:t>
            </a:r>
            <a:r>
              <a:rPr lang="zh-CN" altLang="en-US" sz="2400" dirty="0">
                <a:solidFill>
                  <a:schemeClr val="tx1">
                    <a:lumMod val="65000"/>
                    <a:lumOff val="35000"/>
                  </a:schemeClr>
                </a:solidFill>
                <a:latin typeface="微软雅黑" pitchFamily="34" charset="-122"/>
                <a:ea typeface="微软雅黑" pitchFamily="34" charset="-122"/>
              </a:rPr>
              <a:t>新一代信息技术</a:t>
            </a:r>
          </a:p>
        </p:txBody>
      </p:sp>
      <p:sp>
        <p:nvSpPr>
          <p:cNvPr id="2" name="矩形 1"/>
          <p:cNvSpPr/>
          <p:nvPr/>
        </p:nvSpPr>
        <p:spPr>
          <a:xfrm>
            <a:off x="2157916" y="372601"/>
            <a:ext cx="4653838" cy="830997"/>
          </a:xfrm>
          <a:prstGeom prst="rect">
            <a:avLst/>
          </a:prstGeom>
          <a:noFill/>
        </p:spPr>
        <p:txBody>
          <a:bodyPr wrap="none" lIns="91440" tIns="45720" rIns="91440" bIns="45720">
            <a:spAutoFit/>
          </a:bodyPr>
          <a:lstStyle/>
          <a:p>
            <a:pPr algn="ctr"/>
            <a:r>
              <a:rPr lang="zh-CN" altLang="en-US" sz="4800" b="1" kern="10" cap="all" dirty="0">
                <a:ln w="9000" cmpd="sng">
                  <a:noFill/>
                  <a:prstDash val="solid"/>
                </a:ln>
                <a:solidFill>
                  <a:srgbClr val="0070C0"/>
                </a:solidFill>
                <a:effectLst>
                  <a:reflection blurRad="12700" stA="28000" endPos="45000" dist="1000" dir="5400000" sy="-100000" algn="bl" rotWithShape="0"/>
                </a:effectLst>
                <a:latin typeface="华文中宋" pitchFamily="2" charset="-122"/>
                <a:ea typeface="华文中宋" pitchFamily="2" charset="-122"/>
              </a:rPr>
              <a:t>第</a:t>
            </a:r>
            <a:r>
              <a:rPr lang="en-US" altLang="zh-CN" sz="4800" b="1" kern="10" cap="all" dirty="0">
                <a:ln w="9000" cmpd="sng">
                  <a:noFill/>
                  <a:prstDash val="solid"/>
                </a:ln>
                <a:solidFill>
                  <a:srgbClr val="0070C0"/>
                </a:solidFill>
                <a:effectLst>
                  <a:reflection blurRad="12700" stA="28000" endPos="45000" dist="1000" dir="5400000" sy="-100000" algn="bl" rotWithShape="0"/>
                </a:effectLst>
                <a:latin typeface="华文中宋" pitchFamily="2" charset="-122"/>
                <a:ea typeface="华文中宋" pitchFamily="2" charset="-122"/>
              </a:rPr>
              <a:t>1</a:t>
            </a:r>
            <a:r>
              <a:rPr lang="zh-CN" altLang="en-US" sz="4800" b="1" kern="10" cap="all" dirty="0">
                <a:ln w="9000" cmpd="sng">
                  <a:noFill/>
                  <a:prstDash val="solid"/>
                </a:ln>
                <a:solidFill>
                  <a:srgbClr val="0070C0"/>
                </a:solidFill>
                <a:effectLst>
                  <a:reflection blurRad="12700" stA="28000" endPos="45000" dist="1000" dir="5400000" sy="-100000" algn="bl" rotWithShape="0"/>
                </a:effectLst>
                <a:latin typeface="华文中宋" pitchFamily="2" charset="-122"/>
                <a:ea typeface="华文中宋" pitchFamily="2" charset="-122"/>
              </a:rPr>
              <a:t>章  信息技术</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691952" y="2157388"/>
            <a:ext cx="2448000" cy="486054"/>
          </a:xfrm>
          <a:prstGeom prst="roundRect">
            <a:avLst/>
          </a:prstGeom>
          <a:solidFill>
            <a:schemeClr val="accent3">
              <a:lumMod val="65000"/>
            </a:schemeClr>
          </a:solid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000" dirty="0">
                <a:solidFill>
                  <a:schemeClr val="bg1"/>
                </a:solidFill>
                <a:latin typeface="微软雅黑" pitchFamily="34" charset="-122"/>
                <a:ea typeface="微软雅黑" pitchFamily="34" charset="-122"/>
              </a:rPr>
              <a:t>信息获取技术</a:t>
            </a:r>
          </a:p>
        </p:txBody>
      </p:sp>
      <p:sp>
        <p:nvSpPr>
          <p:cNvPr id="12" name="圆角矩形 11"/>
          <p:cNvSpPr/>
          <p:nvPr/>
        </p:nvSpPr>
        <p:spPr>
          <a:xfrm>
            <a:off x="5212027" y="2157704"/>
            <a:ext cx="2448000" cy="486054"/>
          </a:xfrm>
          <a:prstGeom prst="roundRect">
            <a:avLst/>
          </a:prstGeom>
          <a:solidFill>
            <a:schemeClr val="accent3">
              <a:lumMod val="65000"/>
            </a:schemeClr>
          </a:solid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000" dirty="0">
                <a:solidFill>
                  <a:schemeClr val="bg1"/>
                </a:solidFill>
                <a:latin typeface="微软雅黑" pitchFamily="34" charset="-122"/>
                <a:ea typeface="微软雅黑" pitchFamily="34" charset="-122"/>
              </a:rPr>
              <a:t>信息传输技术</a:t>
            </a:r>
          </a:p>
        </p:txBody>
      </p:sp>
      <p:sp>
        <p:nvSpPr>
          <p:cNvPr id="13" name="圆角矩形 12"/>
          <p:cNvSpPr/>
          <p:nvPr/>
        </p:nvSpPr>
        <p:spPr>
          <a:xfrm>
            <a:off x="1691952" y="2733768"/>
            <a:ext cx="2448000" cy="486054"/>
          </a:xfrm>
          <a:prstGeom prst="roundRect">
            <a:avLst/>
          </a:prstGeom>
          <a:solidFill>
            <a:schemeClr val="accent3">
              <a:lumMod val="65000"/>
            </a:schemeClr>
          </a:solid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000" dirty="0">
                <a:solidFill>
                  <a:schemeClr val="bg1"/>
                </a:solidFill>
                <a:latin typeface="微软雅黑" pitchFamily="34" charset="-122"/>
                <a:ea typeface="微软雅黑" pitchFamily="34" charset="-122"/>
              </a:rPr>
              <a:t>信息处理技术</a:t>
            </a:r>
          </a:p>
        </p:txBody>
      </p:sp>
      <p:sp>
        <p:nvSpPr>
          <p:cNvPr id="14" name="圆角矩形 13"/>
          <p:cNvSpPr/>
          <p:nvPr/>
        </p:nvSpPr>
        <p:spPr>
          <a:xfrm>
            <a:off x="5220344" y="2733768"/>
            <a:ext cx="2448000" cy="486054"/>
          </a:xfrm>
          <a:prstGeom prst="roundRect">
            <a:avLst/>
          </a:prstGeom>
          <a:solidFill>
            <a:schemeClr val="accent3">
              <a:lumMod val="65000"/>
            </a:schemeClr>
          </a:solid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000" dirty="0">
                <a:solidFill>
                  <a:schemeClr val="bg1"/>
                </a:solidFill>
                <a:latin typeface="微软雅黑" pitchFamily="34" charset="-122"/>
                <a:ea typeface="微软雅黑" pitchFamily="34" charset="-122"/>
              </a:rPr>
              <a:t>信息控制技术</a:t>
            </a:r>
          </a:p>
        </p:txBody>
      </p:sp>
      <p:sp>
        <p:nvSpPr>
          <p:cNvPr id="16" name="圆角矩形 15"/>
          <p:cNvSpPr/>
          <p:nvPr/>
        </p:nvSpPr>
        <p:spPr>
          <a:xfrm>
            <a:off x="1691952" y="3309832"/>
            <a:ext cx="2448000" cy="486054"/>
          </a:xfrm>
          <a:prstGeom prst="roundRect">
            <a:avLst/>
          </a:prstGeom>
          <a:solidFill>
            <a:schemeClr val="accent3">
              <a:lumMod val="65000"/>
            </a:schemeClr>
          </a:solid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000" dirty="0">
                <a:solidFill>
                  <a:schemeClr val="bg1"/>
                </a:solidFill>
                <a:latin typeface="微软雅黑" pitchFamily="34" charset="-122"/>
                <a:ea typeface="微软雅黑" pitchFamily="34" charset="-122"/>
              </a:rPr>
              <a:t>信息展示技术</a:t>
            </a:r>
          </a:p>
        </p:txBody>
      </p:sp>
      <p:sp>
        <p:nvSpPr>
          <p:cNvPr id="17" name="圆角矩形 16"/>
          <p:cNvSpPr/>
          <p:nvPr/>
        </p:nvSpPr>
        <p:spPr>
          <a:xfrm>
            <a:off x="5220344" y="3309832"/>
            <a:ext cx="2448000" cy="486054"/>
          </a:xfrm>
          <a:prstGeom prst="roundRect">
            <a:avLst/>
          </a:prstGeom>
          <a:solidFill>
            <a:schemeClr val="accent3">
              <a:lumMod val="65000"/>
            </a:schemeClr>
          </a:solid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000" dirty="0">
                <a:solidFill>
                  <a:schemeClr val="bg1"/>
                </a:solidFill>
                <a:latin typeface="微软雅黑" pitchFamily="34" charset="-122"/>
                <a:ea typeface="微软雅黑" pitchFamily="34" charset="-122"/>
              </a:rPr>
              <a:t>信息存储技术</a:t>
            </a:r>
          </a:p>
        </p:txBody>
      </p:sp>
      <p:sp>
        <p:nvSpPr>
          <p:cNvPr id="2" name="矩形 1"/>
          <p:cNvSpPr/>
          <p:nvPr/>
        </p:nvSpPr>
        <p:spPr>
          <a:xfrm>
            <a:off x="611560" y="3842660"/>
            <a:ext cx="7920880" cy="1015663"/>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微软雅黑" pitchFamily="34" charset="-122"/>
                <a:ea typeface="微软雅黑" pitchFamily="34" charset="-122"/>
                <a:sym typeface="Wingdings"/>
              </a:rPr>
              <a:t> </a:t>
            </a:r>
            <a:r>
              <a:rPr lang="zh-CN" altLang="en-US" sz="2000" dirty="0">
                <a:solidFill>
                  <a:schemeClr val="tx1">
                    <a:lumMod val="65000"/>
                    <a:lumOff val="35000"/>
                  </a:schemeClr>
                </a:solidFill>
                <a:latin typeface="微软雅黑" pitchFamily="34" charset="-122"/>
                <a:ea typeface="微软雅黑" pitchFamily="34" charset="-122"/>
              </a:rPr>
              <a:t>通常我们把通信技术</a:t>
            </a:r>
            <a:r>
              <a:rPr lang="en-US" altLang="zh-CN" sz="2000" dirty="0">
                <a:solidFill>
                  <a:schemeClr val="tx1">
                    <a:lumMod val="65000"/>
                    <a:lumOff val="35000"/>
                  </a:schemeClr>
                </a:solidFill>
                <a:latin typeface="微软雅黑" pitchFamily="34" charset="-122"/>
                <a:ea typeface="微软雅黑" pitchFamily="34" charset="-122"/>
              </a:rPr>
              <a:t>(Communication)</a:t>
            </a:r>
            <a:r>
              <a:rPr lang="zh-CN" altLang="en-US" sz="2000" dirty="0">
                <a:solidFill>
                  <a:schemeClr val="tx1">
                    <a:lumMod val="65000"/>
                    <a:lumOff val="35000"/>
                  </a:schemeClr>
                </a:solidFill>
                <a:latin typeface="微软雅黑" pitchFamily="34" charset="-122"/>
                <a:ea typeface="微软雅黑" pitchFamily="34" charset="-122"/>
              </a:rPr>
              <a:t>、计算机技术</a:t>
            </a:r>
            <a:r>
              <a:rPr lang="en-US" altLang="zh-CN" sz="2000" dirty="0">
                <a:solidFill>
                  <a:schemeClr val="tx1">
                    <a:lumMod val="65000"/>
                    <a:lumOff val="35000"/>
                  </a:schemeClr>
                </a:solidFill>
                <a:latin typeface="微软雅黑" pitchFamily="34" charset="-122"/>
                <a:ea typeface="微软雅黑" pitchFamily="34" charset="-122"/>
              </a:rPr>
              <a:t>(Computer)</a:t>
            </a:r>
            <a:r>
              <a:rPr lang="zh-CN" altLang="en-US" sz="2000" dirty="0">
                <a:solidFill>
                  <a:schemeClr val="tx1">
                    <a:lumMod val="65000"/>
                    <a:lumOff val="35000"/>
                  </a:schemeClr>
                </a:solidFill>
                <a:latin typeface="微软雅黑" pitchFamily="34" charset="-122"/>
                <a:ea typeface="微软雅黑" pitchFamily="34" charset="-122"/>
              </a:rPr>
              <a:t>和控制技术</a:t>
            </a:r>
            <a:r>
              <a:rPr lang="en-US" altLang="zh-CN" sz="2000" dirty="0">
                <a:solidFill>
                  <a:schemeClr val="tx1">
                    <a:lumMod val="65000"/>
                    <a:lumOff val="35000"/>
                  </a:schemeClr>
                </a:solidFill>
                <a:latin typeface="微软雅黑" pitchFamily="34" charset="-122"/>
                <a:ea typeface="微软雅黑" pitchFamily="34" charset="-122"/>
              </a:rPr>
              <a:t>(Control)</a:t>
            </a:r>
            <a:r>
              <a:rPr lang="zh-CN" altLang="en-US" sz="2000" dirty="0">
                <a:solidFill>
                  <a:schemeClr val="tx1">
                    <a:lumMod val="65000"/>
                    <a:lumOff val="35000"/>
                  </a:schemeClr>
                </a:solidFill>
                <a:latin typeface="微软雅黑" pitchFamily="34" charset="-122"/>
                <a:ea typeface="微软雅黑" pitchFamily="34" charset="-122"/>
              </a:rPr>
              <a:t>合称为</a:t>
            </a:r>
            <a:r>
              <a:rPr lang="en-US" altLang="zh-CN" sz="2000" dirty="0">
                <a:solidFill>
                  <a:srgbClr val="FF6600"/>
                </a:solidFill>
                <a:latin typeface="微软雅黑" pitchFamily="34" charset="-122"/>
                <a:ea typeface="微软雅黑" pitchFamily="34" charset="-122"/>
              </a:rPr>
              <a:t>3C</a:t>
            </a:r>
            <a:r>
              <a:rPr lang="zh-CN" altLang="en-US" sz="2000" dirty="0">
                <a:solidFill>
                  <a:srgbClr val="FF6600"/>
                </a:solidFill>
                <a:latin typeface="微软雅黑" pitchFamily="34" charset="-122"/>
                <a:ea typeface="微软雅黑" pitchFamily="34" charset="-122"/>
              </a:rPr>
              <a:t>技术</a:t>
            </a:r>
            <a:r>
              <a:rPr lang="zh-CN" altLang="en-US" sz="2000" dirty="0">
                <a:solidFill>
                  <a:schemeClr val="tx1">
                    <a:lumMod val="65000"/>
                    <a:lumOff val="35000"/>
                  </a:schemeClr>
                </a:solidFill>
                <a:latin typeface="微软雅黑" pitchFamily="34" charset="-122"/>
                <a:ea typeface="微软雅黑" pitchFamily="34" charset="-122"/>
              </a:rPr>
              <a:t>。</a:t>
            </a:r>
          </a:p>
        </p:txBody>
      </p:sp>
      <p:sp>
        <p:nvSpPr>
          <p:cNvPr id="11" name="矩形 10"/>
          <p:cNvSpPr/>
          <p:nvPr/>
        </p:nvSpPr>
        <p:spPr>
          <a:xfrm>
            <a:off x="611560" y="1640078"/>
            <a:ext cx="2326278" cy="499624"/>
          </a:xfrm>
          <a:prstGeom prst="rect">
            <a:avLst/>
          </a:prstGeom>
        </p:spPr>
        <p:txBody>
          <a:bodyPr wrap="none">
            <a:spAutoFit/>
          </a:bodyPr>
          <a:lstStyle/>
          <a:p>
            <a:pPr marL="342900" lvl="1" indent="-342900">
              <a:lnSpc>
                <a:spcPct val="150000"/>
              </a:lnSpc>
              <a:buFont typeface="Wingdings" pitchFamily="2" charset="2"/>
              <a:buChar char="l"/>
            </a:pPr>
            <a:r>
              <a:rPr kumimoji="1" lang="zh-CN" altLang="en-US" sz="2000" dirty="0">
                <a:solidFill>
                  <a:srgbClr val="00B0F0"/>
                </a:solidFill>
                <a:latin typeface="微软雅黑" pitchFamily="34" charset="-122"/>
                <a:ea typeface="微软雅黑" pitchFamily="34" charset="-122"/>
              </a:rPr>
              <a:t>信息的主体技术</a:t>
            </a:r>
          </a:p>
        </p:txBody>
      </p:sp>
      <p:sp>
        <p:nvSpPr>
          <p:cNvPr id="15" name="矩形 14"/>
          <p:cNvSpPr/>
          <p:nvPr/>
        </p:nvSpPr>
        <p:spPr>
          <a:xfrm>
            <a:off x="1355290" y="271267"/>
            <a:ext cx="3098925"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1.1  </a:t>
            </a:r>
            <a:r>
              <a:rPr lang="zh-CN" altLang="en-US" sz="2800" b="1" dirty="0">
                <a:solidFill>
                  <a:srgbClr val="FF6600"/>
                </a:solidFill>
                <a:latin typeface="微软雅黑" pitchFamily="34" charset="-122"/>
                <a:ea typeface="微软雅黑" pitchFamily="34" charset="-122"/>
              </a:rPr>
              <a:t>信息技术概述</a:t>
            </a:r>
          </a:p>
        </p:txBody>
      </p:sp>
      <p:sp>
        <p:nvSpPr>
          <p:cNvPr id="1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1.1.4 </a:t>
            </a:r>
            <a:r>
              <a:rPr lang="zh-CN" altLang="en-US" sz="2000" dirty="0">
                <a:solidFill>
                  <a:schemeClr val="tx1">
                    <a:lumMod val="85000"/>
                    <a:lumOff val="15000"/>
                  </a:schemeClr>
                </a:solidFill>
                <a:latin typeface="微软雅黑" pitchFamily="34" charset="-122"/>
                <a:ea typeface="微软雅黑" pitchFamily="34" charset="-122"/>
              </a:rPr>
              <a:t>现代信息技术的内容</a:t>
            </a:r>
            <a:endParaRPr lang="en-US" altLang="zh-CN" sz="2000" dirty="0">
              <a:solidFill>
                <a:schemeClr val="tx1">
                  <a:lumMod val="85000"/>
                  <a:lumOff val="1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197503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539552" y="1167594"/>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1.2.1 </a:t>
            </a:r>
            <a:r>
              <a:rPr lang="zh-CN" altLang="en-US" sz="2000" dirty="0">
                <a:solidFill>
                  <a:schemeClr val="tx1">
                    <a:lumMod val="85000"/>
                    <a:lumOff val="15000"/>
                  </a:schemeClr>
                </a:solidFill>
                <a:latin typeface="微软雅黑" pitchFamily="34" charset="-122"/>
                <a:ea typeface="微软雅黑" pitchFamily="34" charset="-122"/>
              </a:rPr>
              <a:t>信息安全的概念</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13" name="矩形 12"/>
          <p:cNvSpPr/>
          <p:nvPr/>
        </p:nvSpPr>
        <p:spPr>
          <a:xfrm>
            <a:off x="611560" y="1599642"/>
            <a:ext cx="7920880" cy="1477328"/>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微软雅黑" pitchFamily="34" charset="-122"/>
                <a:ea typeface="微软雅黑" pitchFamily="34" charset="-122"/>
              </a:rPr>
              <a:t>       </a:t>
            </a:r>
            <a:r>
              <a:rPr lang="zh-CN" altLang="en-US" sz="2000" dirty="0">
                <a:solidFill>
                  <a:srgbClr val="00B0F0"/>
                </a:solidFill>
                <a:latin typeface="微软雅黑" pitchFamily="34" charset="-122"/>
                <a:ea typeface="微软雅黑" pitchFamily="34" charset="-122"/>
              </a:rPr>
              <a:t>信息安全</a:t>
            </a:r>
            <a:r>
              <a:rPr lang="zh-CN" altLang="en-US" sz="2000" dirty="0">
                <a:solidFill>
                  <a:schemeClr val="tx1">
                    <a:lumMod val="65000"/>
                    <a:lumOff val="35000"/>
                  </a:schemeClr>
                </a:solidFill>
                <a:latin typeface="微软雅黑" pitchFamily="34" charset="-122"/>
                <a:ea typeface="微软雅黑" pitchFamily="34" charset="-122"/>
              </a:rPr>
              <a:t>是指信息网络的硬件、软件及其系统中的数据受到保护，不受偶然的或者恶意的原因而遭到破坏、更改、泄露，系统连续可靠正常地运行，信息服务不中断。</a:t>
            </a:r>
            <a:endParaRPr lang="en-US" altLang="zh-CN" sz="2000" dirty="0">
              <a:solidFill>
                <a:schemeClr val="tx1">
                  <a:lumMod val="65000"/>
                  <a:lumOff val="35000"/>
                </a:schemeClr>
              </a:solidFill>
              <a:latin typeface="微软雅黑" pitchFamily="34" charset="-122"/>
              <a:ea typeface="微软雅黑" pitchFamily="34" charset="-122"/>
            </a:endParaRPr>
          </a:p>
        </p:txBody>
      </p:sp>
      <p:sp>
        <p:nvSpPr>
          <p:cNvPr id="14" name="矩形 13"/>
          <p:cNvSpPr/>
          <p:nvPr/>
        </p:nvSpPr>
        <p:spPr>
          <a:xfrm>
            <a:off x="704937" y="3111810"/>
            <a:ext cx="3697183" cy="1422954"/>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微软雅黑" pitchFamily="34" charset="-122"/>
                <a:ea typeface="微软雅黑" pitchFamily="34" charset="-122"/>
              </a:rPr>
              <a:t>信息安全包括了两种含义：</a:t>
            </a:r>
            <a:endParaRPr lang="en-US" altLang="zh-CN" sz="2000" dirty="0">
              <a:solidFill>
                <a:schemeClr val="tx1">
                  <a:lumMod val="65000"/>
                  <a:lumOff val="35000"/>
                </a:schemeClr>
              </a:solidFill>
              <a:latin typeface="微软雅黑" pitchFamily="34" charset="-122"/>
              <a:ea typeface="微软雅黑" pitchFamily="34" charset="-122"/>
            </a:endParaRPr>
          </a:p>
          <a:p>
            <a:pPr>
              <a:lnSpc>
                <a:spcPct val="150000"/>
              </a:lnSpc>
            </a:pPr>
            <a:r>
              <a:rPr lang="en-US" altLang="zh-CN" sz="2000" dirty="0">
                <a:solidFill>
                  <a:schemeClr val="tx1">
                    <a:lumMod val="65000"/>
                    <a:lumOff val="35000"/>
                  </a:schemeClr>
                </a:solidFill>
                <a:latin typeface="微软雅黑" pitchFamily="34" charset="-122"/>
                <a:ea typeface="微软雅黑" pitchFamily="34" charset="-122"/>
              </a:rPr>
              <a:t>(1) </a:t>
            </a:r>
            <a:r>
              <a:rPr lang="zh-CN" altLang="en-US" sz="2000" dirty="0">
                <a:solidFill>
                  <a:schemeClr val="tx1">
                    <a:lumMod val="65000"/>
                    <a:lumOff val="35000"/>
                  </a:schemeClr>
                </a:solidFill>
                <a:latin typeface="微软雅黑" pitchFamily="34" charset="-122"/>
                <a:ea typeface="微软雅黑" pitchFamily="34" charset="-122"/>
              </a:rPr>
              <a:t>数据安全</a:t>
            </a:r>
            <a:endParaRPr lang="en-US" altLang="zh-CN" sz="2000" dirty="0">
              <a:solidFill>
                <a:schemeClr val="tx1">
                  <a:lumMod val="65000"/>
                  <a:lumOff val="35000"/>
                </a:schemeClr>
              </a:solidFill>
              <a:latin typeface="微软雅黑" pitchFamily="34" charset="-122"/>
              <a:ea typeface="微软雅黑" pitchFamily="34" charset="-122"/>
            </a:endParaRPr>
          </a:p>
          <a:p>
            <a:pPr>
              <a:lnSpc>
                <a:spcPct val="150000"/>
              </a:lnSpc>
            </a:pPr>
            <a:r>
              <a:rPr lang="en-US" altLang="zh-CN" sz="2000" dirty="0">
                <a:solidFill>
                  <a:schemeClr val="tx1">
                    <a:lumMod val="65000"/>
                    <a:lumOff val="35000"/>
                  </a:schemeClr>
                </a:solidFill>
                <a:latin typeface="微软雅黑" pitchFamily="34" charset="-122"/>
                <a:ea typeface="微软雅黑" pitchFamily="34" charset="-122"/>
              </a:rPr>
              <a:t>(2) </a:t>
            </a:r>
            <a:r>
              <a:rPr lang="zh-CN" altLang="en-US" sz="2000" dirty="0">
                <a:solidFill>
                  <a:schemeClr val="tx1">
                    <a:lumMod val="65000"/>
                    <a:lumOff val="35000"/>
                  </a:schemeClr>
                </a:solidFill>
                <a:latin typeface="微软雅黑" pitchFamily="34" charset="-122"/>
                <a:ea typeface="微软雅黑" pitchFamily="34" charset="-122"/>
              </a:rPr>
              <a:t>计算机设备安全。</a:t>
            </a:r>
          </a:p>
        </p:txBody>
      </p:sp>
      <p:pic>
        <p:nvPicPr>
          <p:cNvPr id="10244" name="Picture 4" descr="c:\users\chenglei\appdata\roaming\360se6\USERDA~1\Temp\U_386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7" y="2924127"/>
            <a:ext cx="3626183" cy="190918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1355290" y="271267"/>
            <a:ext cx="4283545"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1.2  </a:t>
            </a:r>
            <a:r>
              <a:rPr lang="zh-CN" altLang="en-US" sz="2800" b="1" dirty="0">
                <a:solidFill>
                  <a:srgbClr val="FF6600"/>
                </a:solidFill>
                <a:latin typeface="微软雅黑" pitchFamily="34" charset="-122"/>
                <a:ea typeface="微软雅黑" pitchFamily="34" charset="-122"/>
              </a:rPr>
              <a:t>信息安全与安全措施</a:t>
            </a:r>
          </a:p>
        </p:txBody>
      </p:sp>
    </p:spTree>
    <p:extLst>
      <p:ext uri="{BB962C8B-B14F-4D97-AF65-F5344CB8AC3E}">
        <p14:creationId xmlns:p14="http://schemas.microsoft.com/office/powerpoint/2010/main" val="1490097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c:\users\chenglei\appdata\roaming\360se6\USERDA~1\Temp\U_26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968" y="3280412"/>
            <a:ext cx="2135891" cy="1521822"/>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c:\users\chenglei\appdata\roaming\360se6\USERDA~1\Temp\U_290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924" y="1563638"/>
            <a:ext cx="2448272" cy="14394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8"/>
          <p:cNvSpPr>
            <a:spLocks noChangeArrowheads="1"/>
          </p:cNvSpPr>
          <p:nvPr/>
        </p:nvSpPr>
        <p:spPr bwMode="auto">
          <a:xfrm>
            <a:off x="539552" y="1167594"/>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1.2.2 </a:t>
            </a:r>
            <a:r>
              <a:rPr lang="zh-CN" altLang="en-US" sz="2000" dirty="0">
                <a:solidFill>
                  <a:schemeClr val="tx1">
                    <a:lumMod val="85000"/>
                    <a:lumOff val="15000"/>
                  </a:schemeClr>
                </a:solidFill>
                <a:latin typeface="微软雅黑" pitchFamily="34" charset="-122"/>
                <a:ea typeface="微软雅黑" pitchFamily="34" charset="-122"/>
              </a:rPr>
              <a:t>信息安全的隐患</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14" name="矩形 13"/>
          <p:cNvSpPr/>
          <p:nvPr/>
        </p:nvSpPr>
        <p:spPr>
          <a:xfrm>
            <a:off x="2868423" y="2091648"/>
            <a:ext cx="1994855" cy="418191"/>
          </a:xfrm>
          <a:prstGeom prst="rect">
            <a:avLst/>
          </a:prstGeom>
        </p:spPr>
        <p:txBody>
          <a:bodyPr wrap="square">
            <a:spAutoFit/>
          </a:bodyPr>
          <a:lstStyle/>
          <a:p>
            <a:pPr algn="ctr">
              <a:lnSpc>
                <a:spcPct val="150000"/>
              </a:lnSpc>
            </a:pPr>
            <a:r>
              <a:rPr lang="zh-CN" altLang="en-US" sz="1600" dirty="0">
                <a:solidFill>
                  <a:schemeClr val="tx1">
                    <a:lumMod val="65000"/>
                    <a:lumOff val="35000"/>
                  </a:schemeClr>
                </a:solidFill>
                <a:latin typeface="微软雅黑" pitchFamily="34" charset="-122"/>
                <a:ea typeface="微软雅黑" pitchFamily="34" charset="-122"/>
              </a:rPr>
              <a:t>计算机犯罪</a:t>
            </a:r>
          </a:p>
        </p:txBody>
      </p:sp>
      <p:pic>
        <p:nvPicPr>
          <p:cNvPr id="15362" name="Picture 2" descr="c:\users\chenglei\appdata\roaming\360se6\USERDA~1\Temp\U_366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37" y="1707337"/>
            <a:ext cx="2380296" cy="1188449"/>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6732241" y="2091648"/>
            <a:ext cx="1994855" cy="461665"/>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itchFamily="34" charset="-122"/>
                <a:ea typeface="微软雅黑" pitchFamily="34" charset="-122"/>
              </a:rPr>
              <a:t>计算机病毒</a:t>
            </a:r>
          </a:p>
        </p:txBody>
      </p:sp>
      <p:sp>
        <p:nvSpPr>
          <p:cNvPr id="15" name="矩形 14"/>
          <p:cNvSpPr/>
          <p:nvPr/>
        </p:nvSpPr>
        <p:spPr>
          <a:xfrm>
            <a:off x="827584" y="3713632"/>
            <a:ext cx="1526035" cy="461665"/>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itchFamily="34" charset="-122"/>
                <a:ea typeface="微软雅黑" pitchFamily="34" charset="-122"/>
              </a:rPr>
              <a:t>误操作</a:t>
            </a:r>
          </a:p>
        </p:txBody>
      </p:sp>
      <p:pic>
        <p:nvPicPr>
          <p:cNvPr id="15371" name="Picture 11" descr="c:\users\chenglei\appdata\roaming\360se6\USERDA~1\Temp\U_294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7110" y="3183553"/>
            <a:ext cx="2656213" cy="1521822"/>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4428332" y="3564808"/>
            <a:ext cx="1590812" cy="830997"/>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itchFamily="34" charset="-122"/>
                <a:ea typeface="微软雅黑" pitchFamily="34" charset="-122"/>
              </a:rPr>
              <a:t>计算机设备物理性破坏</a:t>
            </a:r>
          </a:p>
        </p:txBody>
      </p:sp>
      <p:sp>
        <p:nvSpPr>
          <p:cNvPr id="13" name="矩形 12"/>
          <p:cNvSpPr/>
          <p:nvPr/>
        </p:nvSpPr>
        <p:spPr>
          <a:xfrm>
            <a:off x="1355290" y="271267"/>
            <a:ext cx="4283545"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1.2  </a:t>
            </a:r>
            <a:r>
              <a:rPr lang="zh-CN" altLang="en-US" sz="2800" b="1" dirty="0">
                <a:solidFill>
                  <a:srgbClr val="FF6600"/>
                </a:solidFill>
                <a:latin typeface="微软雅黑" pitchFamily="34" charset="-122"/>
                <a:ea typeface="微软雅黑" pitchFamily="34" charset="-122"/>
              </a:rPr>
              <a:t>信息安全与安全措施</a:t>
            </a:r>
          </a:p>
        </p:txBody>
      </p:sp>
    </p:spTree>
    <p:extLst>
      <p:ext uri="{BB962C8B-B14F-4D97-AF65-F5344CB8AC3E}">
        <p14:creationId xmlns:p14="http://schemas.microsoft.com/office/powerpoint/2010/main" val="2949926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539552" y="1167594"/>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1.2.3 </a:t>
            </a:r>
            <a:r>
              <a:rPr lang="zh-CN" altLang="en-US" sz="2000" dirty="0">
                <a:solidFill>
                  <a:schemeClr val="tx1">
                    <a:lumMod val="85000"/>
                    <a:lumOff val="15000"/>
                  </a:schemeClr>
                </a:solidFill>
                <a:latin typeface="微软雅黑" pitchFamily="34" charset="-122"/>
                <a:ea typeface="微软雅黑" pitchFamily="34" charset="-122"/>
              </a:rPr>
              <a:t>信息的安全措施</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椭圆 1"/>
          <p:cNvSpPr/>
          <p:nvPr/>
        </p:nvSpPr>
        <p:spPr>
          <a:xfrm>
            <a:off x="971944" y="1815666"/>
            <a:ext cx="3096000" cy="1242138"/>
          </a:xfrm>
          <a:prstGeom prst="ellips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600" dirty="0">
                <a:latin typeface="微软雅黑" pitchFamily="34" charset="-122"/>
                <a:ea typeface="微软雅黑" pitchFamily="34" charset="-122"/>
              </a:rPr>
              <a:t>预防计算机犯罪</a:t>
            </a:r>
          </a:p>
        </p:txBody>
      </p:sp>
      <p:sp>
        <p:nvSpPr>
          <p:cNvPr id="8" name="椭圆 7"/>
          <p:cNvSpPr/>
          <p:nvPr/>
        </p:nvSpPr>
        <p:spPr>
          <a:xfrm>
            <a:off x="4796999" y="1815666"/>
            <a:ext cx="3096000" cy="1242138"/>
          </a:xfrm>
          <a:prstGeom prst="ellips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600" dirty="0">
                <a:latin typeface="微软雅黑" pitchFamily="34" charset="-122"/>
                <a:ea typeface="微软雅黑" pitchFamily="34" charset="-122"/>
              </a:rPr>
              <a:t>计算机病毒的预防、检测和消除</a:t>
            </a:r>
          </a:p>
        </p:txBody>
      </p:sp>
      <p:sp>
        <p:nvSpPr>
          <p:cNvPr id="10" name="椭圆 9"/>
          <p:cNvSpPr/>
          <p:nvPr/>
        </p:nvSpPr>
        <p:spPr>
          <a:xfrm>
            <a:off x="971944" y="3327834"/>
            <a:ext cx="3096000" cy="1242138"/>
          </a:xfrm>
          <a:prstGeom prst="ellips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600" dirty="0">
                <a:latin typeface="微软雅黑" pitchFamily="34" charset="-122"/>
                <a:ea typeface="微软雅黑" pitchFamily="34" charset="-122"/>
              </a:rPr>
              <a:t>物理环境方面的防护措施</a:t>
            </a:r>
          </a:p>
        </p:txBody>
      </p:sp>
      <p:sp>
        <p:nvSpPr>
          <p:cNvPr id="11" name="椭圆 10"/>
          <p:cNvSpPr/>
          <p:nvPr/>
        </p:nvSpPr>
        <p:spPr>
          <a:xfrm>
            <a:off x="4796999" y="3327834"/>
            <a:ext cx="3096000" cy="1242138"/>
          </a:xfrm>
          <a:prstGeom prst="ellipse">
            <a:avLst/>
          </a:prstGeom>
          <a:ln w="76200"/>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600" dirty="0">
                <a:latin typeface="微软雅黑" pitchFamily="34" charset="-122"/>
                <a:ea typeface="微软雅黑" pitchFamily="34" charset="-122"/>
              </a:rPr>
              <a:t>加强教育和培训</a:t>
            </a:r>
          </a:p>
        </p:txBody>
      </p:sp>
      <p:sp>
        <p:nvSpPr>
          <p:cNvPr id="13" name="矩形 12"/>
          <p:cNvSpPr/>
          <p:nvPr/>
        </p:nvSpPr>
        <p:spPr>
          <a:xfrm>
            <a:off x="1355290" y="271267"/>
            <a:ext cx="4283545"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1.2  </a:t>
            </a:r>
            <a:r>
              <a:rPr lang="zh-CN" altLang="en-US" sz="2800" b="1" dirty="0">
                <a:solidFill>
                  <a:srgbClr val="FF6600"/>
                </a:solidFill>
                <a:latin typeface="微软雅黑" pitchFamily="34" charset="-122"/>
                <a:ea typeface="微软雅黑" pitchFamily="34" charset="-122"/>
              </a:rPr>
              <a:t>信息安全与安全措施</a:t>
            </a:r>
          </a:p>
        </p:txBody>
      </p:sp>
    </p:spTree>
    <p:extLst>
      <p:ext uri="{BB962C8B-B14F-4D97-AF65-F5344CB8AC3E}">
        <p14:creationId xmlns:p14="http://schemas.microsoft.com/office/powerpoint/2010/main" val="387579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11560" y="1599642"/>
            <a:ext cx="7920880" cy="1938992"/>
          </a:xfrm>
          <a:prstGeom prst="rect">
            <a:avLst/>
          </a:prstGeom>
        </p:spPr>
        <p:txBody>
          <a:bodyPr wrap="square">
            <a:spAutoFit/>
          </a:bodyPr>
          <a:lstStyle/>
          <a:p>
            <a:pPr algn="just">
              <a:lnSpc>
                <a:spcPct val="150000"/>
              </a:lnSpc>
            </a:pPr>
            <a:r>
              <a:rPr lang="zh-CN" altLang="en-US" sz="2000" dirty="0">
                <a:solidFill>
                  <a:srgbClr val="00B0F0"/>
                </a:solidFill>
                <a:latin typeface="微软雅黑" pitchFamily="34" charset="-122"/>
                <a:ea typeface="微软雅黑" pitchFamily="34" charset="-122"/>
              </a:rPr>
              <a:t>        云计算</a:t>
            </a:r>
            <a:r>
              <a:rPr lang="zh-CN" altLang="en-US" sz="2000" dirty="0">
                <a:solidFill>
                  <a:schemeClr val="tx1">
                    <a:lumMod val="65000"/>
                    <a:lumOff val="35000"/>
                  </a:schemeClr>
                </a:solidFill>
                <a:latin typeface="微软雅黑" pitchFamily="34" charset="-122"/>
                <a:ea typeface="微软雅黑" pitchFamily="34" charset="-122"/>
              </a:rPr>
              <a:t>（</a:t>
            </a:r>
            <a:r>
              <a:rPr lang="en-US" altLang="zh-CN" sz="2000" dirty="0">
                <a:solidFill>
                  <a:schemeClr val="tx1">
                    <a:lumMod val="65000"/>
                    <a:lumOff val="35000"/>
                  </a:schemeClr>
                </a:solidFill>
                <a:latin typeface="微软雅黑" pitchFamily="34" charset="-122"/>
                <a:ea typeface="微软雅黑" pitchFamily="34" charset="-122"/>
              </a:rPr>
              <a:t>Cloud computing</a:t>
            </a:r>
            <a:r>
              <a:rPr lang="zh-CN" altLang="en-US" sz="2000" dirty="0">
                <a:solidFill>
                  <a:schemeClr val="tx1">
                    <a:lumMod val="65000"/>
                    <a:lumOff val="35000"/>
                  </a:schemeClr>
                </a:solidFill>
                <a:latin typeface="微软雅黑" pitchFamily="34" charset="-122"/>
                <a:ea typeface="微软雅黑" pitchFamily="34" charset="-122"/>
              </a:rPr>
              <a:t>）是一种基于互联网的新型计算方式，它通过互联网将庞大的计算处理程序自动分拆成无数个较小的子程序，再交由多部服务器所组成的庞大系统经搜寻、计算分析之后将处理结果回传给用户。</a:t>
            </a:r>
          </a:p>
        </p:txBody>
      </p:sp>
      <p:sp>
        <p:nvSpPr>
          <p:cNvPr id="7" name="矩形 6"/>
          <p:cNvSpPr/>
          <p:nvPr/>
        </p:nvSpPr>
        <p:spPr>
          <a:xfrm>
            <a:off x="1355290" y="271267"/>
            <a:ext cx="3457998"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1.3  </a:t>
            </a:r>
            <a:r>
              <a:rPr lang="zh-CN" altLang="en-US" sz="2800" b="1" dirty="0">
                <a:solidFill>
                  <a:srgbClr val="FF6600"/>
                </a:solidFill>
                <a:latin typeface="微软雅黑" pitchFamily="34" charset="-122"/>
                <a:ea typeface="微软雅黑" pitchFamily="34" charset="-122"/>
              </a:rPr>
              <a:t>新一代信息技术</a:t>
            </a:r>
          </a:p>
        </p:txBody>
      </p:sp>
      <p:sp>
        <p:nvSpPr>
          <p:cNvPr id="8" name="Rectangle 18"/>
          <p:cNvSpPr>
            <a:spLocks noChangeArrowheads="1"/>
          </p:cNvSpPr>
          <p:nvPr/>
        </p:nvSpPr>
        <p:spPr bwMode="auto">
          <a:xfrm>
            <a:off x="539552" y="1167594"/>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1.3.1 </a:t>
            </a:r>
            <a:r>
              <a:rPr lang="zh-CN" altLang="en-US" sz="2000" dirty="0">
                <a:solidFill>
                  <a:schemeClr val="tx1">
                    <a:lumMod val="85000"/>
                    <a:lumOff val="15000"/>
                  </a:schemeClr>
                </a:solidFill>
                <a:latin typeface="微软雅黑" pitchFamily="34" charset="-122"/>
                <a:ea typeface="微软雅黑" pitchFamily="34" charset="-122"/>
              </a:rPr>
              <a:t>云计算</a:t>
            </a:r>
            <a:endParaRPr lang="en-US" altLang="zh-CN" sz="2000" dirty="0">
              <a:solidFill>
                <a:schemeClr val="tx1">
                  <a:lumMod val="85000"/>
                  <a:lumOff val="15000"/>
                </a:schemeClr>
              </a:solidFill>
              <a:latin typeface="微软雅黑" pitchFamily="34" charset="-122"/>
              <a:ea typeface="微软雅黑" pitchFamily="34" charset="-122"/>
            </a:endParaRPr>
          </a:p>
        </p:txBody>
      </p:sp>
      <p:pic>
        <p:nvPicPr>
          <p:cNvPr id="10" name="Picture 6" descr="c:\users\chenglei\appdata\roaming\360se6\USERDA~1\Temp\U_747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08727"/>
            <a:ext cx="3361556" cy="188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3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307384" y="1599642"/>
            <a:ext cx="4297064" cy="1938992"/>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微软雅黑" pitchFamily="34" charset="-122"/>
                <a:ea typeface="微软雅黑" pitchFamily="34" charset="-122"/>
              </a:rPr>
              <a:t>典型服务：</a:t>
            </a:r>
            <a:endParaRPr lang="en-US" altLang="zh-CN" sz="2000" dirty="0">
              <a:solidFill>
                <a:schemeClr val="tx1">
                  <a:lumMod val="65000"/>
                  <a:lumOff val="35000"/>
                </a:schemeClr>
              </a:solidFill>
              <a:latin typeface="微软雅黑" pitchFamily="34" charset="-122"/>
              <a:ea typeface="微软雅黑" pitchFamily="34" charset="-122"/>
            </a:endParaRPr>
          </a:p>
          <a:p>
            <a:pPr marL="342900" indent="-342900">
              <a:lnSpc>
                <a:spcPct val="150000"/>
              </a:lnSpc>
              <a:buFont typeface="Wingdings" panose="05000000000000000000" pitchFamily="2" charset="2"/>
              <a:buChar char="l"/>
            </a:pPr>
            <a:r>
              <a:rPr lang="zh-CN" altLang="en-US" sz="2000" dirty="0">
                <a:solidFill>
                  <a:schemeClr val="tx1">
                    <a:lumMod val="65000"/>
                    <a:lumOff val="35000"/>
                  </a:schemeClr>
                </a:solidFill>
                <a:latin typeface="微软雅黑" pitchFamily="34" charset="-122"/>
                <a:ea typeface="微软雅黑" pitchFamily="34" charset="-122"/>
              </a:rPr>
              <a:t>基础设施即服务（</a:t>
            </a:r>
            <a:r>
              <a:rPr lang="en-US" altLang="zh-CN" sz="2000" dirty="0" err="1">
                <a:solidFill>
                  <a:schemeClr val="tx1">
                    <a:lumMod val="65000"/>
                    <a:lumOff val="35000"/>
                  </a:schemeClr>
                </a:solidFill>
                <a:latin typeface="微软雅黑" pitchFamily="34" charset="-122"/>
                <a:ea typeface="微软雅黑" pitchFamily="34" charset="-122"/>
              </a:rPr>
              <a:t>IaaS</a:t>
            </a:r>
            <a:r>
              <a:rPr lang="zh-CN" altLang="en-US" sz="2000" dirty="0">
                <a:solidFill>
                  <a:schemeClr val="tx1">
                    <a:lumMod val="65000"/>
                    <a:lumOff val="35000"/>
                  </a:schemeClr>
                </a:solidFill>
                <a:latin typeface="微软雅黑" pitchFamily="34" charset="-122"/>
                <a:ea typeface="微软雅黑" pitchFamily="34" charset="-122"/>
              </a:rPr>
              <a:t>）</a:t>
            </a:r>
            <a:endParaRPr lang="en-US" altLang="zh-CN" sz="2000" dirty="0">
              <a:solidFill>
                <a:schemeClr val="tx1">
                  <a:lumMod val="65000"/>
                  <a:lumOff val="35000"/>
                </a:schemeClr>
              </a:solidFill>
              <a:latin typeface="微软雅黑" pitchFamily="34" charset="-122"/>
              <a:ea typeface="微软雅黑" pitchFamily="34" charset="-122"/>
            </a:endParaRPr>
          </a:p>
          <a:p>
            <a:pPr marL="342900" indent="-342900">
              <a:lnSpc>
                <a:spcPct val="150000"/>
              </a:lnSpc>
              <a:buFont typeface="Wingdings" panose="05000000000000000000" pitchFamily="2" charset="2"/>
              <a:buChar char="l"/>
            </a:pPr>
            <a:r>
              <a:rPr lang="zh-CN" altLang="en-US" sz="2000" dirty="0">
                <a:solidFill>
                  <a:schemeClr val="tx1">
                    <a:lumMod val="65000"/>
                    <a:lumOff val="35000"/>
                  </a:schemeClr>
                </a:solidFill>
                <a:latin typeface="微软雅黑" pitchFamily="34" charset="-122"/>
                <a:ea typeface="微软雅黑" pitchFamily="34" charset="-122"/>
              </a:rPr>
              <a:t>平台即服务（</a:t>
            </a:r>
            <a:r>
              <a:rPr lang="en-US" altLang="zh-CN" sz="2000" dirty="0" err="1">
                <a:solidFill>
                  <a:schemeClr val="tx1">
                    <a:lumMod val="65000"/>
                    <a:lumOff val="35000"/>
                  </a:schemeClr>
                </a:solidFill>
                <a:latin typeface="微软雅黑" pitchFamily="34" charset="-122"/>
                <a:ea typeface="微软雅黑" pitchFamily="34" charset="-122"/>
              </a:rPr>
              <a:t>PaaS</a:t>
            </a:r>
            <a:r>
              <a:rPr lang="zh-CN" altLang="en-US" sz="2000" dirty="0">
                <a:solidFill>
                  <a:schemeClr val="tx1">
                    <a:lumMod val="65000"/>
                    <a:lumOff val="35000"/>
                  </a:schemeClr>
                </a:solidFill>
                <a:latin typeface="微软雅黑" pitchFamily="34" charset="-122"/>
                <a:ea typeface="微软雅黑" pitchFamily="34" charset="-122"/>
              </a:rPr>
              <a:t>）</a:t>
            </a:r>
            <a:endParaRPr lang="en-US" altLang="zh-CN" sz="2000" dirty="0">
              <a:solidFill>
                <a:schemeClr val="tx1">
                  <a:lumMod val="65000"/>
                  <a:lumOff val="35000"/>
                </a:schemeClr>
              </a:solidFill>
              <a:latin typeface="微软雅黑" pitchFamily="34" charset="-122"/>
              <a:ea typeface="微软雅黑" pitchFamily="34" charset="-122"/>
            </a:endParaRPr>
          </a:p>
          <a:p>
            <a:pPr marL="342900" indent="-342900">
              <a:lnSpc>
                <a:spcPct val="150000"/>
              </a:lnSpc>
              <a:buFont typeface="Wingdings" panose="05000000000000000000" pitchFamily="2" charset="2"/>
              <a:buChar char="l"/>
            </a:pPr>
            <a:r>
              <a:rPr lang="zh-CN" altLang="en-US" sz="2000" dirty="0">
                <a:solidFill>
                  <a:schemeClr val="tx1">
                    <a:lumMod val="65000"/>
                    <a:lumOff val="35000"/>
                  </a:schemeClr>
                </a:solidFill>
                <a:latin typeface="微软雅黑" pitchFamily="34" charset="-122"/>
                <a:ea typeface="微软雅黑" pitchFamily="34" charset="-122"/>
              </a:rPr>
              <a:t>软件即服务（</a:t>
            </a:r>
            <a:r>
              <a:rPr lang="en-US" altLang="zh-CN" sz="2000" dirty="0" err="1">
                <a:solidFill>
                  <a:schemeClr val="tx1">
                    <a:lumMod val="65000"/>
                    <a:lumOff val="35000"/>
                  </a:schemeClr>
                </a:solidFill>
                <a:latin typeface="微软雅黑" pitchFamily="34" charset="-122"/>
                <a:ea typeface="微软雅黑" pitchFamily="34" charset="-122"/>
              </a:rPr>
              <a:t>SaaS</a:t>
            </a:r>
            <a:r>
              <a:rPr lang="zh-CN" altLang="en-US" sz="2000" dirty="0">
                <a:solidFill>
                  <a:schemeClr val="tx1">
                    <a:lumMod val="65000"/>
                    <a:lumOff val="35000"/>
                  </a:schemeClr>
                </a:solidFill>
                <a:latin typeface="微软雅黑" pitchFamily="34" charset="-122"/>
                <a:ea typeface="微软雅黑" pitchFamily="34" charset="-122"/>
              </a:rPr>
              <a:t>）</a:t>
            </a:r>
            <a:endParaRPr lang="en-US" altLang="zh-CN" sz="2000" dirty="0">
              <a:solidFill>
                <a:schemeClr val="tx1">
                  <a:lumMod val="65000"/>
                  <a:lumOff val="35000"/>
                </a:schemeClr>
              </a:solidFill>
              <a:latin typeface="微软雅黑" pitchFamily="34" charset="-122"/>
              <a:ea typeface="微软雅黑" pitchFamily="34" charset="-122"/>
            </a:endParaRPr>
          </a:p>
        </p:txBody>
      </p:sp>
      <p:sp>
        <p:nvSpPr>
          <p:cNvPr id="8" name="矩形 7"/>
          <p:cNvSpPr/>
          <p:nvPr/>
        </p:nvSpPr>
        <p:spPr>
          <a:xfrm>
            <a:off x="1043608" y="1830474"/>
            <a:ext cx="2592288" cy="1477328"/>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微软雅黑" pitchFamily="34" charset="-122"/>
                <a:ea typeface="微软雅黑" pitchFamily="34" charset="-122"/>
              </a:rPr>
              <a:t>特点：</a:t>
            </a:r>
            <a:endParaRPr lang="en-US" altLang="zh-CN" sz="2000" dirty="0">
              <a:solidFill>
                <a:schemeClr val="tx1">
                  <a:lumMod val="65000"/>
                  <a:lumOff val="35000"/>
                </a:schemeClr>
              </a:solidFill>
              <a:latin typeface="微软雅黑" pitchFamily="34" charset="-122"/>
              <a:ea typeface="微软雅黑" pitchFamily="34" charset="-122"/>
            </a:endParaRPr>
          </a:p>
          <a:p>
            <a:pPr>
              <a:lnSpc>
                <a:spcPct val="150000"/>
              </a:lnSpc>
            </a:pPr>
            <a:r>
              <a:rPr lang="zh-CN" altLang="en-US" sz="2000" dirty="0">
                <a:solidFill>
                  <a:schemeClr val="tx1">
                    <a:lumMod val="65000"/>
                    <a:lumOff val="35000"/>
                  </a:schemeClr>
                </a:solidFill>
                <a:latin typeface="微软雅黑" pitchFamily="34" charset="-122"/>
                <a:ea typeface="微软雅黑" pitchFamily="34" charset="-122"/>
              </a:rPr>
              <a:t>超大规模、虚拟化、高可靠性、</a:t>
            </a:r>
            <a:r>
              <a:rPr lang="zh-CN" altLang="zh-CN" sz="2000" dirty="0">
                <a:solidFill>
                  <a:schemeClr val="tx1">
                    <a:lumMod val="65000"/>
                    <a:lumOff val="35000"/>
                  </a:schemeClr>
                </a:solidFill>
                <a:latin typeface="微软雅黑" pitchFamily="34" charset="-122"/>
                <a:ea typeface="微软雅黑" pitchFamily="34" charset="-122"/>
              </a:rPr>
              <a:t>通用性</a:t>
            </a:r>
            <a:r>
              <a:rPr lang="zh-CN" altLang="en-US" sz="2000" dirty="0">
                <a:solidFill>
                  <a:schemeClr val="tx1">
                    <a:lumMod val="65000"/>
                    <a:lumOff val="35000"/>
                  </a:schemeClr>
                </a:solidFill>
                <a:latin typeface="微软雅黑" pitchFamily="34" charset="-122"/>
                <a:ea typeface="微软雅黑" pitchFamily="34" charset="-122"/>
              </a:rPr>
              <a:t>等</a:t>
            </a:r>
            <a:endParaRPr lang="en-US" altLang="zh-CN" sz="2000" dirty="0">
              <a:solidFill>
                <a:schemeClr val="tx1">
                  <a:lumMod val="65000"/>
                  <a:lumOff val="35000"/>
                </a:schemeClr>
              </a:solidFill>
              <a:latin typeface="微软雅黑" pitchFamily="34" charset="-122"/>
              <a:ea typeface="微软雅黑" pitchFamily="34" charset="-122"/>
            </a:endParaRPr>
          </a:p>
        </p:txBody>
      </p:sp>
      <p:sp>
        <p:nvSpPr>
          <p:cNvPr id="10" name="矩形 9"/>
          <p:cNvSpPr/>
          <p:nvPr/>
        </p:nvSpPr>
        <p:spPr>
          <a:xfrm>
            <a:off x="683568" y="3795886"/>
            <a:ext cx="7920880" cy="1015663"/>
          </a:xfrm>
          <a:prstGeom prst="rect">
            <a:avLst/>
          </a:prstGeom>
        </p:spPr>
        <p:txBody>
          <a:bodyPr wrap="square">
            <a:spAutoFit/>
          </a:bodyPr>
          <a:lstStyle/>
          <a:p>
            <a:pPr>
              <a:lnSpc>
                <a:spcPct val="150000"/>
              </a:lnSpc>
            </a:pPr>
            <a:r>
              <a:rPr lang="zh-CN" altLang="en-US" sz="2000" dirty="0">
                <a:solidFill>
                  <a:srgbClr val="00B0F0"/>
                </a:solidFill>
                <a:latin typeface="微软雅黑" pitchFamily="34" charset="-122"/>
                <a:ea typeface="微软雅黑" pitchFamily="34" charset="-122"/>
              </a:rPr>
              <a:t>云的分类</a:t>
            </a:r>
            <a:r>
              <a:rPr lang="zh-CN" altLang="en-US" sz="2000" dirty="0">
                <a:solidFill>
                  <a:schemeClr val="tx1">
                    <a:lumMod val="65000"/>
                    <a:lumOff val="35000"/>
                  </a:schemeClr>
                </a:solidFill>
                <a:latin typeface="微软雅黑" pitchFamily="34" charset="-122"/>
                <a:ea typeface="微软雅黑" pitchFamily="34" charset="-122"/>
              </a:rPr>
              <a:t>：基于因特网的公共云、基于组织内部网络的私有云，以及兼具公共云与私有云特点的混合云。</a:t>
            </a:r>
            <a:endParaRPr lang="en-US" altLang="zh-CN" sz="2000" dirty="0">
              <a:solidFill>
                <a:schemeClr val="tx1">
                  <a:lumMod val="65000"/>
                  <a:lumOff val="35000"/>
                </a:schemeClr>
              </a:solidFill>
              <a:latin typeface="微软雅黑" pitchFamily="34" charset="-122"/>
              <a:ea typeface="微软雅黑" pitchFamily="34" charset="-122"/>
            </a:endParaRPr>
          </a:p>
        </p:txBody>
      </p:sp>
      <p:sp>
        <p:nvSpPr>
          <p:cNvPr id="7" name="Rectangle 18"/>
          <p:cNvSpPr>
            <a:spLocks noChangeArrowheads="1"/>
          </p:cNvSpPr>
          <p:nvPr/>
        </p:nvSpPr>
        <p:spPr bwMode="auto">
          <a:xfrm>
            <a:off x="539552" y="1167594"/>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1.3.1 </a:t>
            </a:r>
            <a:r>
              <a:rPr lang="zh-CN" altLang="en-US" sz="2000" dirty="0">
                <a:solidFill>
                  <a:schemeClr val="tx1">
                    <a:lumMod val="85000"/>
                    <a:lumOff val="15000"/>
                  </a:schemeClr>
                </a:solidFill>
                <a:latin typeface="微软雅黑" pitchFamily="34" charset="-122"/>
                <a:ea typeface="微软雅黑" pitchFamily="34" charset="-122"/>
              </a:rPr>
              <a:t>云计算</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11" name="矩形 10"/>
          <p:cNvSpPr/>
          <p:nvPr/>
        </p:nvSpPr>
        <p:spPr>
          <a:xfrm>
            <a:off x="1355290" y="271267"/>
            <a:ext cx="3457998"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1.3  </a:t>
            </a:r>
            <a:r>
              <a:rPr lang="zh-CN" altLang="en-US" sz="2800" b="1" dirty="0">
                <a:solidFill>
                  <a:srgbClr val="FF6600"/>
                </a:solidFill>
                <a:latin typeface="微软雅黑" pitchFamily="34" charset="-122"/>
                <a:ea typeface="微软雅黑" pitchFamily="34" charset="-122"/>
              </a:rPr>
              <a:t>新一代信息技术</a:t>
            </a:r>
          </a:p>
        </p:txBody>
      </p:sp>
    </p:spTree>
    <p:extLst>
      <p:ext uri="{BB962C8B-B14F-4D97-AF65-F5344CB8AC3E}">
        <p14:creationId xmlns:p14="http://schemas.microsoft.com/office/powerpoint/2010/main" val="701537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chenglei\appdata\roaming\360se6\USERDA~1\Temp\U_18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2409732"/>
            <a:ext cx="4162425" cy="25717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611560" y="1599642"/>
            <a:ext cx="8064896" cy="1107996"/>
          </a:xfrm>
          <a:prstGeom prst="rect">
            <a:avLst/>
          </a:prstGeom>
        </p:spPr>
        <p:txBody>
          <a:bodyPr wrap="square">
            <a:spAutoFit/>
          </a:bodyPr>
          <a:lstStyle/>
          <a:p>
            <a:pPr>
              <a:lnSpc>
                <a:spcPct val="150000"/>
              </a:lnSpc>
            </a:pPr>
            <a:r>
              <a:rPr lang="zh-CN" altLang="en-US" sz="2400" dirty="0">
                <a:latin typeface="幼圆" panose="02010509060101010101" pitchFamily="49" charset="-122"/>
                <a:ea typeface="幼圆" panose="02010509060101010101" pitchFamily="49" charset="-122"/>
              </a:rPr>
              <a:t>    </a:t>
            </a:r>
            <a:r>
              <a:rPr lang="zh-CN" altLang="en-US" sz="2000" dirty="0">
                <a:solidFill>
                  <a:srgbClr val="00B0F0"/>
                </a:solidFill>
                <a:latin typeface="微软雅黑" pitchFamily="34" charset="-122"/>
                <a:ea typeface="微软雅黑" pitchFamily="34" charset="-122"/>
              </a:rPr>
              <a:t>物联网</a:t>
            </a:r>
            <a:r>
              <a:rPr lang="zh-CN" altLang="en-US" sz="2000" dirty="0">
                <a:solidFill>
                  <a:schemeClr val="tx1">
                    <a:lumMod val="65000"/>
                    <a:lumOff val="35000"/>
                  </a:schemeClr>
                </a:solidFill>
                <a:latin typeface="微软雅黑" pitchFamily="34" charset="-122"/>
                <a:ea typeface="微软雅黑" pitchFamily="34" charset="-122"/>
              </a:rPr>
              <a:t>（</a:t>
            </a:r>
            <a:r>
              <a:rPr lang="en-US" altLang="zh-CN" sz="2000" dirty="0">
                <a:solidFill>
                  <a:schemeClr val="tx1">
                    <a:lumMod val="65000"/>
                    <a:lumOff val="35000"/>
                  </a:schemeClr>
                </a:solidFill>
                <a:latin typeface="微软雅黑" pitchFamily="34" charset="-122"/>
                <a:ea typeface="微软雅黑" pitchFamily="34" charset="-122"/>
              </a:rPr>
              <a:t>Internet Of Things</a:t>
            </a:r>
            <a:r>
              <a:rPr lang="zh-CN" altLang="en-US" sz="2000" dirty="0">
                <a:solidFill>
                  <a:schemeClr val="tx1">
                    <a:lumMod val="65000"/>
                    <a:lumOff val="35000"/>
                  </a:schemeClr>
                </a:solidFill>
                <a:latin typeface="微软雅黑" pitchFamily="34" charset="-122"/>
                <a:ea typeface="微软雅黑" pitchFamily="34" charset="-122"/>
              </a:rPr>
              <a:t>，</a:t>
            </a:r>
            <a:r>
              <a:rPr lang="en-US" altLang="zh-CN" sz="2000" dirty="0">
                <a:solidFill>
                  <a:schemeClr val="tx1">
                    <a:lumMod val="65000"/>
                    <a:lumOff val="35000"/>
                  </a:schemeClr>
                </a:solidFill>
                <a:latin typeface="微软雅黑" pitchFamily="34" charset="-122"/>
                <a:ea typeface="微软雅黑" pitchFamily="34" charset="-122"/>
              </a:rPr>
              <a:t>IOT</a:t>
            </a:r>
            <a:r>
              <a:rPr lang="zh-CN" altLang="en-US" sz="2000" dirty="0">
                <a:solidFill>
                  <a:schemeClr val="tx1">
                    <a:lumMod val="65000"/>
                    <a:lumOff val="35000"/>
                  </a:schemeClr>
                </a:solidFill>
                <a:latin typeface="微软雅黑" pitchFamily="34" charset="-122"/>
                <a:ea typeface="微软雅黑" pitchFamily="34" charset="-122"/>
              </a:rPr>
              <a:t>）可定义为：通过射频识别（</a:t>
            </a:r>
            <a:r>
              <a:rPr lang="en-US" altLang="zh-CN" sz="2000" dirty="0">
                <a:solidFill>
                  <a:schemeClr val="tx1">
                    <a:lumMod val="65000"/>
                    <a:lumOff val="35000"/>
                  </a:schemeClr>
                </a:solidFill>
                <a:latin typeface="微软雅黑" pitchFamily="34" charset="-122"/>
                <a:ea typeface="微软雅黑" pitchFamily="34" charset="-122"/>
              </a:rPr>
              <a:t>RFID</a:t>
            </a:r>
            <a:r>
              <a:rPr lang="zh-CN" altLang="en-US" sz="2000" dirty="0">
                <a:solidFill>
                  <a:schemeClr val="tx1">
                    <a:lumMod val="65000"/>
                    <a:lumOff val="35000"/>
                  </a:schemeClr>
                </a:solidFill>
                <a:latin typeface="微软雅黑" pitchFamily="34" charset="-122"/>
                <a:ea typeface="微软雅黑" pitchFamily="34" charset="-122"/>
              </a:rPr>
              <a:t>）、红外感应器、全球定位系统（</a:t>
            </a:r>
            <a:r>
              <a:rPr lang="en-US" altLang="zh-CN" sz="2000" dirty="0">
                <a:solidFill>
                  <a:schemeClr val="tx1">
                    <a:lumMod val="65000"/>
                    <a:lumOff val="35000"/>
                  </a:schemeClr>
                </a:solidFill>
                <a:latin typeface="微软雅黑" pitchFamily="34" charset="-122"/>
                <a:ea typeface="微软雅黑" pitchFamily="34" charset="-122"/>
              </a:rPr>
              <a:t>GPS</a:t>
            </a:r>
            <a:r>
              <a:rPr lang="zh-CN" altLang="en-US" sz="2000" dirty="0">
                <a:solidFill>
                  <a:schemeClr val="tx1">
                    <a:lumMod val="65000"/>
                    <a:lumOff val="35000"/>
                  </a:schemeClr>
                </a:solidFill>
                <a:latin typeface="微软雅黑" pitchFamily="34" charset="-122"/>
                <a:ea typeface="微软雅黑" pitchFamily="34" charset="-122"/>
              </a:rPr>
              <a:t>）、激光扫描器等信息</a:t>
            </a:r>
            <a:endParaRPr lang="en-US" altLang="zh-CN" sz="2000" dirty="0">
              <a:solidFill>
                <a:schemeClr val="tx1">
                  <a:lumMod val="65000"/>
                  <a:lumOff val="35000"/>
                </a:schemeClr>
              </a:solidFill>
              <a:latin typeface="微软雅黑" pitchFamily="34" charset="-122"/>
              <a:ea typeface="微软雅黑" pitchFamily="34" charset="-122"/>
            </a:endParaRPr>
          </a:p>
        </p:txBody>
      </p:sp>
      <p:sp>
        <p:nvSpPr>
          <p:cNvPr id="8" name="矩形 7"/>
          <p:cNvSpPr/>
          <p:nvPr/>
        </p:nvSpPr>
        <p:spPr>
          <a:xfrm>
            <a:off x="683568" y="2643758"/>
            <a:ext cx="4752528" cy="1938992"/>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微软雅黑" pitchFamily="34" charset="-122"/>
                <a:ea typeface="微软雅黑" pitchFamily="34" charset="-122"/>
              </a:rPr>
              <a:t>传感设备，按约定的协议，把任何物品与互联网相连接，进行信息交换和通信，以实现智能化识别、定位、跟踪、监控和管理的一种网络概念。</a:t>
            </a:r>
            <a:endParaRPr lang="en-US" altLang="zh-CN" sz="2000" dirty="0">
              <a:solidFill>
                <a:schemeClr val="tx1">
                  <a:lumMod val="65000"/>
                  <a:lumOff val="35000"/>
                </a:schemeClr>
              </a:solidFill>
              <a:latin typeface="微软雅黑" pitchFamily="34" charset="-122"/>
              <a:ea typeface="微软雅黑" pitchFamily="34" charset="-122"/>
            </a:endParaRPr>
          </a:p>
        </p:txBody>
      </p:sp>
      <p:sp>
        <p:nvSpPr>
          <p:cNvPr id="7" name="Rectangle 18"/>
          <p:cNvSpPr>
            <a:spLocks noChangeArrowheads="1"/>
          </p:cNvSpPr>
          <p:nvPr/>
        </p:nvSpPr>
        <p:spPr bwMode="auto">
          <a:xfrm>
            <a:off x="539552" y="1167594"/>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1.3.2 </a:t>
            </a:r>
            <a:r>
              <a:rPr lang="zh-CN" altLang="en-US" sz="2000" dirty="0">
                <a:solidFill>
                  <a:schemeClr val="tx1">
                    <a:lumMod val="85000"/>
                    <a:lumOff val="15000"/>
                  </a:schemeClr>
                </a:solidFill>
                <a:latin typeface="微软雅黑" pitchFamily="34" charset="-122"/>
                <a:ea typeface="微软雅黑" pitchFamily="34" charset="-122"/>
              </a:rPr>
              <a:t>物联网</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10" name="矩形 9"/>
          <p:cNvSpPr/>
          <p:nvPr/>
        </p:nvSpPr>
        <p:spPr>
          <a:xfrm>
            <a:off x="1355290" y="271267"/>
            <a:ext cx="3457998"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1.3  </a:t>
            </a:r>
            <a:r>
              <a:rPr lang="zh-CN" altLang="en-US" sz="2800" b="1" dirty="0">
                <a:solidFill>
                  <a:srgbClr val="FF6600"/>
                </a:solidFill>
                <a:latin typeface="微软雅黑" pitchFamily="34" charset="-122"/>
                <a:ea typeface="微软雅黑" pitchFamily="34" charset="-122"/>
              </a:rPr>
              <a:t>新一代信息技术</a:t>
            </a:r>
          </a:p>
        </p:txBody>
      </p:sp>
    </p:spTree>
    <p:extLst>
      <p:ext uri="{BB962C8B-B14F-4D97-AF65-F5344CB8AC3E}">
        <p14:creationId xmlns:p14="http://schemas.microsoft.com/office/powerpoint/2010/main" val="1607924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2-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790" y="1275607"/>
            <a:ext cx="4360002" cy="383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899592" y="2087196"/>
            <a:ext cx="3600400" cy="1938992"/>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微软雅黑" pitchFamily="34" charset="-122"/>
                <a:ea typeface="微软雅黑" pitchFamily="34" charset="-122"/>
              </a:rPr>
              <a:t>特征：</a:t>
            </a:r>
            <a:endParaRPr lang="en-US" altLang="zh-CN" sz="2000" dirty="0">
              <a:solidFill>
                <a:schemeClr val="tx1">
                  <a:lumMod val="65000"/>
                  <a:lumOff val="35000"/>
                </a:schemeClr>
              </a:solidFill>
              <a:latin typeface="微软雅黑" pitchFamily="34" charset="-122"/>
              <a:ea typeface="微软雅黑" pitchFamily="34" charset="-122"/>
            </a:endParaRPr>
          </a:p>
          <a:p>
            <a:pPr marL="342900" indent="-342900">
              <a:lnSpc>
                <a:spcPct val="150000"/>
              </a:lnSpc>
              <a:buFont typeface="Wingdings" panose="05000000000000000000" pitchFamily="2" charset="2"/>
              <a:buChar char="l"/>
            </a:pPr>
            <a:r>
              <a:rPr lang="zh-CN" altLang="en-US" sz="2000" dirty="0">
                <a:solidFill>
                  <a:schemeClr val="tx1">
                    <a:lumMod val="65000"/>
                    <a:lumOff val="35000"/>
                  </a:schemeClr>
                </a:solidFill>
                <a:latin typeface="微软雅黑" pitchFamily="34" charset="-122"/>
                <a:ea typeface="微软雅黑" pitchFamily="34" charset="-122"/>
              </a:rPr>
              <a:t>互联网特征</a:t>
            </a:r>
            <a:endParaRPr lang="en-US" altLang="zh-CN" sz="2000" dirty="0">
              <a:solidFill>
                <a:schemeClr val="tx1">
                  <a:lumMod val="65000"/>
                  <a:lumOff val="35000"/>
                </a:schemeClr>
              </a:solidFill>
              <a:latin typeface="微软雅黑" pitchFamily="34" charset="-122"/>
              <a:ea typeface="微软雅黑" pitchFamily="34" charset="-122"/>
            </a:endParaRPr>
          </a:p>
          <a:p>
            <a:pPr marL="342900" indent="-342900">
              <a:lnSpc>
                <a:spcPct val="150000"/>
              </a:lnSpc>
              <a:buFont typeface="Wingdings" panose="05000000000000000000" pitchFamily="2" charset="2"/>
              <a:buChar char="l"/>
            </a:pPr>
            <a:r>
              <a:rPr lang="zh-CN" altLang="en-US" sz="2000" dirty="0">
                <a:solidFill>
                  <a:schemeClr val="tx1">
                    <a:lumMod val="65000"/>
                    <a:lumOff val="35000"/>
                  </a:schemeClr>
                </a:solidFill>
                <a:latin typeface="微软雅黑" pitchFamily="34" charset="-122"/>
                <a:ea typeface="微软雅黑" pitchFamily="34" charset="-122"/>
              </a:rPr>
              <a:t>识别与通信特征</a:t>
            </a:r>
            <a:endParaRPr lang="en-US" altLang="zh-CN" sz="2000" dirty="0">
              <a:solidFill>
                <a:schemeClr val="tx1">
                  <a:lumMod val="65000"/>
                  <a:lumOff val="35000"/>
                </a:schemeClr>
              </a:solidFill>
              <a:latin typeface="微软雅黑" pitchFamily="34" charset="-122"/>
              <a:ea typeface="微软雅黑" pitchFamily="34" charset="-122"/>
            </a:endParaRPr>
          </a:p>
          <a:p>
            <a:pPr marL="342900" indent="-342900">
              <a:lnSpc>
                <a:spcPct val="150000"/>
              </a:lnSpc>
              <a:buFont typeface="Wingdings" panose="05000000000000000000" pitchFamily="2" charset="2"/>
              <a:buChar char="l"/>
            </a:pPr>
            <a:r>
              <a:rPr lang="zh-CN" altLang="en-US" sz="2000" dirty="0">
                <a:solidFill>
                  <a:schemeClr val="tx1">
                    <a:lumMod val="65000"/>
                    <a:lumOff val="35000"/>
                  </a:schemeClr>
                </a:solidFill>
                <a:latin typeface="微软雅黑" pitchFamily="34" charset="-122"/>
                <a:ea typeface="微软雅黑" pitchFamily="34" charset="-122"/>
              </a:rPr>
              <a:t>智能化特征</a:t>
            </a:r>
            <a:endParaRPr lang="en-US" altLang="zh-CN" sz="2000" dirty="0">
              <a:solidFill>
                <a:schemeClr val="tx1">
                  <a:lumMod val="65000"/>
                  <a:lumOff val="35000"/>
                </a:schemeClr>
              </a:solidFill>
              <a:latin typeface="微软雅黑" pitchFamily="34" charset="-122"/>
              <a:ea typeface="微软雅黑" pitchFamily="34" charset="-122"/>
            </a:endParaRPr>
          </a:p>
        </p:txBody>
      </p:sp>
      <p:sp>
        <p:nvSpPr>
          <p:cNvPr id="7" name="矩形 6"/>
          <p:cNvSpPr/>
          <p:nvPr/>
        </p:nvSpPr>
        <p:spPr>
          <a:xfrm>
            <a:off x="1979614" y="4520323"/>
            <a:ext cx="2299940" cy="499624"/>
          </a:xfrm>
          <a:prstGeom prst="rect">
            <a:avLst/>
          </a:prstGeom>
        </p:spPr>
        <p:txBody>
          <a:bodyPr wrap="square">
            <a:spAutoFit/>
          </a:bodyPr>
          <a:lstStyle/>
          <a:p>
            <a:pPr algn="ctr">
              <a:lnSpc>
                <a:spcPct val="150000"/>
              </a:lnSpc>
            </a:pPr>
            <a:r>
              <a:rPr lang="zh-CN" altLang="en-US" sz="2000" dirty="0">
                <a:solidFill>
                  <a:schemeClr val="tx1">
                    <a:lumMod val="65000"/>
                    <a:lumOff val="35000"/>
                  </a:schemeClr>
                </a:solidFill>
                <a:latin typeface="微软雅黑" pitchFamily="34" charset="-122"/>
                <a:ea typeface="微软雅黑" pitchFamily="34" charset="-122"/>
              </a:rPr>
              <a:t>物联网的应用</a:t>
            </a:r>
            <a:endParaRPr lang="en-US" altLang="zh-CN" sz="2000" dirty="0">
              <a:solidFill>
                <a:schemeClr val="tx1">
                  <a:lumMod val="65000"/>
                  <a:lumOff val="35000"/>
                </a:schemeClr>
              </a:solidFill>
              <a:latin typeface="微软雅黑" pitchFamily="34" charset="-122"/>
              <a:ea typeface="微软雅黑" pitchFamily="34" charset="-122"/>
            </a:endParaRPr>
          </a:p>
        </p:txBody>
      </p:sp>
      <p:sp>
        <p:nvSpPr>
          <p:cNvPr id="8" name="Rectangle 18"/>
          <p:cNvSpPr>
            <a:spLocks noChangeArrowheads="1"/>
          </p:cNvSpPr>
          <p:nvPr/>
        </p:nvSpPr>
        <p:spPr bwMode="auto">
          <a:xfrm>
            <a:off x="539552" y="1167594"/>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1.3.2 </a:t>
            </a:r>
            <a:r>
              <a:rPr lang="zh-CN" altLang="en-US" sz="2000" dirty="0">
                <a:solidFill>
                  <a:schemeClr val="tx1">
                    <a:lumMod val="85000"/>
                    <a:lumOff val="15000"/>
                  </a:schemeClr>
                </a:solidFill>
                <a:latin typeface="微软雅黑" pitchFamily="34" charset="-122"/>
                <a:ea typeface="微软雅黑" pitchFamily="34" charset="-122"/>
              </a:rPr>
              <a:t>物联网</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11" name="矩形 10"/>
          <p:cNvSpPr/>
          <p:nvPr/>
        </p:nvSpPr>
        <p:spPr>
          <a:xfrm>
            <a:off x="1355290" y="271267"/>
            <a:ext cx="3457998"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1.3  </a:t>
            </a:r>
            <a:r>
              <a:rPr lang="zh-CN" altLang="en-US" sz="2800" b="1" dirty="0">
                <a:solidFill>
                  <a:srgbClr val="FF6600"/>
                </a:solidFill>
                <a:latin typeface="微软雅黑" pitchFamily="34" charset="-122"/>
                <a:ea typeface="微软雅黑" pitchFamily="34" charset="-122"/>
              </a:rPr>
              <a:t>新一代信息技术</a:t>
            </a:r>
          </a:p>
        </p:txBody>
      </p:sp>
    </p:spTree>
    <p:extLst>
      <p:ext uri="{BB962C8B-B14F-4D97-AF65-F5344CB8AC3E}">
        <p14:creationId xmlns:p14="http://schemas.microsoft.com/office/powerpoint/2010/main" val="3157194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11560" y="1599642"/>
            <a:ext cx="8064896" cy="961289"/>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微软雅黑" pitchFamily="34" charset="-122"/>
                <a:ea typeface="微软雅黑" pitchFamily="34" charset="-122"/>
              </a:rPr>
              <a:t>    维基百科把大数据定义为“利用常用软件工具手机、管理和处理数据所耗时间超过可容忍时间的数据集”。</a:t>
            </a:r>
            <a:endParaRPr lang="en-US" altLang="zh-CN" sz="2000" dirty="0">
              <a:solidFill>
                <a:schemeClr val="tx1">
                  <a:lumMod val="65000"/>
                  <a:lumOff val="35000"/>
                </a:schemeClr>
              </a:solidFill>
              <a:latin typeface="微软雅黑" pitchFamily="34" charset="-122"/>
              <a:ea typeface="微软雅黑" pitchFamily="34" charset="-122"/>
            </a:endParaRPr>
          </a:p>
        </p:txBody>
      </p:sp>
      <p:sp>
        <p:nvSpPr>
          <p:cNvPr id="7" name="Rectangle 18"/>
          <p:cNvSpPr>
            <a:spLocks noChangeArrowheads="1"/>
          </p:cNvSpPr>
          <p:nvPr/>
        </p:nvSpPr>
        <p:spPr bwMode="auto">
          <a:xfrm>
            <a:off x="539552" y="1167594"/>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1.3.3 </a:t>
            </a:r>
            <a:r>
              <a:rPr lang="zh-CN" altLang="en-US" sz="2000" dirty="0">
                <a:solidFill>
                  <a:schemeClr val="tx1">
                    <a:lumMod val="85000"/>
                    <a:lumOff val="15000"/>
                  </a:schemeClr>
                </a:solidFill>
                <a:latin typeface="微软雅黑" pitchFamily="34" charset="-122"/>
                <a:ea typeface="微软雅黑" pitchFamily="34" charset="-122"/>
              </a:rPr>
              <a:t>大数据</a:t>
            </a:r>
            <a:endParaRPr lang="en-US" altLang="zh-CN" sz="2000" dirty="0">
              <a:solidFill>
                <a:schemeClr val="tx1">
                  <a:lumMod val="85000"/>
                  <a:lumOff val="15000"/>
                </a:schemeClr>
              </a:solidFill>
              <a:latin typeface="微软雅黑" pitchFamily="34" charset="-122"/>
              <a:ea typeface="微软雅黑" pitchFamily="34" charset="-122"/>
            </a:endParaRPr>
          </a:p>
        </p:txBody>
      </p:sp>
      <p:pic>
        <p:nvPicPr>
          <p:cNvPr id="10" name="Picture 2" descr="c:\users\chenglei\appdata\roaming\360se6\USERDA~1\Temp\8EC0F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6" y="2859782"/>
            <a:ext cx="3981450" cy="20502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755576" y="3003798"/>
            <a:ext cx="3888432" cy="1477328"/>
          </a:xfrm>
          <a:prstGeom prst="rect">
            <a:avLst/>
          </a:prstGeom>
        </p:spPr>
        <p:txBody>
          <a:bodyPr wrap="square">
            <a:spAutoFit/>
          </a:bodyPr>
          <a:lstStyle/>
          <a:p>
            <a:pPr>
              <a:lnSpc>
                <a:spcPct val="150000"/>
              </a:lnSpc>
            </a:pPr>
            <a:r>
              <a:rPr lang="zh-CN" altLang="zh-CN" sz="2000" dirty="0">
                <a:solidFill>
                  <a:srgbClr val="00B0F0"/>
                </a:solidFill>
                <a:latin typeface="微软雅黑" pitchFamily="34" charset="-122"/>
                <a:ea typeface="微软雅黑" pitchFamily="34" charset="-122"/>
              </a:rPr>
              <a:t>大数据技术</a:t>
            </a:r>
            <a:r>
              <a:rPr lang="zh-CN" altLang="zh-CN" sz="2000" dirty="0">
                <a:solidFill>
                  <a:schemeClr val="tx1">
                    <a:lumMod val="65000"/>
                    <a:lumOff val="35000"/>
                  </a:schemeClr>
                </a:solidFill>
                <a:latin typeface="微软雅黑" pitchFamily="34" charset="-122"/>
                <a:ea typeface="微软雅黑" pitchFamily="34" charset="-122"/>
              </a:rPr>
              <a:t>，是指从各种各样类型的数据中，快速获得有价值信息的能力。</a:t>
            </a:r>
            <a:endParaRPr lang="zh-CN" altLang="en-US" sz="2000" dirty="0">
              <a:solidFill>
                <a:schemeClr val="tx1">
                  <a:lumMod val="65000"/>
                  <a:lumOff val="35000"/>
                </a:schemeClr>
              </a:solidFill>
              <a:latin typeface="微软雅黑" pitchFamily="34" charset="-122"/>
              <a:ea typeface="微软雅黑" pitchFamily="34" charset="-122"/>
            </a:endParaRPr>
          </a:p>
        </p:txBody>
      </p:sp>
      <p:sp>
        <p:nvSpPr>
          <p:cNvPr id="11" name="矩形 10"/>
          <p:cNvSpPr/>
          <p:nvPr/>
        </p:nvSpPr>
        <p:spPr>
          <a:xfrm>
            <a:off x="1355290" y="271267"/>
            <a:ext cx="3457998"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1.3  </a:t>
            </a:r>
            <a:r>
              <a:rPr lang="zh-CN" altLang="en-US" sz="2800" b="1" dirty="0">
                <a:solidFill>
                  <a:srgbClr val="FF6600"/>
                </a:solidFill>
                <a:latin typeface="微软雅黑" pitchFamily="34" charset="-122"/>
                <a:ea typeface="微软雅黑" pitchFamily="34" charset="-122"/>
              </a:rPr>
              <a:t>新一代信息技术</a:t>
            </a:r>
          </a:p>
        </p:txBody>
      </p:sp>
    </p:spTree>
    <p:extLst>
      <p:ext uri="{BB962C8B-B14F-4D97-AF65-F5344CB8AC3E}">
        <p14:creationId xmlns:p14="http://schemas.microsoft.com/office/powerpoint/2010/main" val="3319070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2.imgtn.bdimg.com/it/u=3621637974,2929178094&amp;fm=23&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088932"/>
            <a:ext cx="2999912" cy="299991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3" name="矩形 12"/>
          <p:cNvSpPr/>
          <p:nvPr/>
        </p:nvSpPr>
        <p:spPr>
          <a:xfrm>
            <a:off x="611560" y="1923678"/>
            <a:ext cx="3816772" cy="2400657"/>
          </a:xfrm>
          <a:prstGeom prst="rect">
            <a:avLst/>
          </a:prstGeom>
        </p:spPr>
        <p:txBody>
          <a:bodyPr wrap="square">
            <a:spAutoFit/>
          </a:bodyPr>
          <a:lstStyle/>
          <a:p>
            <a:pPr>
              <a:lnSpc>
                <a:spcPct val="150000"/>
              </a:lnSpc>
            </a:pPr>
            <a:r>
              <a:rPr lang="zh-CN" altLang="en-US" sz="2000" dirty="0">
                <a:solidFill>
                  <a:srgbClr val="00B0F0"/>
                </a:solidFill>
                <a:latin typeface="微软雅黑" pitchFamily="34" charset="-122"/>
                <a:ea typeface="微软雅黑" pitchFamily="34" charset="-122"/>
              </a:rPr>
              <a:t>四大特征：</a:t>
            </a:r>
            <a:endParaRPr lang="en-US" altLang="zh-CN" sz="2000" dirty="0">
              <a:solidFill>
                <a:srgbClr val="00B0F0"/>
              </a:solidFill>
              <a:latin typeface="微软雅黑" pitchFamily="34" charset="-122"/>
              <a:ea typeface="微软雅黑" pitchFamily="34" charset="-122"/>
            </a:endParaRPr>
          </a:p>
          <a:p>
            <a:pPr marL="342900" indent="-342900">
              <a:lnSpc>
                <a:spcPct val="150000"/>
              </a:lnSpc>
              <a:buFont typeface="Wingdings" pitchFamily="2" charset="2"/>
              <a:buChar char="l"/>
            </a:pPr>
            <a:r>
              <a:rPr lang="zh-CN" altLang="en-US" sz="2000" dirty="0">
                <a:solidFill>
                  <a:schemeClr val="tx1">
                    <a:lumMod val="65000"/>
                    <a:lumOff val="35000"/>
                  </a:schemeClr>
                </a:solidFill>
                <a:latin typeface="微软雅黑" pitchFamily="34" charset="-122"/>
                <a:ea typeface="微软雅黑" pitchFamily="34" charset="-122"/>
              </a:rPr>
              <a:t>数据量大（</a:t>
            </a:r>
            <a:r>
              <a:rPr lang="en-US" altLang="zh-CN" sz="2000" dirty="0">
                <a:solidFill>
                  <a:schemeClr val="tx1">
                    <a:lumMod val="65000"/>
                    <a:lumOff val="35000"/>
                  </a:schemeClr>
                </a:solidFill>
                <a:latin typeface="微软雅黑" pitchFamily="34" charset="-122"/>
                <a:ea typeface="微软雅黑" pitchFamily="34" charset="-122"/>
              </a:rPr>
              <a:t>Volume</a:t>
            </a:r>
            <a:r>
              <a:rPr lang="zh-CN" altLang="en-US" sz="2000" dirty="0">
                <a:solidFill>
                  <a:schemeClr val="tx1">
                    <a:lumMod val="65000"/>
                    <a:lumOff val="35000"/>
                  </a:schemeClr>
                </a:solidFill>
                <a:latin typeface="微软雅黑" pitchFamily="34" charset="-122"/>
                <a:ea typeface="微软雅黑" pitchFamily="34" charset="-122"/>
              </a:rPr>
              <a:t>）</a:t>
            </a:r>
          </a:p>
          <a:p>
            <a:pPr marL="342900" indent="-342900">
              <a:lnSpc>
                <a:spcPct val="150000"/>
              </a:lnSpc>
              <a:buFont typeface="Wingdings" pitchFamily="2" charset="2"/>
              <a:buChar char="l"/>
            </a:pPr>
            <a:r>
              <a:rPr lang="zh-CN" altLang="en-US" sz="2000" dirty="0">
                <a:solidFill>
                  <a:schemeClr val="tx1">
                    <a:lumMod val="65000"/>
                    <a:lumOff val="35000"/>
                  </a:schemeClr>
                </a:solidFill>
                <a:latin typeface="微软雅黑" pitchFamily="34" charset="-122"/>
                <a:ea typeface="微软雅黑" pitchFamily="34" charset="-122"/>
              </a:rPr>
              <a:t>数据种类多（</a:t>
            </a:r>
            <a:r>
              <a:rPr lang="en-US" altLang="zh-CN" sz="2000" dirty="0">
                <a:solidFill>
                  <a:schemeClr val="tx1">
                    <a:lumMod val="65000"/>
                    <a:lumOff val="35000"/>
                  </a:schemeClr>
                </a:solidFill>
                <a:latin typeface="微软雅黑" pitchFamily="34" charset="-122"/>
                <a:ea typeface="微软雅黑" pitchFamily="34" charset="-122"/>
              </a:rPr>
              <a:t>Variety</a:t>
            </a:r>
            <a:r>
              <a:rPr lang="zh-CN" altLang="en-US" sz="2000" dirty="0">
                <a:solidFill>
                  <a:schemeClr val="tx1">
                    <a:lumMod val="65000"/>
                    <a:lumOff val="35000"/>
                  </a:schemeClr>
                </a:solidFill>
                <a:latin typeface="微软雅黑" pitchFamily="34" charset="-122"/>
                <a:ea typeface="微软雅黑" pitchFamily="34" charset="-122"/>
              </a:rPr>
              <a:t>）</a:t>
            </a:r>
          </a:p>
          <a:p>
            <a:pPr marL="342900" indent="-342900">
              <a:lnSpc>
                <a:spcPct val="150000"/>
              </a:lnSpc>
              <a:buFont typeface="Wingdings" pitchFamily="2" charset="2"/>
              <a:buChar char="l"/>
            </a:pPr>
            <a:r>
              <a:rPr lang="zh-CN" altLang="en-US" sz="2000" dirty="0">
                <a:solidFill>
                  <a:schemeClr val="tx1">
                    <a:lumMod val="65000"/>
                    <a:lumOff val="35000"/>
                  </a:schemeClr>
                </a:solidFill>
                <a:latin typeface="微软雅黑" pitchFamily="34" charset="-122"/>
                <a:ea typeface="微软雅黑" pitchFamily="34" charset="-122"/>
              </a:rPr>
              <a:t>快速化（</a:t>
            </a:r>
            <a:r>
              <a:rPr lang="en-US" altLang="zh-CN" sz="2000" dirty="0">
                <a:solidFill>
                  <a:schemeClr val="tx1">
                    <a:lumMod val="65000"/>
                    <a:lumOff val="35000"/>
                  </a:schemeClr>
                </a:solidFill>
                <a:latin typeface="微软雅黑" pitchFamily="34" charset="-122"/>
                <a:ea typeface="微软雅黑" pitchFamily="34" charset="-122"/>
              </a:rPr>
              <a:t>Velocity</a:t>
            </a:r>
            <a:r>
              <a:rPr lang="zh-CN" altLang="en-US" sz="2000" dirty="0">
                <a:solidFill>
                  <a:schemeClr val="tx1">
                    <a:lumMod val="65000"/>
                    <a:lumOff val="35000"/>
                  </a:schemeClr>
                </a:solidFill>
                <a:latin typeface="微软雅黑" pitchFamily="34" charset="-122"/>
                <a:ea typeface="微软雅黑" pitchFamily="34" charset="-122"/>
              </a:rPr>
              <a:t>）</a:t>
            </a:r>
          </a:p>
          <a:p>
            <a:pPr marL="342900" indent="-342900">
              <a:lnSpc>
                <a:spcPct val="150000"/>
              </a:lnSpc>
              <a:buFont typeface="Wingdings" pitchFamily="2" charset="2"/>
              <a:buChar char="l"/>
            </a:pPr>
            <a:r>
              <a:rPr lang="zh-CN" altLang="en-US" sz="2000" dirty="0">
                <a:solidFill>
                  <a:schemeClr val="tx1">
                    <a:lumMod val="65000"/>
                    <a:lumOff val="35000"/>
                  </a:schemeClr>
                </a:solidFill>
                <a:latin typeface="微软雅黑" pitchFamily="34" charset="-122"/>
                <a:ea typeface="微软雅黑" pitchFamily="34" charset="-122"/>
              </a:rPr>
              <a:t>价值高（</a:t>
            </a:r>
            <a:r>
              <a:rPr lang="en-US" altLang="zh-CN" sz="2000" dirty="0">
                <a:solidFill>
                  <a:schemeClr val="tx1">
                    <a:lumMod val="65000"/>
                    <a:lumOff val="35000"/>
                  </a:schemeClr>
                </a:solidFill>
                <a:latin typeface="微软雅黑" pitchFamily="34" charset="-122"/>
                <a:ea typeface="微软雅黑" pitchFamily="34" charset="-122"/>
              </a:rPr>
              <a:t>Value</a:t>
            </a:r>
            <a:r>
              <a:rPr lang="zh-CN" altLang="en-US" sz="2000" dirty="0">
                <a:solidFill>
                  <a:schemeClr val="tx1">
                    <a:lumMod val="65000"/>
                    <a:lumOff val="35000"/>
                  </a:schemeClr>
                </a:solidFill>
                <a:latin typeface="微软雅黑" pitchFamily="34" charset="-122"/>
                <a:ea typeface="微软雅黑" pitchFamily="34" charset="-122"/>
              </a:rPr>
              <a:t>）</a:t>
            </a:r>
          </a:p>
        </p:txBody>
      </p:sp>
      <p:sp>
        <p:nvSpPr>
          <p:cNvPr id="7" name="Rectangle 18"/>
          <p:cNvSpPr>
            <a:spLocks noChangeArrowheads="1"/>
          </p:cNvSpPr>
          <p:nvPr/>
        </p:nvSpPr>
        <p:spPr bwMode="auto">
          <a:xfrm>
            <a:off x="539552" y="1167594"/>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1.3.3 </a:t>
            </a:r>
            <a:r>
              <a:rPr lang="zh-CN" altLang="en-US" sz="2000" dirty="0">
                <a:solidFill>
                  <a:schemeClr val="tx1">
                    <a:lumMod val="85000"/>
                    <a:lumOff val="15000"/>
                  </a:schemeClr>
                </a:solidFill>
                <a:latin typeface="微软雅黑" pitchFamily="34" charset="-122"/>
                <a:ea typeface="微软雅黑" pitchFamily="34" charset="-122"/>
              </a:rPr>
              <a:t>大数据</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8" name="矩形 7"/>
          <p:cNvSpPr/>
          <p:nvPr/>
        </p:nvSpPr>
        <p:spPr>
          <a:xfrm>
            <a:off x="3682380" y="1726131"/>
            <a:ext cx="3816772" cy="2862322"/>
          </a:xfrm>
          <a:prstGeom prst="rect">
            <a:avLst/>
          </a:prstGeom>
        </p:spPr>
        <p:txBody>
          <a:bodyPr wrap="square">
            <a:spAutoFit/>
          </a:bodyPr>
          <a:lstStyle/>
          <a:p>
            <a:pPr>
              <a:lnSpc>
                <a:spcPct val="150000"/>
              </a:lnSpc>
            </a:pPr>
            <a:r>
              <a:rPr lang="zh-CN" altLang="en-US" sz="2000" dirty="0">
                <a:solidFill>
                  <a:srgbClr val="00B0F0"/>
                </a:solidFill>
                <a:latin typeface="微软雅黑" pitchFamily="34" charset="-122"/>
                <a:ea typeface="微软雅黑" pitchFamily="34" charset="-122"/>
              </a:rPr>
              <a:t>与传统数据库的区别：</a:t>
            </a:r>
            <a:endParaRPr lang="en-US" altLang="zh-CN" sz="2000" dirty="0">
              <a:solidFill>
                <a:srgbClr val="00B0F0"/>
              </a:solidFill>
              <a:latin typeface="微软雅黑" pitchFamily="34" charset="-122"/>
              <a:ea typeface="微软雅黑" pitchFamily="34" charset="-122"/>
            </a:endParaRPr>
          </a:p>
          <a:p>
            <a:pPr marL="342900" indent="-342900">
              <a:lnSpc>
                <a:spcPct val="150000"/>
              </a:lnSpc>
              <a:buFont typeface="Wingdings" pitchFamily="2" charset="2"/>
              <a:buChar char="l"/>
            </a:pPr>
            <a:r>
              <a:rPr lang="zh-CN" altLang="en-US" sz="2000" dirty="0">
                <a:solidFill>
                  <a:schemeClr val="tx1">
                    <a:lumMod val="65000"/>
                    <a:lumOff val="35000"/>
                  </a:schemeClr>
                </a:solidFill>
                <a:latin typeface="微软雅黑" pitchFamily="34" charset="-122"/>
                <a:ea typeface="微软雅黑" pitchFamily="34" charset="-122"/>
              </a:rPr>
              <a:t>数据规模</a:t>
            </a:r>
          </a:p>
          <a:p>
            <a:pPr marL="342900" indent="-342900">
              <a:lnSpc>
                <a:spcPct val="150000"/>
              </a:lnSpc>
              <a:buFont typeface="Wingdings" pitchFamily="2" charset="2"/>
              <a:buChar char="l"/>
            </a:pPr>
            <a:r>
              <a:rPr lang="zh-CN" altLang="en-US" sz="2000" dirty="0">
                <a:solidFill>
                  <a:schemeClr val="tx1">
                    <a:lumMod val="65000"/>
                    <a:lumOff val="35000"/>
                  </a:schemeClr>
                </a:solidFill>
                <a:latin typeface="微软雅黑" pitchFamily="34" charset="-122"/>
                <a:ea typeface="微软雅黑" pitchFamily="34" charset="-122"/>
              </a:rPr>
              <a:t>数据类型</a:t>
            </a:r>
          </a:p>
          <a:p>
            <a:pPr marL="342900" indent="-342900">
              <a:lnSpc>
                <a:spcPct val="150000"/>
              </a:lnSpc>
              <a:buFont typeface="Wingdings" pitchFamily="2" charset="2"/>
              <a:buChar char="l"/>
            </a:pPr>
            <a:r>
              <a:rPr lang="zh-CN" altLang="en-US" sz="2000" dirty="0">
                <a:solidFill>
                  <a:schemeClr val="tx1">
                    <a:lumMod val="65000"/>
                    <a:lumOff val="35000"/>
                  </a:schemeClr>
                </a:solidFill>
                <a:latin typeface="微软雅黑" pitchFamily="34" charset="-122"/>
                <a:ea typeface="微软雅黑" pitchFamily="34" charset="-122"/>
              </a:rPr>
              <a:t>模式和数据的关系</a:t>
            </a:r>
            <a:endParaRPr lang="en-US" altLang="zh-CN" sz="2000" dirty="0">
              <a:solidFill>
                <a:schemeClr val="tx1">
                  <a:lumMod val="65000"/>
                  <a:lumOff val="35000"/>
                </a:schemeClr>
              </a:solidFill>
              <a:latin typeface="微软雅黑" pitchFamily="34" charset="-122"/>
              <a:ea typeface="微软雅黑" pitchFamily="34" charset="-122"/>
            </a:endParaRPr>
          </a:p>
          <a:p>
            <a:pPr marL="342900" indent="-342900">
              <a:lnSpc>
                <a:spcPct val="150000"/>
              </a:lnSpc>
              <a:buFont typeface="Wingdings" pitchFamily="2" charset="2"/>
              <a:buChar char="l"/>
            </a:pPr>
            <a:r>
              <a:rPr lang="zh-CN" altLang="en-US" sz="2000" dirty="0">
                <a:solidFill>
                  <a:schemeClr val="tx1">
                    <a:lumMod val="65000"/>
                    <a:lumOff val="35000"/>
                  </a:schemeClr>
                </a:solidFill>
                <a:latin typeface="微软雅黑" pitchFamily="34" charset="-122"/>
                <a:ea typeface="微软雅黑" pitchFamily="34" charset="-122"/>
              </a:rPr>
              <a:t>处理对象</a:t>
            </a:r>
            <a:endParaRPr lang="en-US" altLang="zh-CN" sz="2000" dirty="0">
              <a:solidFill>
                <a:schemeClr val="tx1">
                  <a:lumMod val="65000"/>
                  <a:lumOff val="35000"/>
                </a:schemeClr>
              </a:solidFill>
              <a:latin typeface="微软雅黑" pitchFamily="34" charset="-122"/>
              <a:ea typeface="微软雅黑" pitchFamily="34" charset="-122"/>
            </a:endParaRPr>
          </a:p>
          <a:p>
            <a:pPr marL="342900" indent="-342900">
              <a:lnSpc>
                <a:spcPct val="150000"/>
              </a:lnSpc>
              <a:buFont typeface="Wingdings" pitchFamily="2" charset="2"/>
              <a:buChar char="l"/>
            </a:pPr>
            <a:r>
              <a:rPr lang="zh-CN" altLang="en-US" sz="2000" dirty="0">
                <a:solidFill>
                  <a:schemeClr val="tx1">
                    <a:lumMod val="65000"/>
                    <a:lumOff val="35000"/>
                  </a:schemeClr>
                </a:solidFill>
                <a:latin typeface="微软雅黑" pitchFamily="34" charset="-122"/>
                <a:ea typeface="微软雅黑" pitchFamily="34" charset="-122"/>
              </a:rPr>
              <a:t>处理工具</a:t>
            </a:r>
          </a:p>
        </p:txBody>
      </p:sp>
      <p:sp>
        <p:nvSpPr>
          <p:cNvPr id="11" name="矩形 10"/>
          <p:cNvSpPr/>
          <p:nvPr/>
        </p:nvSpPr>
        <p:spPr>
          <a:xfrm>
            <a:off x="1355290" y="271267"/>
            <a:ext cx="3457998"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1.3  </a:t>
            </a:r>
            <a:r>
              <a:rPr lang="zh-CN" altLang="en-US" sz="2800" b="1" dirty="0">
                <a:solidFill>
                  <a:srgbClr val="FF6600"/>
                </a:solidFill>
                <a:latin typeface="微软雅黑" pitchFamily="34" charset="-122"/>
                <a:ea typeface="微软雅黑" pitchFamily="34" charset="-122"/>
              </a:rPr>
              <a:t>新一代信息技术</a:t>
            </a:r>
          </a:p>
        </p:txBody>
      </p:sp>
    </p:spTree>
    <p:extLst>
      <p:ext uri="{BB962C8B-B14F-4D97-AF65-F5344CB8AC3E}">
        <p14:creationId xmlns:p14="http://schemas.microsoft.com/office/powerpoint/2010/main" val="33748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1.1.1 </a:t>
            </a:r>
            <a:r>
              <a:rPr lang="zh-CN" altLang="en-US" sz="2000" dirty="0">
                <a:solidFill>
                  <a:schemeClr val="tx1">
                    <a:lumMod val="85000"/>
                    <a:lumOff val="15000"/>
                  </a:schemeClr>
                </a:solidFill>
                <a:latin typeface="微软雅黑" pitchFamily="34" charset="-122"/>
                <a:ea typeface="微软雅黑" pitchFamily="34" charset="-122"/>
              </a:rPr>
              <a:t>信息和数据</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673506" y="1742494"/>
            <a:ext cx="7858933" cy="1477328"/>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微软雅黑" pitchFamily="34" charset="-122"/>
                <a:ea typeface="微软雅黑" pitchFamily="34" charset="-122"/>
              </a:rPr>
              <a:t>      </a:t>
            </a:r>
            <a:r>
              <a:rPr lang="zh-CN" altLang="en-US" sz="2000" dirty="0">
                <a:solidFill>
                  <a:srgbClr val="00B0F0"/>
                </a:solidFill>
                <a:latin typeface="微软雅黑" pitchFamily="34" charset="-122"/>
                <a:ea typeface="微软雅黑" pitchFamily="34" charset="-122"/>
              </a:rPr>
              <a:t>信息</a:t>
            </a:r>
            <a:r>
              <a:rPr lang="zh-CN" altLang="en-US" sz="2000" dirty="0">
                <a:solidFill>
                  <a:schemeClr val="tx1">
                    <a:lumMod val="65000"/>
                    <a:lumOff val="35000"/>
                  </a:schemeClr>
                </a:solidFill>
                <a:latin typeface="微软雅黑" pitchFamily="34" charset="-122"/>
                <a:ea typeface="微软雅黑" pitchFamily="34" charset="-122"/>
              </a:rPr>
              <a:t>（</a:t>
            </a:r>
            <a:r>
              <a:rPr lang="en-US" altLang="zh-CN" sz="2000" dirty="0">
                <a:solidFill>
                  <a:schemeClr val="tx1">
                    <a:lumMod val="65000"/>
                    <a:lumOff val="35000"/>
                  </a:schemeClr>
                </a:solidFill>
                <a:latin typeface="微软雅黑" pitchFamily="34" charset="-122"/>
                <a:ea typeface="微软雅黑" pitchFamily="34" charset="-122"/>
              </a:rPr>
              <a:t>Information</a:t>
            </a:r>
            <a:r>
              <a:rPr lang="zh-CN" altLang="en-US" sz="2000" dirty="0">
                <a:solidFill>
                  <a:schemeClr val="tx1">
                    <a:lumMod val="65000"/>
                    <a:lumOff val="35000"/>
                  </a:schemeClr>
                </a:solidFill>
                <a:latin typeface="微软雅黑" pitchFamily="34" charset="-122"/>
                <a:ea typeface="微软雅黑" pitchFamily="34" charset="-122"/>
              </a:rPr>
              <a:t>）是客观事物状态及其运动特征的一种普遍形式，它是对各种事物变化和特征的反映，体现了事物之间的相互作用和联系。</a:t>
            </a:r>
          </a:p>
        </p:txBody>
      </p:sp>
      <p:pic>
        <p:nvPicPr>
          <p:cNvPr id="7170" name="Picture 2" descr="c:\users\chenglei\appdata\roaming\360se6\USERDA~1\Temp\14760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393" b="14386"/>
          <a:stretch/>
        </p:blipFill>
        <p:spPr bwMode="auto">
          <a:xfrm>
            <a:off x="6300192" y="3172104"/>
            <a:ext cx="2592289" cy="183938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683568" y="3207412"/>
            <a:ext cx="5472608" cy="961289"/>
          </a:xfrm>
          <a:prstGeom prst="rect">
            <a:avLst/>
          </a:prstGeom>
        </p:spPr>
        <p:txBody>
          <a:bodyPr wrap="square">
            <a:spAutoFit/>
          </a:bodyPr>
          <a:lstStyle/>
          <a:p>
            <a:pPr marL="342900" indent="-342900">
              <a:lnSpc>
                <a:spcPct val="150000"/>
              </a:lnSpc>
              <a:buFont typeface="Wingdings" panose="05000000000000000000" pitchFamily="2" charset="2"/>
              <a:buChar char="l"/>
            </a:pPr>
            <a:r>
              <a:rPr lang="zh-CN" altLang="en-US" sz="2000" dirty="0">
                <a:solidFill>
                  <a:schemeClr val="tx1">
                    <a:lumMod val="65000"/>
                    <a:lumOff val="35000"/>
                  </a:schemeClr>
                </a:solidFill>
                <a:latin typeface="微软雅黑" pitchFamily="34" charset="-122"/>
                <a:ea typeface="微软雅黑" pitchFamily="34" charset="-122"/>
              </a:rPr>
              <a:t>信息和物质、能量一样，是人类社会赖以生存和发展的</a:t>
            </a:r>
            <a:r>
              <a:rPr lang="zh-CN" altLang="en-US" sz="2000" dirty="0">
                <a:solidFill>
                  <a:srgbClr val="00B0F0"/>
                </a:solidFill>
                <a:latin typeface="微软雅黑" pitchFamily="34" charset="-122"/>
                <a:ea typeface="微软雅黑" pitchFamily="34" charset="-122"/>
              </a:rPr>
              <a:t>三大重要资源</a:t>
            </a:r>
            <a:r>
              <a:rPr lang="zh-CN" altLang="en-US" sz="2000" dirty="0">
                <a:solidFill>
                  <a:schemeClr val="tx1">
                    <a:lumMod val="65000"/>
                    <a:lumOff val="35000"/>
                  </a:schemeClr>
                </a:solidFill>
                <a:latin typeface="微软雅黑" pitchFamily="34" charset="-122"/>
                <a:ea typeface="微软雅黑" pitchFamily="34" charset="-122"/>
              </a:rPr>
              <a:t>。</a:t>
            </a:r>
          </a:p>
        </p:txBody>
      </p:sp>
      <p:sp>
        <p:nvSpPr>
          <p:cNvPr id="3" name="矩形 2"/>
          <p:cNvSpPr/>
          <p:nvPr/>
        </p:nvSpPr>
        <p:spPr>
          <a:xfrm>
            <a:off x="1355290" y="271267"/>
            <a:ext cx="3098925"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1.1  </a:t>
            </a:r>
            <a:r>
              <a:rPr lang="zh-CN" altLang="en-US" sz="2800" b="1" dirty="0">
                <a:solidFill>
                  <a:srgbClr val="FF6600"/>
                </a:solidFill>
                <a:latin typeface="微软雅黑" pitchFamily="34" charset="-122"/>
                <a:ea typeface="微软雅黑" pitchFamily="34" charset="-122"/>
              </a:rPr>
              <a:t>信息技术概述</a:t>
            </a:r>
          </a:p>
        </p:txBody>
      </p:sp>
      <p:sp>
        <p:nvSpPr>
          <p:cNvPr id="7" name="矩形 6"/>
          <p:cNvSpPr/>
          <p:nvPr/>
        </p:nvSpPr>
        <p:spPr>
          <a:xfrm>
            <a:off x="683568" y="4177992"/>
            <a:ext cx="5976664" cy="553998"/>
          </a:xfrm>
          <a:prstGeom prst="rect">
            <a:avLst/>
          </a:prstGeom>
        </p:spPr>
        <p:txBody>
          <a:bodyPr wrap="square">
            <a:spAutoFit/>
          </a:bodyPr>
          <a:lstStyle/>
          <a:p>
            <a:pPr marL="342900" indent="-342900">
              <a:lnSpc>
                <a:spcPct val="150000"/>
              </a:lnSpc>
              <a:buFont typeface="Wingdings" panose="05000000000000000000" pitchFamily="2" charset="2"/>
              <a:buChar char="l"/>
            </a:pPr>
            <a:r>
              <a:rPr lang="zh-CN" altLang="en-US" sz="2000" dirty="0">
                <a:solidFill>
                  <a:schemeClr val="tx1">
                    <a:lumMod val="65000"/>
                    <a:lumOff val="35000"/>
                  </a:schemeClr>
                </a:solidFill>
                <a:latin typeface="微软雅黑" pitchFamily="34" charset="-122"/>
                <a:ea typeface="微软雅黑" pitchFamily="34" charset="-122"/>
              </a:rPr>
              <a:t>信息一般有</a:t>
            </a:r>
            <a:r>
              <a:rPr lang="zh-CN" altLang="en-US" sz="2000" dirty="0">
                <a:solidFill>
                  <a:srgbClr val="00B0F0"/>
                </a:solidFill>
                <a:latin typeface="微软雅黑" pitchFamily="34" charset="-122"/>
                <a:ea typeface="微软雅黑" pitchFamily="34" charset="-122"/>
              </a:rPr>
              <a:t>四种形态</a:t>
            </a:r>
            <a:r>
              <a:rPr lang="zh-CN" altLang="en-US" sz="2000" dirty="0">
                <a:solidFill>
                  <a:schemeClr val="tx1">
                    <a:lumMod val="65000"/>
                    <a:lumOff val="35000"/>
                  </a:schemeClr>
                </a:solidFill>
                <a:latin typeface="微软雅黑" pitchFamily="34" charset="-122"/>
                <a:ea typeface="微软雅黑" pitchFamily="34" charset="-122"/>
              </a:rPr>
              <a:t>：数据、文本、声音、图像</a:t>
            </a:r>
          </a:p>
        </p:txBody>
      </p:sp>
    </p:spTree>
    <p:extLst>
      <p:ext uri="{BB962C8B-B14F-4D97-AF65-F5344CB8AC3E}">
        <p14:creationId xmlns:p14="http://schemas.microsoft.com/office/powerpoint/2010/main" val="1663393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11561" y="1599642"/>
            <a:ext cx="4896543" cy="3323987"/>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微软雅黑" pitchFamily="34" charset="-122"/>
                <a:ea typeface="微软雅黑" pitchFamily="34" charset="-122"/>
              </a:rPr>
              <a:t>       </a:t>
            </a:r>
            <a:r>
              <a:rPr lang="zh-CN" altLang="en-US" sz="2000" dirty="0">
                <a:solidFill>
                  <a:srgbClr val="00B0F0"/>
                </a:solidFill>
                <a:latin typeface="微软雅黑" pitchFamily="34" charset="-122"/>
                <a:ea typeface="微软雅黑" pitchFamily="34" charset="-122"/>
              </a:rPr>
              <a:t>移动互联网</a:t>
            </a:r>
            <a:r>
              <a:rPr lang="zh-CN" altLang="en-US" sz="2000" dirty="0">
                <a:solidFill>
                  <a:schemeClr val="tx1">
                    <a:lumMod val="65000"/>
                    <a:lumOff val="35000"/>
                  </a:schemeClr>
                </a:solidFill>
                <a:latin typeface="微软雅黑" pitchFamily="34" charset="-122"/>
                <a:ea typeface="微软雅黑" pitchFamily="34" charset="-122"/>
              </a:rPr>
              <a:t>（</a:t>
            </a:r>
            <a:r>
              <a:rPr lang="en-US" altLang="zh-CN" sz="2000" dirty="0">
                <a:solidFill>
                  <a:schemeClr val="tx1">
                    <a:lumMod val="65000"/>
                    <a:lumOff val="35000"/>
                  </a:schemeClr>
                </a:solidFill>
                <a:latin typeface="微软雅黑" pitchFamily="34" charset="-122"/>
                <a:ea typeface="微软雅黑" pitchFamily="34" charset="-122"/>
              </a:rPr>
              <a:t>Mobile Internet </a:t>
            </a:r>
            <a:r>
              <a:rPr lang="zh-CN" altLang="en-US" sz="2000" dirty="0">
                <a:solidFill>
                  <a:schemeClr val="tx1">
                    <a:lumMod val="65000"/>
                    <a:lumOff val="35000"/>
                  </a:schemeClr>
                </a:solidFill>
                <a:latin typeface="微软雅黑" pitchFamily="34" charset="-122"/>
                <a:ea typeface="微软雅黑" pitchFamily="34" charset="-122"/>
              </a:rPr>
              <a:t>简称</a:t>
            </a:r>
            <a:r>
              <a:rPr lang="en-US" altLang="zh-CN" sz="2000" dirty="0">
                <a:solidFill>
                  <a:schemeClr val="tx1">
                    <a:lumMod val="65000"/>
                    <a:lumOff val="35000"/>
                  </a:schemeClr>
                </a:solidFill>
                <a:latin typeface="微软雅黑" pitchFamily="34" charset="-122"/>
                <a:ea typeface="微软雅黑" pitchFamily="34" charset="-122"/>
              </a:rPr>
              <a:t>MI</a:t>
            </a:r>
            <a:r>
              <a:rPr lang="zh-CN" altLang="en-US" sz="2000" dirty="0">
                <a:solidFill>
                  <a:schemeClr val="tx1">
                    <a:lumMod val="65000"/>
                    <a:lumOff val="35000"/>
                  </a:schemeClr>
                </a:solidFill>
                <a:latin typeface="微软雅黑" pitchFamily="34" charset="-122"/>
                <a:ea typeface="微软雅黑" pitchFamily="34" charset="-122"/>
              </a:rPr>
              <a:t>），从网络角度来看，是指以宽带</a:t>
            </a:r>
            <a:r>
              <a:rPr lang="en-US" altLang="zh-CN" sz="2000" dirty="0">
                <a:solidFill>
                  <a:schemeClr val="tx1">
                    <a:lumMod val="65000"/>
                    <a:lumOff val="35000"/>
                  </a:schemeClr>
                </a:solidFill>
                <a:latin typeface="微软雅黑" pitchFamily="34" charset="-122"/>
                <a:ea typeface="微软雅黑" pitchFamily="34" charset="-122"/>
              </a:rPr>
              <a:t>IP</a:t>
            </a:r>
            <a:r>
              <a:rPr lang="zh-CN" altLang="en-US" sz="2000" dirty="0">
                <a:solidFill>
                  <a:schemeClr val="tx1">
                    <a:lumMod val="65000"/>
                    <a:lumOff val="35000"/>
                  </a:schemeClr>
                </a:solidFill>
                <a:latin typeface="微软雅黑" pitchFamily="34" charset="-122"/>
                <a:ea typeface="微软雅黑" pitchFamily="34" charset="-122"/>
              </a:rPr>
              <a:t>为技术核心，可同时提供语音、数据、多媒体等业务服务的开放式网络；从应用角度来看，是指使用智能移动终端，通过移动无线通信方式访问互联网并使用互联网业务和服务的新兴业务。</a:t>
            </a:r>
            <a:endParaRPr lang="en-US" altLang="zh-CN" sz="2000" dirty="0">
              <a:solidFill>
                <a:schemeClr val="tx1">
                  <a:lumMod val="65000"/>
                  <a:lumOff val="35000"/>
                </a:schemeClr>
              </a:solidFill>
              <a:latin typeface="微软雅黑" pitchFamily="34" charset="-122"/>
              <a:ea typeface="微软雅黑" pitchFamily="34" charset="-122"/>
            </a:endParaRPr>
          </a:p>
        </p:txBody>
      </p:sp>
      <p:sp>
        <p:nvSpPr>
          <p:cNvPr id="7" name="Rectangle 18"/>
          <p:cNvSpPr>
            <a:spLocks noChangeArrowheads="1"/>
          </p:cNvSpPr>
          <p:nvPr/>
        </p:nvSpPr>
        <p:spPr bwMode="auto">
          <a:xfrm>
            <a:off x="539552" y="1167594"/>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1.3.4 </a:t>
            </a:r>
            <a:r>
              <a:rPr lang="zh-CN" altLang="en-US" sz="2000" dirty="0">
                <a:solidFill>
                  <a:schemeClr val="tx1">
                    <a:lumMod val="85000"/>
                    <a:lumOff val="15000"/>
                  </a:schemeClr>
                </a:solidFill>
                <a:latin typeface="微软雅黑" pitchFamily="34" charset="-122"/>
                <a:ea typeface="微软雅黑" pitchFamily="34" charset="-122"/>
              </a:rPr>
              <a:t>移动互联网</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8" name="矩形 7"/>
          <p:cNvSpPr/>
          <p:nvPr/>
        </p:nvSpPr>
        <p:spPr>
          <a:xfrm>
            <a:off x="1355290" y="271267"/>
            <a:ext cx="3457998"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1.3  </a:t>
            </a:r>
            <a:r>
              <a:rPr lang="zh-CN" altLang="en-US" sz="2800" b="1" dirty="0">
                <a:solidFill>
                  <a:srgbClr val="FF6600"/>
                </a:solidFill>
                <a:latin typeface="微软雅黑" pitchFamily="34" charset="-122"/>
                <a:ea typeface="微软雅黑" pitchFamily="34" charset="-122"/>
              </a:rPr>
              <a:t>新一代信息技术</a:t>
            </a:r>
          </a:p>
        </p:txBody>
      </p:sp>
      <p:pic>
        <p:nvPicPr>
          <p:cNvPr id="2050" name="Picture 2" descr="http://img2.imgtn.bdimg.com/it/u=133320793,1785944389&amp;fm=23&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570" y="1923678"/>
            <a:ext cx="3313178" cy="2406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42821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11561" y="1599642"/>
            <a:ext cx="7128791" cy="1938992"/>
          </a:xfrm>
          <a:prstGeom prst="rect">
            <a:avLst/>
          </a:prstGeom>
        </p:spPr>
        <p:txBody>
          <a:bodyPr wrap="square">
            <a:spAutoFit/>
          </a:bodyPr>
          <a:lstStyle/>
          <a:p>
            <a:pPr>
              <a:lnSpc>
                <a:spcPct val="150000"/>
              </a:lnSpc>
            </a:pPr>
            <a:r>
              <a:rPr lang="zh-CN" altLang="en-US" sz="2000" dirty="0">
                <a:solidFill>
                  <a:srgbClr val="00B0F0"/>
                </a:solidFill>
                <a:latin typeface="微软雅黑" pitchFamily="34" charset="-122"/>
                <a:ea typeface="微软雅黑" pitchFamily="34" charset="-122"/>
              </a:rPr>
              <a:t>三个层面：</a:t>
            </a:r>
            <a:br>
              <a:rPr lang="en-US" altLang="zh-CN" sz="2000" dirty="0">
                <a:solidFill>
                  <a:schemeClr val="tx1">
                    <a:lumMod val="65000"/>
                    <a:lumOff val="35000"/>
                  </a:schemeClr>
                </a:solidFill>
                <a:latin typeface="微软雅黑" pitchFamily="34" charset="-122"/>
                <a:ea typeface="微软雅黑" pitchFamily="34" charset="-122"/>
              </a:rPr>
            </a:br>
            <a:r>
              <a:rPr lang="en-US" altLang="zh-CN" sz="2000" dirty="0">
                <a:solidFill>
                  <a:schemeClr val="tx1">
                    <a:lumMod val="65000"/>
                    <a:lumOff val="35000"/>
                  </a:schemeClr>
                </a:solidFill>
                <a:latin typeface="微软雅黑" pitchFamily="34" charset="-122"/>
                <a:ea typeface="微软雅黑" pitchFamily="34" charset="-122"/>
              </a:rPr>
              <a:t>    </a:t>
            </a:r>
            <a:r>
              <a:rPr lang="zh-CN" altLang="en-US" sz="2000" dirty="0">
                <a:solidFill>
                  <a:schemeClr val="tx1">
                    <a:lumMod val="65000"/>
                    <a:lumOff val="35000"/>
                  </a:schemeClr>
                </a:solidFill>
                <a:latin typeface="微软雅黑" pitchFamily="34" charset="-122"/>
                <a:ea typeface="微软雅黑" pitchFamily="34" charset="-122"/>
              </a:rPr>
              <a:t>终端层：包括各类终端设备和终端操作系统；</a:t>
            </a:r>
            <a:endParaRPr lang="en-US" altLang="zh-CN" sz="2000" dirty="0">
              <a:solidFill>
                <a:schemeClr val="tx1">
                  <a:lumMod val="65000"/>
                  <a:lumOff val="35000"/>
                </a:schemeClr>
              </a:solidFill>
              <a:latin typeface="微软雅黑" pitchFamily="34" charset="-122"/>
              <a:ea typeface="微软雅黑" pitchFamily="34" charset="-122"/>
            </a:endParaRPr>
          </a:p>
          <a:p>
            <a:pPr>
              <a:lnSpc>
                <a:spcPct val="150000"/>
              </a:lnSpc>
            </a:pPr>
            <a:r>
              <a:rPr lang="zh-CN" altLang="en-US" sz="2000" dirty="0">
                <a:solidFill>
                  <a:schemeClr val="tx1">
                    <a:lumMod val="65000"/>
                    <a:lumOff val="35000"/>
                  </a:schemeClr>
                </a:solidFill>
                <a:latin typeface="微软雅黑" pitchFamily="34" charset="-122"/>
                <a:ea typeface="微软雅黑" pitchFamily="34" charset="-122"/>
              </a:rPr>
              <a:t>    网络层：包括各类接入技术、移动协议和通信标准等；</a:t>
            </a:r>
            <a:endParaRPr lang="en-US" altLang="zh-CN" sz="2000" dirty="0">
              <a:solidFill>
                <a:schemeClr val="tx1">
                  <a:lumMod val="65000"/>
                  <a:lumOff val="35000"/>
                </a:schemeClr>
              </a:solidFill>
              <a:latin typeface="微软雅黑" pitchFamily="34" charset="-122"/>
              <a:ea typeface="微软雅黑" pitchFamily="34" charset="-122"/>
            </a:endParaRPr>
          </a:p>
          <a:p>
            <a:pPr>
              <a:lnSpc>
                <a:spcPct val="150000"/>
              </a:lnSpc>
            </a:pPr>
            <a:r>
              <a:rPr lang="zh-CN" altLang="en-US" sz="2000" dirty="0">
                <a:solidFill>
                  <a:schemeClr val="tx1">
                    <a:lumMod val="65000"/>
                    <a:lumOff val="35000"/>
                  </a:schemeClr>
                </a:solidFill>
                <a:latin typeface="微软雅黑" pitchFamily="34" charset="-122"/>
                <a:ea typeface="微软雅黑" pitchFamily="34" charset="-122"/>
              </a:rPr>
              <a:t>    应用层：各类涉及到方方面面的</a:t>
            </a:r>
            <a:r>
              <a:rPr lang="en-US" altLang="zh-CN" sz="2000" dirty="0">
                <a:solidFill>
                  <a:schemeClr val="tx1">
                    <a:lumMod val="65000"/>
                    <a:lumOff val="35000"/>
                  </a:schemeClr>
                </a:solidFill>
                <a:latin typeface="微软雅黑" pitchFamily="34" charset="-122"/>
                <a:ea typeface="微软雅黑" pitchFamily="34" charset="-122"/>
              </a:rPr>
              <a:t>APP</a:t>
            </a:r>
            <a:r>
              <a:rPr lang="zh-CN" altLang="en-US" sz="2000" dirty="0">
                <a:solidFill>
                  <a:schemeClr val="tx1">
                    <a:lumMod val="65000"/>
                    <a:lumOff val="35000"/>
                  </a:schemeClr>
                </a:solidFill>
                <a:latin typeface="微软雅黑" pitchFamily="34" charset="-122"/>
                <a:ea typeface="微软雅黑" pitchFamily="34" charset="-122"/>
              </a:rPr>
              <a:t>层出不穷。</a:t>
            </a:r>
            <a:endParaRPr lang="en-US" altLang="zh-CN" sz="2000" dirty="0">
              <a:solidFill>
                <a:schemeClr val="tx1">
                  <a:lumMod val="65000"/>
                  <a:lumOff val="35000"/>
                </a:schemeClr>
              </a:solidFill>
              <a:latin typeface="微软雅黑" pitchFamily="34" charset="-122"/>
              <a:ea typeface="微软雅黑" pitchFamily="34" charset="-122"/>
            </a:endParaRPr>
          </a:p>
        </p:txBody>
      </p:sp>
      <p:sp>
        <p:nvSpPr>
          <p:cNvPr id="7" name="Rectangle 18"/>
          <p:cNvSpPr>
            <a:spLocks noChangeArrowheads="1"/>
          </p:cNvSpPr>
          <p:nvPr/>
        </p:nvSpPr>
        <p:spPr bwMode="auto">
          <a:xfrm>
            <a:off x="539552" y="1167594"/>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1.3.4 </a:t>
            </a:r>
            <a:r>
              <a:rPr lang="zh-CN" altLang="en-US" sz="2000" dirty="0">
                <a:solidFill>
                  <a:schemeClr val="tx1">
                    <a:lumMod val="85000"/>
                    <a:lumOff val="15000"/>
                  </a:schemeClr>
                </a:solidFill>
                <a:latin typeface="微软雅黑" pitchFamily="34" charset="-122"/>
                <a:ea typeface="微软雅黑" pitchFamily="34" charset="-122"/>
              </a:rPr>
              <a:t>移动互联网</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5" name="矩形 4"/>
          <p:cNvSpPr/>
          <p:nvPr/>
        </p:nvSpPr>
        <p:spPr>
          <a:xfrm>
            <a:off x="971600" y="3795886"/>
            <a:ext cx="7128791" cy="961289"/>
          </a:xfrm>
          <a:prstGeom prst="rect">
            <a:avLst/>
          </a:prstGeom>
        </p:spPr>
        <p:txBody>
          <a:bodyPr wrap="square">
            <a:spAutoFit/>
          </a:bodyPr>
          <a:lstStyle/>
          <a:p>
            <a:pPr>
              <a:lnSpc>
                <a:spcPct val="150000"/>
              </a:lnSpc>
            </a:pPr>
            <a:r>
              <a:rPr lang="zh-CN" altLang="en-US" sz="2000" dirty="0">
                <a:solidFill>
                  <a:srgbClr val="00B0F0"/>
                </a:solidFill>
                <a:latin typeface="微软雅黑" pitchFamily="34" charset="-122"/>
                <a:ea typeface="微软雅黑" pitchFamily="34" charset="-122"/>
              </a:rPr>
              <a:t>特点：</a:t>
            </a:r>
            <a:r>
              <a:rPr lang="zh-CN" altLang="en-US" sz="2000" dirty="0">
                <a:solidFill>
                  <a:schemeClr val="tx1">
                    <a:lumMod val="65000"/>
                    <a:lumOff val="35000"/>
                  </a:schemeClr>
                </a:solidFill>
                <a:latin typeface="微软雅黑" pitchFamily="34" charset="-122"/>
                <a:ea typeface="微软雅黑" pitchFamily="34" charset="-122"/>
              </a:rPr>
              <a:t>终端移动性、终端和网络的局限性、应用与终端、网络的强关联性、应用私密性</a:t>
            </a:r>
            <a:endParaRPr lang="en-US" altLang="zh-CN" sz="2000" dirty="0">
              <a:solidFill>
                <a:schemeClr val="tx1">
                  <a:lumMod val="65000"/>
                  <a:lumOff val="35000"/>
                </a:schemeClr>
              </a:solidFill>
              <a:latin typeface="微软雅黑" pitchFamily="34" charset="-122"/>
              <a:ea typeface="微软雅黑" pitchFamily="34" charset="-122"/>
            </a:endParaRPr>
          </a:p>
        </p:txBody>
      </p:sp>
      <p:sp>
        <p:nvSpPr>
          <p:cNvPr id="6" name="矩形 5"/>
          <p:cNvSpPr/>
          <p:nvPr/>
        </p:nvSpPr>
        <p:spPr>
          <a:xfrm>
            <a:off x="1355290" y="271267"/>
            <a:ext cx="3457998"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1.3  </a:t>
            </a:r>
            <a:r>
              <a:rPr lang="zh-CN" altLang="en-US" sz="2800" b="1" dirty="0">
                <a:solidFill>
                  <a:srgbClr val="FF6600"/>
                </a:solidFill>
                <a:latin typeface="微软雅黑" pitchFamily="34" charset="-122"/>
                <a:ea typeface="微软雅黑" pitchFamily="34" charset="-122"/>
              </a:rPr>
              <a:t>新一代信息技术</a:t>
            </a:r>
          </a:p>
        </p:txBody>
      </p:sp>
    </p:spTree>
    <p:extLst>
      <p:ext uri="{BB962C8B-B14F-4D97-AF65-F5344CB8AC3E}">
        <p14:creationId xmlns:p14="http://schemas.microsoft.com/office/powerpoint/2010/main" val="2858536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187625" y="1699669"/>
            <a:ext cx="1152126" cy="553998"/>
          </a:xfrm>
          <a:prstGeom prst="rect">
            <a:avLst/>
          </a:prstGeom>
        </p:spPr>
        <p:txBody>
          <a:bodyPr wrap="square">
            <a:spAutoFit/>
          </a:bodyPr>
          <a:lstStyle/>
          <a:p>
            <a:pPr>
              <a:lnSpc>
                <a:spcPct val="150000"/>
              </a:lnSpc>
            </a:pPr>
            <a:r>
              <a:rPr lang="zh-CN" altLang="en-US" sz="2000" dirty="0">
                <a:solidFill>
                  <a:srgbClr val="00B0F0"/>
                </a:solidFill>
                <a:latin typeface="微软雅黑" pitchFamily="34" charset="-122"/>
                <a:ea typeface="微软雅黑" pitchFamily="34" charset="-122"/>
              </a:rPr>
              <a:t>应用：</a:t>
            </a:r>
            <a:endParaRPr lang="en-US" altLang="zh-CN" sz="2000" dirty="0">
              <a:solidFill>
                <a:schemeClr val="tx1">
                  <a:lumMod val="65000"/>
                  <a:lumOff val="35000"/>
                </a:schemeClr>
              </a:solidFill>
              <a:latin typeface="微软雅黑" pitchFamily="34" charset="-122"/>
              <a:ea typeface="微软雅黑" pitchFamily="34" charset="-122"/>
            </a:endParaRPr>
          </a:p>
        </p:txBody>
      </p:sp>
      <p:sp>
        <p:nvSpPr>
          <p:cNvPr id="7" name="Rectangle 18"/>
          <p:cNvSpPr>
            <a:spLocks noChangeArrowheads="1"/>
          </p:cNvSpPr>
          <p:nvPr/>
        </p:nvSpPr>
        <p:spPr bwMode="auto">
          <a:xfrm>
            <a:off x="539552" y="1167594"/>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1.3.4 </a:t>
            </a:r>
            <a:r>
              <a:rPr lang="zh-CN" altLang="en-US" sz="2000" dirty="0">
                <a:solidFill>
                  <a:schemeClr val="tx1">
                    <a:lumMod val="85000"/>
                    <a:lumOff val="15000"/>
                  </a:schemeClr>
                </a:solidFill>
                <a:latin typeface="微软雅黑" pitchFamily="34" charset="-122"/>
                <a:ea typeface="微软雅黑" pitchFamily="34" charset="-122"/>
              </a:rPr>
              <a:t>移动互联网</a:t>
            </a:r>
            <a:endParaRPr lang="en-US" altLang="zh-CN" sz="2000" dirty="0">
              <a:solidFill>
                <a:schemeClr val="tx1">
                  <a:lumMod val="85000"/>
                  <a:lumOff val="15000"/>
                </a:schemeClr>
              </a:solidFill>
              <a:latin typeface="微软雅黑" pitchFamily="34" charset="-122"/>
              <a:ea typeface="微软雅黑" pitchFamily="34" charset="-122"/>
            </a:endParaRPr>
          </a:p>
        </p:txBody>
      </p:sp>
      <p:pic>
        <p:nvPicPr>
          <p:cNvPr id="6" name="图片 5" descr="1-9"/>
          <p:cNvPicPr/>
          <p:nvPr/>
        </p:nvPicPr>
        <p:blipFill>
          <a:blip r:embed="rId3">
            <a:extLst>
              <a:ext uri="{28A0092B-C50C-407E-A947-70E740481C1C}">
                <a14:useLocalDpi xmlns:a14="http://schemas.microsoft.com/office/drawing/2010/main" val="0"/>
              </a:ext>
            </a:extLst>
          </a:blip>
          <a:srcRect/>
          <a:stretch>
            <a:fillRect/>
          </a:stretch>
        </p:blipFill>
        <p:spPr bwMode="auto">
          <a:xfrm>
            <a:off x="2373331" y="1610858"/>
            <a:ext cx="5544616" cy="3436162"/>
          </a:xfrm>
          <a:prstGeom prst="rect">
            <a:avLst/>
          </a:prstGeom>
          <a:noFill/>
          <a:ln>
            <a:noFill/>
          </a:ln>
        </p:spPr>
      </p:pic>
      <p:sp>
        <p:nvSpPr>
          <p:cNvPr id="8" name="矩形 7"/>
          <p:cNvSpPr/>
          <p:nvPr/>
        </p:nvSpPr>
        <p:spPr>
          <a:xfrm>
            <a:off x="1355290" y="271267"/>
            <a:ext cx="3457998"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1.3  </a:t>
            </a:r>
            <a:r>
              <a:rPr lang="zh-CN" altLang="en-US" sz="2800" b="1" dirty="0">
                <a:solidFill>
                  <a:srgbClr val="FF6600"/>
                </a:solidFill>
                <a:latin typeface="微软雅黑" pitchFamily="34" charset="-122"/>
                <a:ea typeface="微软雅黑" pitchFamily="34" charset="-122"/>
              </a:rPr>
              <a:t>新一代信息技术</a:t>
            </a:r>
          </a:p>
        </p:txBody>
      </p:sp>
    </p:spTree>
    <p:extLst>
      <p:ext uri="{BB962C8B-B14F-4D97-AF65-F5344CB8AC3E}">
        <p14:creationId xmlns:p14="http://schemas.microsoft.com/office/powerpoint/2010/main" val="2748229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771800" y="296184"/>
            <a:ext cx="3416320"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zh-CN" altLang="en-US" sz="2800" b="1" dirty="0">
                <a:solidFill>
                  <a:srgbClr val="FF6600"/>
                </a:solidFill>
                <a:latin typeface="微软雅黑" pitchFamily="34" charset="-122"/>
                <a:ea typeface="微软雅黑" pitchFamily="34" charset="-122"/>
              </a:rPr>
              <a:t>知识拓展：计算思维</a:t>
            </a:r>
          </a:p>
        </p:txBody>
      </p:sp>
      <p:pic>
        <p:nvPicPr>
          <p:cNvPr id="4100" name="Picture 4" descr="http://img1.imgtn.bdimg.com/it/u=2567974505,662417528&amp;fm=23&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400" y="1419622"/>
            <a:ext cx="2688299" cy="201622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43332" y="1435045"/>
            <a:ext cx="5184576" cy="1477328"/>
          </a:xfrm>
          <a:prstGeom prst="rect">
            <a:avLst/>
          </a:prstGeom>
        </p:spPr>
        <p:txBody>
          <a:bodyPr wrap="square">
            <a:spAutoFit/>
          </a:bodyPr>
          <a:lstStyle/>
          <a:p>
            <a:pPr>
              <a:lnSpc>
                <a:spcPct val="150000"/>
              </a:lnSpc>
            </a:pPr>
            <a:r>
              <a:rPr lang="zh-CN" altLang="zh-CN" sz="2000" dirty="0">
                <a:solidFill>
                  <a:srgbClr val="00B0F0"/>
                </a:solidFill>
                <a:latin typeface="微软雅黑" pitchFamily="34" charset="-122"/>
                <a:ea typeface="微软雅黑" pitchFamily="34" charset="-122"/>
              </a:rPr>
              <a:t>计算思维</a:t>
            </a:r>
            <a:r>
              <a:rPr lang="zh-CN" altLang="zh-CN" sz="2000" dirty="0">
                <a:solidFill>
                  <a:schemeClr val="tx1">
                    <a:lumMod val="65000"/>
                    <a:lumOff val="35000"/>
                  </a:schemeClr>
                </a:solidFill>
                <a:latin typeface="微软雅黑" pitchFamily="34" charset="-122"/>
                <a:ea typeface="微软雅黑" pitchFamily="34" charset="-122"/>
              </a:rPr>
              <a:t>是运用计算机科学的基础概念进行问题求解、系统设计、以及人类行为理解等涵盖计算机科学之广度的一系列思维活动。</a:t>
            </a:r>
            <a:endParaRPr lang="zh-CN" altLang="en-US" sz="2000" dirty="0">
              <a:solidFill>
                <a:schemeClr val="tx1">
                  <a:lumMod val="65000"/>
                  <a:lumOff val="35000"/>
                </a:schemeClr>
              </a:solidFill>
              <a:latin typeface="微软雅黑" pitchFamily="34" charset="-122"/>
              <a:ea typeface="微软雅黑" pitchFamily="34" charset="-122"/>
            </a:endParaRPr>
          </a:p>
        </p:txBody>
      </p:sp>
      <p:sp>
        <p:nvSpPr>
          <p:cNvPr id="3" name="矩形 2"/>
          <p:cNvSpPr/>
          <p:nvPr/>
        </p:nvSpPr>
        <p:spPr>
          <a:xfrm>
            <a:off x="971600" y="3658015"/>
            <a:ext cx="7200799" cy="1200329"/>
          </a:xfrm>
          <a:prstGeom prst="rect">
            <a:avLst/>
          </a:prstGeom>
        </p:spPr>
        <p:txBody>
          <a:bodyPr wrap="square">
            <a:spAutoFit/>
          </a:bodyPr>
          <a:lstStyle/>
          <a:p>
            <a:pPr>
              <a:lnSpc>
                <a:spcPct val="150000"/>
              </a:lnSpc>
            </a:pPr>
            <a:r>
              <a:rPr lang="zh-CN" altLang="zh-CN" sz="1600" dirty="0">
                <a:solidFill>
                  <a:schemeClr val="tx1">
                    <a:lumMod val="65000"/>
                    <a:lumOff val="35000"/>
                  </a:schemeClr>
                </a:solidFill>
                <a:latin typeface="微软雅黑" pitchFamily="34" charset="-122"/>
                <a:ea typeface="微软雅黑" pitchFamily="34" charset="-122"/>
              </a:rPr>
              <a:t>计算思维就是相关学者在审视计算机科学所蕴含的思想和方法时被挖掘出来的，成为与理论思维、实验思维并肩的</a:t>
            </a:r>
            <a:r>
              <a:rPr lang="en-US" altLang="zh-CN" sz="1600" dirty="0">
                <a:solidFill>
                  <a:schemeClr val="tx1">
                    <a:lumMod val="65000"/>
                    <a:lumOff val="35000"/>
                  </a:schemeClr>
                </a:solidFill>
                <a:latin typeface="微软雅黑" pitchFamily="34" charset="-122"/>
                <a:ea typeface="微软雅黑" pitchFamily="34" charset="-122"/>
              </a:rPr>
              <a:t>3</a:t>
            </a:r>
            <a:r>
              <a:rPr lang="zh-CN" altLang="zh-CN" sz="1600" dirty="0">
                <a:solidFill>
                  <a:schemeClr val="tx1">
                    <a:lumMod val="65000"/>
                    <a:lumOff val="35000"/>
                  </a:schemeClr>
                </a:solidFill>
                <a:latin typeface="微软雅黑" pitchFamily="34" charset="-122"/>
                <a:ea typeface="微软雅黑" pitchFamily="34" charset="-122"/>
              </a:rPr>
              <a:t>种科学思维之一。计算思维是计算时代的产物，应当成为这个时代中每个人都具备的一种基本能力。</a:t>
            </a:r>
            <a:endParaRPr lang="zh-CN" altLang="en-US" sz="16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588351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224" y="1544765"/>
            <a:ext cx="8064896" cy="477054"/>
          </a:xfrm>
          <a:prstGeom prst="rect">
            <a:avLst/>
          </a:prstGeom>
        </p:spPr>
        <p:txBody>
          <a:bodyPr wrap="square">
            <a:spAutoFit/>
          </a:bodyPr>
          <a:lstStyle/>
          <a:p>
            <a:pPr algn="ctr">
              <a:lnSpc>
                <a:spcPct val="125000"/>
              </a:lnSpc>
            </a:pPr>
            <a:r>
              <a:rPr lang="zh-CN" altLang="en-US" sz="2000" dirty="0">
                <a:solidFill>
                  <a:srgbClr val="000000"/>
                </a:solidFill>
                <a:latin typeface="幼圆" panose="02010509060101010101" pitchFamily="49" charset="-122"/>
                <a:ea typeface="幼圆" panose="02010509060101010101" pitchFamily="49" charset="-122"/>
              </a:rPr>
              <a:t>理论练习：</a:t>
            </a:r>
            <a:r>
              <a:rPr lang="en-US" altLang="zh-CN" sz="2000" dirty="0">
                <a:solidFill>
                  <a:srgbClr val="000000"/>
                </a:solidFill>
                <a:latin typeface="幼圆" panose="02010509060101010101" pitchFamily="49" charset="-122"/>
                <a:ea typeface="幼圆" panose="02010509060101010101" pitchFamily="49" charset="-122"/>
              </a:rPr>
              <a:t>《</a:t>
            </a:r>
            <a:r>
              <a:rPr lang="zh-CN" altLang="en-US" sz="2000" dirty="0">
                <a:solidFill>
                  <a:srgbClr val="000000"/>
                </a:solidFill>
                <a:latin typeface="幼圆" panose="02010509060101010101" pitchFamily="49" charset="-122"/>
                <a:ea typeface="幼圆" panose="02010509060101010101" pitchFamily="49" charset="-122"/>
              </a:rPr>
              <a:t>计算机应用基础实践指导</a:t>
            </a:r>
            <a:r>
              <a:rPr lang="en-US" altLang="zh-CN" sz="2000" dirty="0">
                <a:solidFill>
                  <a:srgbClr val="000000"/>
                </a:solidFill>
                <a:latin typeface="幼圆" panose="02010509060101010101" pitchFamily="49" charset="-122"/>
                <a:ea typeface="幼圆" panose="02010509060101010101" pitchFamily="49" charset="-122"/>
              </a:rPr>
              <a:t>》P136</a:t>
            </a:r>
            <a:endParaRPr lang="zh-CN" altLang="en-US" sz="2000" dirty="0">
              <a:solidFill>
                <a:srgbClr val="000000"/>
              </a:solidFill>
              <a:latin typeface="幼圆" panose="02010509060101010101" pitchFamily="49" charset="-122"/>
              <a:ea typeface="幼圆" panose="02010509060101010101" pitchFamily="49" charset="-122"/>
            </a:endParaRPr>
          </a:p>
        </p:txBody>
      </p:sp>
      <p:pic>
        <p:nvPicPr>
          <p:cNvPr id="294914" name="Picture 2" descr="c:\users\ADMINI~1\appdata\roaming\360se6\USERDA~1\Temp\013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289736"/>
            <a:ext cx="4320480" cy="2620064"/>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3671123" y="296184"/>
            <a:ext cx="1620957" cy="662554"/>
          </a:xfrm>
          <a:prstGeom prst="rect">
            <a:avLst/>
          </a:prstGeom>
        </p:spPr>
        <p:txBody>
          <a:bodyPr wrap="none">
            <a:spAutoFit/>
          </a:bodyPr>
          <a:lstStyle/>
          <a:p>
            <a:pPr>
              <a:lnSpc>
                <a:spcPct val="150000"/>
              </a:lnSpc>
              <a:buClr>
                <a:schemeClr val="folHlink"/>
              </a:buClr>
              <a:buSzPct val="90000"/>
              <a:buFont typeface="Wingdings" pitchFamily="2" charset="2"/>
              <a:buNone/>
            </a:pPr>
            <a:r>
              <a:rPr lang="zh-CN" altLang="en-US" sz="2800" b="1" dirty="0">
                <a:solidFill>
                  <a:srgbClr val="FF6600"/>
                </a:solidFill>
                <a:latin typeface="微软雅黑" pitchFamily="34" charset="-122"/>
                <a:ea typeface="微软雅黑" pitchFamily="34" charset="-122"/>
              </a:rPr>
              <a:t>课后练习</a:t>
            </a:r>
          </a:p>
        </p:txBody>
      </p:sp>
    </p:spTree>
    <p:extLst>
      <p:ext uri="{BB962C8B-B14F-4D97-AF65-F5344CB8AC3E}">
        <p14:creationId xmlns:p14="http://schemas.microsoft.com/office/powerpoint/2010/main" val="348742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3506" y="1653648"/>
            <a:ext cx="7858933" cy="1569660"/>
          </a:xfrm>
          <a:prstGeom prst="rect">
            <a:avLst/>
          </a:prstGeom>
        </p:spPr>
        <p:txBody>
          <a:bodyPr wrap="square">
            <a:spAutoFit/>
          </a:bodyPr>
          <a:lstStyle/>
          <a:p>
            <a:pPr algn="just">
              <a:lnSpc>
                <a:spcPct val="150000"/>
              </a:lnSpc>
            </a:pPr>
            <a:r>
              <a:rPr lang="zh-CN" altLang="en-US" sz="2400" dirty="0">
                <a:solidFill>
                  <a:srgbClr val="FF0000"/>
                </a:solidFill>
                <a:latin typeface="幼圆" panose="02010509060101010101" pitchFamily="49" charset="-122"/>
                <a:ea typeface="幼圆" panose="02010509060101010101" pitchFamily="49" charset="-122"/>
              </a:rPr>
              <a:t>    </a:t>
            </a:r>
            <a:r>
              <a:rPr lang="zh-CN" altLang="en-US" sz="2000" dirty="0">
                <a:solidFill>
                  <a:srgbClr val="00B0F0"/>
                </a:solidFill>
                <a:latin typeface="微软雅黑" pitchFamily="34" charset="-122"/>
                <a:ea typeface="微软雅黑" pitchFamily="34" charset="-122"/>
              </a:rPr>
              <a:t>数据</a:t>
            </a:r>
            <a:r>
              <a:rPr lang="zh-CN" altLang="en-US" sz="2000" dirty="0">
                <a:solidFill>
                  <a:schemeClr val="tx1">
                    <a:lumMod val="65000"/>
                    <a:lumOff val="35000"/>
                  </a:schemeClr>
                </a:solidFill>
                <a:latin typeface="微软雅黑" pitchFamily="34" charset="-122"/>
                <a:ea typeface="微软雅黑" pitchFamily="34" charset="-122"/>
              </a:rPr>
              <a:t>（</a:t>
            </a:r>
            <a:r>
              <a:rPr lang="en-US" altLang="zh-CN" sz="2000" dirty="0">
                <a:solidFill>
                  <a:schemeClr val="tx1">
                    <a:lumMod val="65000"/>
                    <a:lumOff val="35000"/>
                  </a:schemeClr>
                </a:solidFill>
                <a:latin typeface="微软雅黑" pitchFamily="34" charset="-122"/>
                <a:ea typeface="微软雅黑" pitchFamily="34" charset="-122"/>
              </a:rPr>
              <a:t>date</a:t>
            </a:r>
            <a:r>
              <a:rPr lang="zh-CN" altLang="en-US" sz="2000" dirty="0">
                <a:solidFill>
                  <a:schemeClr val="tx1">
                    <a:lumMod val="65000"/>
                    <a:lumOff val="35000"/>
                  </a:schemeClr>
                </a:solidFill>
                <a:latin typeface="微软雅黑" pitchFamily="34" charset="-122"/>
                <a:ea typeface="微软雅黑" pitchFamily="34" charset="-122"/>
              </a:rPr>
              <a:t>）是信息的载体，它将信息按一定规则排列并用符号表示出来。这些符号可以构成数字、文字、图像等，也可以是计算机代码。</a:t>
            </a:r>
          </a:p>
        </p:txBody>
      </p:sp>
      <p:sp>
        <p:nvSpPr>
          <p:cNvPr id="10" name="矩形 9"/>
          <p:cNvSpPr/>
          <p:nvPr/>
        </p:nvSpPr>
        <p:spPr>
          <a:xfrm>
            <a:off x="683568" y="3266645"/>
            <a:ext cx="4299623" cy="1015663"/>
          </a:xfrm>
          <a:prstGeom prst="rect">
            <a:avLst/>
          </a:prstGeom>
        </p:spPr>
        <p:txBody>
          <a:bodyPr wrap="square">
            <a:spAutoFit/>
          </a:bodyPr>
          <a:lstStyle/>
          <a:p>
            <a:pPr marL="342900" indent="-342900">
              <a:lnSpc>
                <a:spcPct val="150000"/>
              </a:lnSpc>
              <a:buFont typeface="Wingdings" panose="05000000000000000000" pitchFamily="2" charset="2"/>
              <a:buChar char="l"/>
            </a:pPr>
            <a:r>
              <a:rPr lang="zh-CN" altLang="en-US" sz="2000" dirty="0">
                <a:solidFill>
                  <a:schemeClr val="tx1">
                    <a:lumMod val="65000"/>
                    <a:lumOff val="35000"/>
                  </a:schemeClr>
                </a:solidFill>
                <a:latin typeface="微软雅黑" pitchFamily="34" charset="-122"/>
                <a:ea typeface="微软雅黑" pitchFamily="34" charset="-122"/>
              </a:rPr>
              <a:t>数据要转化为信息，可以用公式“数据＋背景</a:t>
            </a:r>
            <a:r>
              <a:rPr lang="en-US" altLang="zh-CN" sz="2000" dirty="0">
                <a:solidFill>
                  <a:schemeClr val="tx1">
                    <a:lumMod val="65000"/>
                    <a:lumOff val="35000"/>
                  </a:schemeClr>
                </a:solidFill>
                <a:latin typeface="微软雅黑" pitchFamily="34" charset="-122"/>
                <a:ea typeface="微软雅黑" pitchFamily="34" charset="-122"/>
              </a:rPr>
              <a:t>=</a:t>
            </a:r>
            <a:r>
              <a:rPr lang="zh-CN" altLang="en-US" sz="2000" dirty="0">
                <a:solidFill>
                  <a:schemeClr val="tx1">
                    <a:lumMod val="65000"/>
                    <a:lumOff val="35000"/>
                  </a:schemeClr>
                </a:solidFill>
                <a:latin typeface="微软雅黑" pitchFamily="34" charset="-122"/>
                <a:ea typeface="微软雅黑" pitchFamily="34" charset="-122"/>
              </a:rPr>
              <a:t>信息”表示。</a:t>
            </a:r>
          </a:p>
        </p:txBody>
      </p:sp>
      <p:sp>
        <p:nvSpPr>
          <p:cNvPr id="7" name="矩形 6"/>
          <p:cNvSpPr/>
          <p:nvPr/>
        </p:nvSpPr>
        <p:spPr>
          <a:xfrm>
            <a:off x="1355290" y="271267"/>
            <a:ext cx="3098925"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1.1  </a:t>
            </a:r>
            <a:r>
              <a:rPr lang="zh-CN" altLang="en-US" sz="2800" b="1" dirty="0">
                <a:solidFill>
                  <a:srgbClr val="FF6600"/>
                </a:solidFill>
                <a:latin typeface="微软雅黑" pitchFamily="34" charset="-122"/>
                <a:ea typeface="微软雅黑" pitchFamily="34" charset="-122"/>
              </a:rPr>
              <a:t>信息技术概述</a:t>
            </a:r>
          </a:p>
        </p:txBody>
      </p:sp>
      <p:sp>
        <p:nvSpPr>
          <p:cNvPr id="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1.1.1 </a:t>
            </a:r>
            <a:r>
              <a:rPr lang="zh-CN" altLang="en-US" sz="2000" dirty="0">
                <a:solidFill>
                  <a:schemeClr val="tx1">
                    <a:lumMod val="85000"/>
                    <a:lumOff val="15000"/>
                  </a:schemeClr>
                </a:solidFill>
                <a:latin typeface="微软雅黑" pitchFamily="34" charset="-122"/>
                <a:ea typeface="微软雅黑" pitchFamily="34" charset="-122"/>
              </a:rPr>
              <a:t>信息和数据</a:t>
            </a:r>
            <a:endParaRPr lang="en-US" altLang="zh-CN" sz="2000" dirty="0">
              <a:solidFill>
                <a:schemeClr val="tx1">
                  <a:lumMod val="85000"/>
                  <a:lumOff val="15000"/>
                </a:schemeClr>
              </a:solidFill>
              <a:latin typeface="微软雅黑" pitchFamily="34" charset="-122"/>
              <a:ea typeface="微软雅黑" pitchFamily="34" charset="-122"/>
            </a:endParaRPr>
          </a:p>
        </p:txBody>
      </p:sp>
      <p:pic>
        <p:nvPicPr>
          <p:cNvPr id="3074" name="Picture 2" descr="http://img5.imgtn.bdimg.com/it/u=747761743,4138226912&amp;fm=23&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567" y="2813002"/>
            <a:ext cx="3419872" cy="213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41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3507" y="1653648"/>
            <a:ext cx="7776220" cy="1569660"/>
          </a:xfrm>
          <a:prstGeom prst="rect">
            <a:avLst/>
          </a:prstGeom>
        </p:spPr>
        <p:txBody>
          <a:bodyPr wrap="square">
            <a:spAutoFit/>
          </a:bodyPr>
          <a:lstStyle/>
          <a:p>
            <a:pPr>
              <a:lnSpc>
                <a:spcPct val="150000"/>
              </a:lnSpc>
            </a:pPr>
            <a:r>
              <a:rPr lang="zh-CN" altLang="en-US" sz="2400" dirty="0">
                <a:solidFill>
                  <a:srgbClr val="FF0000"/>
                </a:solidFill>
                <a:latin typeface="幼圆" panose="02010509060101010101" pitchFamily="49" charset="-122"/>
                <a:ea typeface="幼圆" panose="02010509060101010101" pitchFamily="49" charset="-122"/>
              </a:rPr>
              <a:t>    </a:t>
            </a:r>
            <a:r>
              <a:rPr lang="zh-CN" altLang="en-US" sz="2000" dirty="0">
                <a:solidFill>
                  <a:srgbClr val="00B0F0"/>
                </a:solidFill>
                <a:latin typeface="微软雅黑" pitchFamily="34" charset="-122"/>
                <a:ea typeface="微软雅黑" pitchFamily="34" charset="-122"/>
              </a:rPr>
              <a:t>信息技术</a:t>
            </a:r>
            <a:r>
              <a:rPr lang="zh-CN" altLang="en-US" sz="2000" dirty="0">
                <a:solidFill>
                  <a:schemeClr val="tx1">
                    <a:lumMod val="65000"/>
                    <a:lumOff val="35000"/>
                  </a:schemeClr>
                </a:solidFill>
                <a:latin typeface="微软雅黑" pitchFamily="34" charset="-122"/>
                <a:ea typeface="微软雅黑" pitchFamily="34" charset="-122"/>
              </a:rPr>
              <a:t>（</a:t>
            </a:r>
            <a:r>
              <a:rPr lang="en-US" altLang="zh-CN" sz="2000" dirty="0">
                <a:solidFill>
                  <a:schemeClr val="tx1">
                    <a:lumMod val="65000"/>
                    <a:lumOff val="35000"/>
                  </a:schemeClr>
                </a:solidFill>
                <a:latin typeface="微软雅黑" pitchFamily="34" charset="-122"/>
                <a:ea typeface="微软雅黑" pitchFamily="34" charset="-122"/>
              </a:rPr>
              <a:t>Information Technology</a:t>
            </a:r>
            <a:r>
              <a:rPr lang="zh-CN" altLang="en-US" sz="2000" dirty="0">
                <a:solidFill>
                  <a:schemeClr val="tx1">
                    <a:lumMod val="65000"/>
                    <a:lumOff val="35000"/>
                  </a:schemeClr>
                </a:solidFill>
                <a:latin typeface="微软雅黑" pitchFamily="34" charset="-122"/>
                <a:ea typeface="微软雅黑" pitchFamily="34" charset="-122"/>
              </a:rPr>
              <a:t>，简称</a:t>
            </a:r>
            <a:r>
              <a:rPr lang="en-US" altLang="zh-CN" sz="2000" dirty="0">
                <a:solidFill>
                  <a:schemeClr val="tx1">
                    <a:lumMod val="65000"/>
                    <a:lumOff val="35000"/>
                  </a:schemeClr>
                </a:solidFill>
                <a:latin typeface="微软雅黑" pitchFamily="34" charset="-122"/>
                <a:ea typeface="微软雅黑" pitchFamily="34" charset="-122"/>
              </a:rPr>
              <a:t>IT</a:t>
            </a:r>
            <a:r>
              <a:rPr lang="zh-CN" altLang="en-US" sz="2000" dirty="0">
                <a:solidFill>
                  <a:schemeClr val="tx1">
                    <a:lumMod val="65000"/>
                    <a:lumOff val="35000"/>
                  </a:schemeClr>
                </a:solidFill>
                <a:latin typeface="微软雅黑" pitchFamily="34" charset="-122"/>
                <a:ea typeface="微软雅黑" pitchFamily="34" charset="-122"/>
              </a:rPr>
              <a:t>）是人们在信息获取、整理、加工、传递、存储和利用中所采取的各种技术和方法的总称，它往往与计算机技术和通信技术相结合。</a:t>
            </a:r>
          </a:p>
        </p:txBody>
      </p:sp>
      <p:pic>
        <p:nvPicPr>
          <p:cNvPr id="9218" name="Picture 2" descr="c:\users\chenglei\appdata\roaming\360se6\USERDA~1\Temp\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361" y="3223308"/>
            <a:ext cx="4608512" cy="171342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1355290" y="271267"/>
            <a:ext cx="3098925"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1.1  </a:t>
            </a:r>
            <a:r>
              <a:rPr lang="zh-CN" altLang="en-US" sz="2800" b="1" dirty="0">
                <a:solidFill>
                  <a:srgbClr val="FF6600"/>
                </a:solidFill>
                <a:latin typeface="微软雅黑" pitchFamily="34" charset="-122"/>
                <a:ea typeface="微软雅黑" pitchFamily="34" charset="-122"/>
              </a:rPr>
              <a:t>信息技术概述</a:t>
            </a:r>
          </a:p>
        </p:txBody>
      </p:sp>
      <p:sp>
        <p:nvSpPr>
          <p:cNvPr id="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1.1.1 </a:t>
            </a:r>
            <a:r>
              <a:rPr lang="zh-CN" altLang="en-US" sz="2000" dirty="0">
                <a:solidFill>
                  <a:schemeClr val="tx1">
                    <a:lumMod val="85000"/>
                    <a:lumOff val="15000"/>
                  </a:schemeClr>
                </a:solidFill>
                <a:latin typeface="微软雅黑" pitchFamily="34" charset="-122"/>
                <a:ea typeface="微软雅黑" pitchFamily="34" charset="-122"/>
              </a:rPr>
              <a:t>信息和数据</a:t>
            </a:r>
            <a:endParaRPr lang="en-US" altLang="zh-CN" sz="2000" dirty="0">
              <a:solidFill>
                <a:schemeClr val="tx1">
                  <a:lumMod val="85000"/>
                  <a:lumOff val="1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932322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1.1.2 </a:t>
            </a:r>
            <a:r>
              <a:rPr lang="zh-CN" altLang="en-US" sz="2000" dirty="0">
                <a:solidFill>
                  <a:schemeClr val="tx1">
                    <a:lumMod val="85000"/>
                    <a:lumOff val="15000"/>
                  </a:schemeClr>
                </a:solidFill>
                <a:latin typeface="微软雅黑" pitchFamily="34" charset="-122"/>
                <a:ea typeface="微软雅黑" pitchFamily="34" charset="-122"/>
              </a:rPr>
              <a:t>信息技术的发展</a:t>
            </a:r>
            <a:endParaRPr lang="en-US" altLang="zh-CN" sz="2000" dirty="0">
              <a:solidFill>
                <a:schemeClr val="tx1">
                  <a:lumMod val="85000"/>
                  <a:lumOff val="15000"/>
                </a:schemeClr>
              </a:solidFill>
              <a:latin typeface="微软雅黑" pitchFamily="34" charset="-122"/>
              <a:ea typeface="微软雅黑" pitchFamily="34" charset="-122"/>
            </a:endParaRPr>
          </a:p>
        </p:txBody>
      </p:sp>
      <p:graphicFrame>
        <p:nvGraphicFramePr>
          <p:cNvPr id="6" name="Group 78"/>
          <p:cNvGraphicFramePr>
            <a:graphicFrameLocks noGrp="1"/>
          </p:cNvGraphicFramePr>
          <p:nvPr>
            <p:ph/>
            <p:extLst>
              <p:ext uri="{D42A27DB-BD31-4B8C-83A1-F6EECF244321}">
                <p14:modId xmlns:p14="http://schemas.microsoft.com/office/powerpoint/2010/main" val="1142379666"/>
              </p:ext>
            </p:extLst>
          </p:nvPr>
        </p:nvGraphicFramePr>
        <p:xfrm>
          <a:off x="683568" y="1923678"/>
          <a:ext cx="7740000" cy="2700001"/>
        </p:xfrm>
        <a:graphic>
          <a:graphicData uri="http://schemas.openxmlformats.org/drawingml/2006/table">
            <a:tbl>
              <a:tblPr/>
              <a:tblGrid>
                <a:gridCol w="1491191">
                  <a:extLst>
                    <a:ext uri="{9D8B030D-6E8A-4147-A177-3AD203B41FA5}">
                      <a16:colId xmlns:a16="http://schemas.microsoft.com/office/drawing/2014/main" val="20000"/>
                    </a:ext>
                  </a:extLst>
                </a:gridCol>
                <a:gridCol w="2130276">
                  <a:extLst>
                    <a:ext uri="{9D8B030D-6E8A-4147-A177-3AD203B41FA5}">
                      <a16:colId xmlns:a16="http://schemas.microsoft.com/office/drawing/2014/main" val="20001"/>
                    </a:ext>
                  </a:extLst>
                </a:gridCol>
                <a:gridCol w="2201283">
                  <a:extLst>
                    <a:ext uri="{9D8B030D-6E8A-4147-A177-3AD203B41FA5}">
                      <a16:colId xmlns:a16="http://schemas.microsoft.com/office/drawing/2014/main" val="20002"/>
                    </a:ext>
                  </a:extLst>
                </a:gridCol>
                <a:gridCol w="1917250">
                  <a:extLst>
                    <a:ext uri="{9D8B030D-6E8A-4147-A177-3AD203B41FA5}">
                      <a16:colId xmlns:a16="http://schemas.microsoft.com/office/drawing/2014/main" val="20003"/>
                    </a:ext>
                  </a:extLst>
                </a:gridCol>
              </a:tblGrid>
              <a:tr h="441685">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400" b="0" i="0" u="none" strike="noStrike" cap="none" normalizeH="0" baseline="0" dirty="0">
                        <a:ln>
                          <a:noFill/>
                        </a:ln>
                        <a:solidFill>
                          <a:schemeClr val="tx1"/>
                        </a:solidFill>
                        <a:effectLst/>
                        <a:latin typeface="微软雅黑" pitchFamily="34" charset="-122"/>
                        <a:ea typeface="微软雅黑" pitchFamily="34" charset="-122"/>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rgbClr val="00B0F0"/>
                          </a:solidFill>
                          <a:effectLst/>
                          <a:latin typeface="微软雅黑" pitchFamily="34" charset="-122"/>
                          <a:ea typeface="微软雅黑" pitchFamily="34" charset="-122"/>
                        </a:rPr>
                        <a:t>游牧和农业时代</a:t>
                      </a:r>
                      <a:r>
                        <a:rPr kumimoji="0" lang="en-US" altLang="zh-CN" sz="1400" b="0" i="0" u="none" strike="noStrike" cap="none" normalizeH="0" baseline="0" dirty="0">
                          <a:ln>
                            <a:noFill/>
                          </a:ln>
                          <a:solidFill>
                            <a:srgbClr val="00B0F0"/>
                          </a:solidFill>
                          <a:effectLst/>
                          <a:latin typeface="微软雅黑" pitchFamily="34" charset="-122"/>
                          <a:ea typeface="微软雅黑" pitchFamily="34" charset="-122"/>
                        </a:rPr>
                        <a:t>(</a:t>
                      </a:r>
                      <a:r>
                        <a:rPr kumimoji="0" lang="zh-CN" altLang="en-US" sz="1400" b="0" i="0" u="none" strike="noStrike" cap="none" normalizeH="0" baseline="0" dirty="0">
                          <a:ln>
                            <a:noFill/>
                          </a:ln>
                          <a:solidFill>
                            <a:srgbClr val="00B0F0"/>
                          </a:solidFill>
                          <a:effectLst/>
                          <a:latin typeface="微软雅黑" pitchFamily="34" charset="-122"/>
                          <a:ea typeface="微软雅黑" pitchFamily="34" charset="-122"/>
                        </a:rPr>
                        <a:t>古代</a:t>
                      </a:r>
                      <a:r>
                        <a:rPr kumimoji="0" lang="en-US" altLang="zh-CN" sz="1400" b="0" i="0" u="none" strike="noStrike" cap="none" normalizeH="0" baseline="0" dirty="0">
                          <a:ln>
                            <a:noFill/>
                          </a:ln>
                          <a:solidFill>
                            <a:srgbClr val="00B0F0"/>
                          </a:solidFill>
                          <a:effectLst/>
                          <a:latin typeface="微软雅黑" pitchFamily="34" charset="-122"/>
                          <a:ea typeface="微软雅黑" pitchFamily="34" charset="-122"/>
                        </a:rPr>
                        <a:t>)</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rgbClr val="00B0F0"/>
                          </a:solidFill>
                          <a:effectLst/>
                          <a:latin typeface="微软雅黑" pitchFamily="34" charset="-122"/>
                          <a:ea typeface="微软雅黑" pitchFamily="34" charset="-122"/>
                        </a:rPr>
                        <a:t>工业时代</a:t>
                      </a:r>
                      <a:r>
                        <a:rPr kumimoji="0" lang="en-US" altLang="zh-CN" sz="1400" b="0" i="0" u="none" strike="noStrike" cap="none" normalizeH="0" baseline="0" dirty="0">
                          <a:ln>
                            <a:noFill/>
                          </a:ln>
                          <a:solidFill>
                            <a:srgbClr val="00B0F0"/>
                          </a:solidFill>
                          <a:effectLst/>
                          <a:latin typeface="微软雅黑" pitchFamily="34" charset="-122"/>
                          <a:ea typeface="微软雅黑" pitchFamily="34" charset="-122"/>
                        </a:rPr>
                        <a:t>(</a:t>
                      </a:r>
                      <a:r>
                        <a:rPr kumimoji="0" lang="zh-CN" altLang="en-US" sz="1400" b="0" i="0" u="none" strike="noStrike" cap="none" normalizeH="0" baseline="0" dirty="0">
                          <a:ln>
                            <a:noFill/>
                          </a:ln>
                          <a:solidFill>
                            <a:srgbClr val="00B0F0"/>
                          </a:solidFill>
                          <a:effectLst/>
                          <a:latin typeface="微软雅黑" pitchFamily="34" charset="-122"/>
                          <a:ea typeface="微软雅黑" pitchFamily="34" charset="-122"/>
                        </a:rPr>
                        <a:t>近代</a:t>
                      </a:r>
                      <a:r>
                        <a:rPr kumimoji="0" lang="en-US" altLang="zh-CN" sz="1400" b="0" i="0" u="none" strike="noStrike" cap="none" normalizeH="0" baseline="0" dirty="0">
                          <a:ln>
                            <a:noFill/>
                          </a:ln>
                          <a:solidFill>
                            <a:srgbClr val="00B0F0"/>
                          </a:solidFill>
                          <a:effectLst/>
                          <a:latin typeface="微软雅黑" pitchFamily="34" charset="-122"/>
                          <a:ea typeface="微软雅黑" pitchFamily="34" charset="-122"/>
                        </a:rPr>
                        <a:t>)</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zh-CN" altLang="en-US" sz="1400" b="0" i="0" u="none" strike="noStrike" cap="none" normalizeH="0" baseline="0" dirty="0">
                          <a:ln>
                            <a:noFill/>
                          </a:ln>
                          <a:solidFill>
                            <a:srgbClr val="00B0F0"/>
                          </a:solidFill>
                          <a:effectLst/>
                          <a:latin typeface="微软雅黑" pitchFamily="34" charset="-122"/>
                          <a:ea typeface="微软雅黑" pitchFamily="34" charset="-122"/>
                        </a:rPr>
                        <a:t>信息时代</a:t>
                      </a:r>
                      <a:r>
                        <a:rPr kumimoji="0" lang="en-US" altLang="zh-CN" sz="1400" b="0" i="0" u="none" strike="noStrike" cap="none" normalizeH="0" baseline="0" dirty="0">
                          <a:ln>
                            <a:noFill/>
                          </a:ln>
                          <a:solidFill>
                            <a:srgbClr val="00B0F0"/>
                          </a:solidFill>
                          <a:effectLst/>
                          <a:latin typeface="微软雅黑" pitchFamily="34" charset="-122"/>
                          <a:ea typeface="微软雅黑" pitchFamily="34" charset="-122"/>
                        </a:rPr>
                        <a:t>(</a:t>
                      </a:r>
                      <a:r>
                        <a:rPr kumimoji="0" lang="zh-CN" altLang="en-US" sz="1400" b="0" i="0" u="none" strike="noStrike" cap="none" normalizeH="0" baseline="0" dirty="0">
                          <a:ln>
                            <a:noFill/>
                          </a:ln>
                          <a:solidFill>
                            <a:srgbClr val="00B0F0"/>
                          </a:solidFill>
                          <a:effectLst/>
                          <a:latin typeface="微软雅黑" pitchFamily="34" charset="-122"/>
                          <a:ea typeface="微软雅黑" pitchFamily="34" charset="-122"/>
                        </a:rPr>
                        <a:t>现代</a:t>
                      </a:r>
                      <a:r>
                        <a:rPr kumimoji="0" lang="en-US" altLang="zh-CN" sz="1400" b="0" i="0" u="none" strike="noStrike" cap="none" normalizeH="0" baseline="0" dirty="0">
                          <a:ln>
                            <a:noFill/>
                          </a:ln>
                          <a:solidFill>
                            <a:srgbClr val="00B0F0"/>
                          </a:solidFill>
                          <a:effectLst/>
                          <a:latin typeface="微软雅黑" pitchFamily="34" charset="-122"/>
                          <a:ea typeface="微软雅黑" pitchFamily="34" charset="-122"/>
                        </a:rPr>
                        <a:t>)</a:t>
                      </a: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324">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rgbClr val="00B0F0"/>
                          </a:solidFill>
                          <a:effectLst/>
                          <a:latin typeface="微软雅黑" pitchFamily="34" charset="-122"/>
                          <a:ea typeface="微软雅黑" pitchFamily="34" charset="-122"/>
                        </a:rPr>
                        <a:t>时间跨度</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400" b="0" i="0" u="none" strike="noStrike" cap="none" normalizeH="0" baseline="0" dirty="0">
                          <a:ln>
                            <a:noFill/>
                          </a:ln>
                          <a:solidFill>
                            <a:schemeClr val="tx1"/>
                          </a:solidFill>
                          <a:effectLst/>
                          <a:latin typeface="微软雅黑" pitchFamily="34" charset="-122"/>
                          <a:ea typeface="微软雅黑" pitchFamily="34" charset="-122"/>
                        </a:rPr>
                        <a:t>18</a:t>
                      </a: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世纪前</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400" b="0" i="0" u="none" strike="noStrike" cap="none" normalizeH="0" baseline="0" dirty="0">
                          <a:ln>
                            <a:noFill/>
                          </a:ln>
                          <a:solidFill>
                            <a:schemeClr val="tx1"/>
                          </a:solidFill>
                          <a:effectLst/>
                          <a:latin typeface="微软雅黑" pitchFamily="34" charset="-122"/>
                          <a:ea typeface="微软雅黑" pitchFamily="34" charset="-122"/>
                        </a:rPr>
                        <a:t>18</a:t>
                      </a: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世纪</a:t>
                      </a:r>
                      <a:r>
                        <a:rPr kumimoji="0" lang="en-US" altLang="zh-CN" sz="1400" b="0" i="0" u="none" strike="noStrike" cap="none" normalizeH="0" baseline="0" dirty="0">
                          <a:ln>
                            <a:noFill/>
                          </a:ln>
                          <a:solidFill>
                            <a:schemeClr val="tx1"/>
                          </a:solidFill>
                          <a:effectLst/>
                          <a:latin typeface="微软雅黑" pitchFamily="34" charset="-122"/>
                          <a:ea typeface="微软雅黑" pitchFamily="34" charset="-122"/>
                        </a:rPr>
                        <a:t>~20</a:t>
                      </a: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世纪</a:t>
                      </a:r>
                      <a:r>
                        <a:rPr kumimoji="0" lang="en-US" altLang="zh-CN" sz="1400" b="0" i="0" u="none" strike="noStrike" cap="none" normalizeH="0" baseline="0" dirty="0">
                          <a:ln>
                            <a:noFill/>
                          </a:ln>
                          <a:solidFill>
                            <a:schemeClr val="tx1"/>
                          </a:solidFill>
                          <a:effectLst/>
                          <a:latin typeface="微软雅黑" pitchFamily="34" charset="-122"/>
                          <a:ea typeface="微软雅黑" pitchFamily="34" charset="-122"/>
                        </a:rPr>
                        <a:t>50</a:t>
                      </a: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年代</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400" b="0" i="0" u="none" strike="noStrike" cap="none" normalizeH="0" baseline="0">
                          <a:ln>
                            <a:noFill/>
                          </a:ln>
                          <a:solidFill>
                            <a:schemeClr val="tx1"/>
                          </a:solidFill>
                          <a:effectLst/>
                          <a:latin typeface="微软雅黑" pitchFamily="34" charset="-122"/>
                          <a:ea typeface="微软雅黑" pitchFamily="34" charset="-122"/>
                        </a:rPr>
                        <a:t>~</a:t>
                      </a:r>
                      <a:r>
                        <a:rPr kumimoji="0" lang="zh-CN" altLang="en-US" sz="1400" b="0" i="0" u="none" strike="noStrike" cap="none" normalizeH="0" baseline="0">
                          <a:ln>
                            <a:noFill/>
                          </a:ln>
                          <a:solidFill>
                            <a:schemeClr val="tx1"/>
                          </a:solidFill>
                          <a:effectLst/>
                          <a:latin typeface="微软雅黑" pitchFamily="34" charset="-122"/>
                          <a:ea typeface="微软雅黑" pitchFamily="34" charset="-122"/>
                        </a:rPr>
                        <a:t>目前</a:t>
                      </a: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7842">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rgbClr val="00B0F0"/>
                          </a:solidFill>
                          <a:effectLst/>
                          <a:latin typeface="微软雅黑" pitchFamily="34" charset="-122"/>
                          <a:ea typeface="微软雅黑" pitchFamily="34" charset="-122"/>
                        </a:rPr>
                        <a:t>社会劳务人员</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奴隶、农民</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工厂工人</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rPr>
                        <a:t>知识工人</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6093">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rgbClr val="00B0F0"/>
                          </a:solidFill>
                          <a:effectLst/>
                          <a:latin typeface="微软雅黑" pitchFamily="34" charset="-122"/>
                          <a:ea typeface="微软雅黑" pitchFamily="34" charset="-122"/>
                        </a:rPr>
                        <a:t>生产关系</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人与狩猎游牧、土地</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人与机器</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rPr>
                        <a:t>人与知识</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960">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rgbClr val="00B0F0"/>
                          </a:solidFill>
                          <a:effectLst/>
                          <a:latin typeface="微软雅黑" pitchFamily="34" charset="-122"/>
                          <a:ea typeface="微软雅黑" pitchFamily="34" charset="-122"/>
                        </a:rPr>
                        <a:t>生产工具</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简单劳作工具</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机器</a:t>
                      </a:r>
                      <a:r>
                        <a:rPr kumimoji="0" lang="en-US" altLang="zh-CN" sz="1400" b="0" i="0" u="none" strike="noStrike" cap="none" normalizeH="0" baseline="0" dirty="0">
                          <a:ln>
                            <a:noFill/>
                          </a:ln>
                          <a:solidFill>
                            <a:schemeClr val="tx1"/>
                          </a:solidFill>
                          <a:effectLst/>
                          <a:latin typeface="微软雅黑" pitchFamily="34" charset="-122"/>
                          <a:ea typeface="微软雅黑" pitchFamily="34" charset="-122"/>
                        </a:rPr>
                        <a:t>(</a:t>
                      </a: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热能</a:t>
                      </a:r>
                      <a:r>
                        <a:rPr kumimoji="0" lang="en-US" altLang="zh-CN" sz="1400" b="0" i="0" u="none" strike="noStrike" cap="none" normalizeH="0" baseline="0" dirty="0">
                          <a:ln>
                            <a:noFill/>
                          </a:ln>
                          <a:solidFill>
                            <a:schemeClr val="tx1"/>
                          </a:solidFill>
                          <a:effectLst/>
                          <a:latin typeface="微软雅黑" pitchFamily="34" charset="-122"/>
                          <a:ea typeface="微软雅黑" pitchFamily="34" charset="-122"/>
                        </a:rPr>
                        <a:t>,</a:t>
                      </a: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电能使用</a:t>
                      </a:r>
                      <a:r>
                        <a:rPr kumimoji="0" lang="en-US" altLang="zh-CN" sz="1400" b="0" i="0" u="none" strike="noStrike" cap="none" normalizeH="0" baseline="0" dirty="0">
                          <a:ln>
                            <a:noFill/>
                          </a:ln>
                          <a:solidFill>
                            <a:schemeClr val="tx1"/>
                          </a:solidFill>
                          <a:effectLst/>
                          <a:latin typeface="微软雅黑" pitchFamily="34" charset="-122"/>
                          <a:ea typeface="微软雅黑" pitchFamily="34" charset="-122"/>
                        </a:rPr>
                        <a:t>)</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信息技术</a:t>
                      </a: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2177">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rgbClr val="00B0F0"/>
                          </a:solidFill>
                          <a:effectLst/>
                          <a:latin typeface="微软雅黑" pitchFamily="34" charset="-122"/>
                          <a:ea typeface="微软雅黑" pitchFamily="34" charset="-122"/>
                        </a:rPr>
                        <a:t>生产规模</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小</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机器大规模</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开放式社会化</a:t>
                      </a: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0960">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rgbClr val="00B0F0"/>
                          </a:solidFill>
                          <a:effectLst/>
                          <a:latin typeface="微软雅黑" pitchFamily="34" charset="-122"/>
                          <a:ea typeface="微软雅黑" pitchFamily="34" charset="-122"/>
                        </a:rPr>
                        <a:t>生产效率</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rPr>
                        <a:t>低下</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rPr>
                        <a:t>较高</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高</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960">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rgbClr val="00B0F0"/>
                          </a:solidFill>
                          <a:effectLst/>
                          <a:latin typeface="微软雅黑" pitchFamily="34" charset="-122"/>
                          <a:ea typeface="微软雅黑" pitchFamily="34" charset="-122"/>
                        </a:rPr>
                        <a:t>从业人员</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奴隶→农民</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农民→工人</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ea typeface="宋体" charset="-122"/>
                        </a:defRPr>
                      </a:lvl1pPr>
                      <a:lvl2pPr>
                        <a:spcBef>
                          <a:spcPct val="20000"/>
                        </a:spcBef>
                        <a:buClr>
                          <a:schemeClr val="accent2"/>
                        </a:buClr>
                        <a:buSzPct val="70000"/>
                        <a:buFont typeface="Wingdings" pitchFamily="2" charset="2"/>
                        <a:defRPr sz="2200">
                          <a:solidFill>
                            <a:schemeClr val="tx1"/>
                          </a:solidFill>
                          <a:latin typeface="Arial" charset="0"/>
                          <a:ea typeface="宋体" charset="-122"/>
                        </a:defRPr>
                      </a:lvl2pPr>
                      <a:lvl3pPr>
                        <a:spcBef>
                          <a:spcPct val="20000"/>
                        </a:spcBef>
                        <a:buClr>
                          <a:schemeClr val="accent1"/>
                        </a:buClr>
                        <a:buSzPct val="70000"/>
                        <a:buFont typeface="Wingdings" pitchFamily="2" charset="2"/>
                        <a:defRPr sz="2100">
                          <a:solidFill>
                            <a:schemeClr val="tx1"/>
                          </a:solidFill>
                          <a:latin typeface="Arial" charset="0"/>
                          <a:ea typeface="宋体" charset="-122"/>
                        </a:defRPr>
                      </a:lvl3pPr>
                      <a:lvl4pPr>
                        <a:spcBef>
                          <a:spcPct val="20000"/>
                        </a:spcBef>
                        <a:buClr>
                          <a:schemeClr val="tx2"/>
                        </a:buClr>
                        <a:buSzPct val="75000"/>
                        <a:buFont typeface="Wingdings" pitchFamily="2" charset="2"/>
                        <a:defRPr>
                          <a:solidFill>
                            <a:schemeClr val="tx1"/>
                          </a:solidFill>
                          <a:latin typeface="Arial" charset="0"/>
                          <a:ea typeface="宋体" charset="-122"/>
                        </a:defRPr>
                      </a:lvl4pPr>
                      <a:lvl5pPr>
                        <a:spcBef>
                          <a:spcPct val="20000"/>
                        </a:spcBef>
                        <a:buClr>
                          <a:schemeClr val="folHlink"/>
                        </a:buClr>
                        <a:buSzPct val="80000"/>
                        <a:buFont typeface="Wingdings" pitchFamily="2" charset="2"/>
                        <a:defRPr>
                          <a:solidFill>
                            <a:schemeClr val="tx1"/>
                          </a:solidFill>
                          <a:latin typeface="Arial" charset="0"/>
                          <a:ea typeface="宋体" charset="-122"/>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信息产业人员剧增</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矩形 4"/>
          <p:cNvSpPr/>
          <p:nvPr/>
        </p:nvSpPr>
        <p:spPr>
          <a:xfrm>
            <a:off x="1355290" y="271267"/>
            <a:ext cx="3098925"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1.1  </a:t>
            </a:r>
            <a:r>
              <a:rPr lang="zh-CN" altLang="en-US" sz="2800" b="1" dirty="0">
                <a:solidFill>
                  <a:srgbClr val="FF6600"/>
                </a:solidFill>
                <a:latin typeface="微软雅黑" pitchFamily="34" charset="-122"/>
                <a:ea typeface="微软雅黑" pitchFamily="34" charset="-122"/>
              </a:rPr>
              <a:t>信息技术概述</a:t>
            </a:r>
          </a:p>
        </p:txBody>
      </p:sp>
    </p:spTree>
    <p:extLst>
      <p:ext uri="{BB962C8B-B14F-4D97-AF65-F5344CB8AC3E}">
        <p14:creationId xmlns:p14="http://schemas.microsoft.com/office/powerpoint/2010/main" val="534688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899592" y="2283718"/>
            <a:ext cx="331236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kumimoji="1" lang="zh-CN" altLang="en-US" sz="2000" dirty="0">
                <a:solidFill>
                  <a:srgbClr val="00B0F0"/>
                </a:solidFill>
                <a:latin typeface="微软雅黑" pitchFamily="34" charset="-122"/>
                <a:ea typeface="微软雅黑" pitchFamily="34" charset="-122"/>
              </a:rPr>
              <a:t>三个发展阶段</a:t>
            </a:r>
          </a:p>
          <a:p>
            <a:pPr marL="0" lvl="1">
              <a:lnSpc>
                <a:spcPct val="150000"/>
              </a:lnSpc>
              <a:buFont typeface="Wingdings" pitchFamily="2" charset="2"/>
              <a:buChar char="l"/>
            </a:pPr>
            <a:r>
              <a:rPr kumimoji="1" lang="zh-CN" altLang="en-US" sz="2000" dirty="0">
                <a:solidFill>
                  <a:schemeClr val="tx1">
                    <a:lumMod val="65000"/>
                    <a:lumOff val="35000"/>
                  </a:schemeClr>
                </a:solidFill>
                <a:latin typeface="微软雅黑" pitchFamily="34" charset="-122"/>
                <a:ea typeface="微软雅黑" pitchFamily="34" charset="-122"/>
              </a:rPr>
              <a:t> 古代信息技术发展阶段</a:t>
            </a:r>
          </a:p>
          <a:p>
            <a:pPr marL="0" lvl="1">
              <a:lnSpc>
                <a:spcPct val="150000"/>
              </a:lnSpc>
              <a:buFont typeface="Wingdings" pitchFamily="2" charset="2"/>
              <a:buChar char="l"/>
            </a:pPr>
            <a:r>
              <a:rPr kumimoji="1" lang="zh-CN" altLang="en-US" sz="2000" dirty="0">
                <a:solidFill>
                  <a:schemeClr val="tx1">
                    <a:lumMod val="65000"/>
                    <a:lumOff val="35000"/>
                  </a:schemeClr>
                </a:solidFill>
                <a:latin typeface="微软雅黑" pitchFamily="34" charset="-122"/>
                <a:ea typeface="微软雅黑" pitchFamily="34" charset="-122"/>
              </a:rPr>
              <a:t> 近代信息技术发展阶段</a:t>
            </a:r>
          </a:p>
          <a:p>
            <a:pPr marL="0" lvl="1">
              <a:lnSpc>
                <a:spcPct val="150000"/>
              </a:lnSpc>
              <a:buFont typeface="Wingdings" pitchFamily="2" charset="2"/>
              <a:buChar char="l"/>
            </a:pPr>
            <a:r>
              <a:rPr kumimoji="1" lang="zh-CN" altLang="en-US" sz="2000" dirty="0">
                <a:solidFill>
                  <a:schemeClr val="tx1">
                    <a:lumMod val="65000"/>
                    <a:lumOff val="35000"/>
                  </a:schemeClr>
                </a:solidFill>
                <a:latin typeface="微软雅黑" pitchFamily="34" charset="-122"/>
                <a:ea typeface="微软雅黑" pitchFamily="34" charset="-122"/>
              </a:rPr>
              <a:t> 现代信息技术发展阶段</a:t>
            </a:r>
          </a:p>
        </p:txBody>
      </p:sp>
      <p:sp>
        <p:nvSpPr>
          <p:cNvPr id="8" name="Rectangle 4"/>
          <p:cNvSpPr>
            <a:spLocks noChangeArrowheads="1"/>
          </p:cNvSpPr>
          <p:nvPr/>
        </p:nvSpPr>
        <p:spPr bwMode="auto">
          <a:xfrm>
            <a:off x="4750572" y="1705261"/>
            <a:ext cx="349383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kumimoji="1" lang="zh-CN" altLang="en-US" sz="2000" dirty="0">
                <a:solidFill>
                  <a:srgbClr val="00B0F0"/>
                </a:solidFill>
                <a:latin typeface="微软雅黑" pitchFamily="34" charset="-122"/>
                <a:ea typeface="微软雅黑" pitchFamily="34" charset="-122"/>
              </a:rPr>
              <a:t>五次重大的变革</a:t>
            </a:r>
          </a:p>
          <a:p>
            <a:pPr marL="342900" lvl="1" indent="-342900">
              <a:lnSpc>
                <a:spcPct val="150000"/>
              </a:lnSpc>
              <a:buFont typeface="Wingdings" pitchFamily="2" charset="2"/>
              <a:buChar char="l"/>
            </a:pPr>
            <a:r>
              <a:rPr kumimoji="1" lang="zh-CN" altLang="en-US" sz="2000" dirty="0">
                <a:solidFill>
                  <a:schemeClr val="tx1">
                    <a:lumMod val="65000"/>
                    <a:lumOff val="35000"/>
                  </a:schemeClr>
                </a:solidFill>
                <a:latin typeface="微软雅黑" pitchFamily="34" charset="-122"/>
                <a:ea typeface="微软雅黑" pitchFamily="34" charset="-122"/>
              </a:rPr>
              <a:t>语言的利用</a:t>
            </a:r>
          </a:p>
          <a:p>
            <a:pPr marL="342900" lvl="1" indent="-342900">
              <a:lnSpc>
                <a:spcPct val="150000"/>
              </a:lnSpc>
              <a:buFont typeface="Wingdings" pitchFamily="2" charset="2"/>
              <a:buChar char="l"/>
            </a:pPr>
            <a:r>
              <a:rPr kumimoji="1" lang="zh-CN" altLang="en-US" sz="2000" dirty="0">
                <a:solidFill>
                  <a:schemeClr val="tx1">
                    <a:lumMod val="65000"/>
                    <a:lumOff val="35000"/>
                  </a:schemeClr>
                </a:solidFill>
                <a:latin typeface="微软雅黑" pitchFamily="34" charset="-122"/>
                <a:ea typeface="微软雅黑" pitchFamily="34" charset="-122"/>
              </a:rPr>
              <a:t>文字的发明</a:t>
            </a:r>
          </a:p>
          <a:p>
            <a:pPr marL="342900" lvl="1" indent="-342900">
              <a:lnSpc>
                <a:spcPct val="150000"/>
              </a:lnSpc>
              <a:buFont typeface="Wingdings" pitchFamily="2" charset="2"/>
              <a:buChar char="l"/>
            </a:pPr>
            <a:r>
              <a:rPr kumimoji="1" lang="zh-CN" altLang="en-US" sz="2000" dirty="0">
                <a:solidFill>
                  <a:schemeClr val="tx1">
                    <a:lumMod val="65000"/>
                    <a:lumOff val="35000"/>
                  </a:schemeClr>
                </a:solidFill>
                <a:latin typeface="微软雅黑" pitchFamily="34" charset="-122"/>
                <a:ea typeface="微软雅黑" pitchFamily="34" charset="-122"/>
              </a:rPr>
              <a:t>印刷术的发明</a:t>
            </a:r>
          </a:p>
          <a:p>
            <a:pPr marL="342900" lvl="1" indent="-342900">
              <a:lnSpc>
                <a:spcPct val="150000"/>
              </a:lnSpc>
              <a:buFont typeface="Wingdings" pitchFamily="2" charset="2"/>
              <a:buChar char="l"/>
            </a:pPr>
            <a:r>
              <a:rPr kumimoji="1" lang="zh-CN" altLang="en-US" sz="2000" dirty="0">
                <a:solidFill>
                  <a:schemeClr val="tx1">
                    <a:lumMod val="65000"/>
                    <a:lumOff val="35000"/>
                  </a:schemeClr>
                </a:solidFill>
                <a:latin typeface="微软雅黑" pitchFamily="34" charset="-122"/>
                <a:ea typeface="微软雅黑" pitchFamily="34" charset="-122"/>
              </a:rPr>
              <a:t>电信革命</a:t>
            </a:r>
          </a:p>
          <a:p>
            <a:pPr marL="342900" lvl="1" indent="-342900">
              <a:lnSpc>
                <a:spcPct val="150000"/>
              </a:lnSpc>
              <a:buFont typeface="Wingdings" pitchFamily="2" charset="2"/>
              <a:buChar char="l"/>
            </a:pPr>
            <a:r>
              <a:rPr kumimoji="1" lang="zh-CN" altLang="en-US" sz="2000" dirty="0">
                <a:solidFill>
                  <a:schemeClr val="tx1">
                    <a:lumMod val="65000"/>
                    <a:lumOff val="35000"/>
                  </a:schemeClr>
                </a:solidFill>
                <a:latin typeface="微软雅黑" pitchFamily="34" charset="-122"/>
                <a:ea typeface="微软雅黑" pitchFamily="34" charset="-122"/>
              </a:rPr>
              <a:t>计算机技术的发明和利用</a:t>
            </a:r>
          </a:p>
        </p:txBody>
      </p:sp>
      <p:sp>
        <p:nvSpPr>
          <p:cNvPr id="11"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1.1.2 </a:t>
            </a:r>
            <a:r>
              <a:rPr lang="zh-CN" altLang="en-US" sz="2000" dirty="0">
                <a:solidFill>
                  <a:schemeClr val="tx1">
                    <a:lumMod val="85000"/>
                    <a:lumOff val="15000"/>
                  </a:schemeClr>
                </a:solidFill>
                <a:latin typeface="微软雅黑" pitchFamily="34" charset="-122"/>
                <a:ea typeface="微软雅黑" pitchFamily="34" charset="-122"/>
              </a:rPr>
              <a:t>信息技术的发展</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12" name="矩形 11"/>
          <p:cNvSpPr/>
          <p:nvPr/>
        </p:nvSpPr>
        <p:spPr>
          <a:xfrm>
            <a:off x="1355290" y="271267"/>
            <a:ext cx="3098925"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1.1  </a:t>
            </a:r>
            <a:r>
              <a:rPr lang="zh-CN" altLang="en-US" sz="2800" b="1" dirty="0">
                <a:solidFill>
                  <a:srgbClr val="FF6600"/>
                </a:solidFill>
                <a:latin typeface="微软雅黑" pitchFamily="34" charset="-122"/>
                <a:ea typeface="微软雅黑" pitchFamily="34" charset="-122"/>
              </a:rPr>
              <a:t>信息技术概述</a:t>
            </a:r>
          </a:p>
        </p:txBody>
      </p:sp>
    </p:spTree>
    <p:extLst>
      <p:ext uri="{BB962C8B-B14F-4D97-AF65-F5344CB8AC3E}">
        <p14:creationId xmlns:p14="http://schemas.microsoft.com/office/powerpoint/2010/main" val="3390274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1.1.3 </a:t>
            </a:r>
            <a:r>
              <a:rPr lang="zh-CN" altLang="en-US" sz="2000" dirty="0">
                <a:solidFill>
                  <a:schemeClr val="tx1">
                    <a:lumMod val="85000"/>
                    <a:lumOff val="15000"/>
                  </a:schemeClr>
                </a:solidFill>
                <a:latin typeface="微软雅黑" pitchFamily="34" charset="-122"/>
                <a:ea typeface="微软雅黑" pitchFamily="34" charset="-122"/>
              </a:rPr>
              <a:t>计算机的发展</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12" name="矩形 11"/>
          <p:cNvSpPr/>
          <p:nvPr/>
        </p:nvSpPr>
        <p:spPr>
          <a:xfrm>
            <a:off x="1355290" y="271267"/>
            <a:ext cx="3098925"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1.1  </a:t>
            </a:r>
            <a:r>
              <a:rPr lang="zh-CN" altLang="en-US" sz="2800" b="1" dirty="0">
                <a:solidFill>
                  <a:srgbClr val="FF6600"/>
                </a:solidFill>
                <a:latin typeface="微软雅黑" pitchFamily="34" charset="-122"/>
                <a:ea typeface="微软雅黑" pitchFamily="34" charset="-122"/>
              </a:rPr>
              <a:t>信息技术概述</a:t>
            </a:r>
          </a:p>
        </p:txBody>
      </p:sp>
      <p:sp>
        <p:nvSpPr>
          <p:cNvPr id="6" name="矩形 5"/>
          <p:cNvSpPr/>
          <p:nvPr/>
        </p:nvSpPr>
        <p:spPr>
          <a:xfrm>
            <a:off x="972493" y="4530517"/>
            <a:ext cx="2015331" cy="338554"/>
          </a:xfrm>
          <a:prstGeom prst="rect">
            <a:avLst/>
          </a:prstGeom>
        </p:spPr>
        <p:txBody>
          <a:bodyPr wrap="square">
            <a:spAutoFit/>
          </a:bodyPr>
          <a:lstStyle/>
          <a:p>
            <a:r>
              <a:rPr lang="zh-CN" altLang="en-US" sz="1600" dirty="0">
                <a:solidFill>
                  <a:schemeClr val="tx1">
                    <a:lumMod val="65000"/>
                    <a:lumOff val="35000"/>
                  </a:schemeClr>
                </a:solidFill>
                <a:latin typeface="微软雅黑" pitchFamily="34" charset="-122"/>
                <a:ea typeface="微软雅黑" pitchFamily="34" charset="-122"/>
              </a:rPr>
              <a:t>阿兰</a:t>
            </a:r>
            <a:r>
              <a:rPr lang="en-US" altLang="zh-CN" sz="1600" dirty="0">
                <a:solidFill>
                  <a:schemeClr val="tx1">
                    <a:lumMod val="65000"/>
                    <a:lumOff val="35000"/>
                  </a:schemeClr>
                </a:solidFill>
                <a:latin typeface="微软雅黑" pitchFamily="34" charset="-122"/>
                <a:ea typeface="微软雅黑" pitchFamily="34" charset="-122"/>
              </a:rPr>
              <a:t>•</a:t>
            </a:r>
            <a:r>
              <a:rPr lang="zh-CN" altLang="en-US" sz="1600" dirty="0">
                <a:solidFill>
                  <a:schemeClr val="tx1">
                    <a:lumMod val="65000"/>
                    <a:lumOff val="35000"/>
                  </a:schemeClr>
                </a:solidFill>
                <a:latin typeface="微软雅黑" pitchFamily="34" charset="-122"/>
                <a:ea typeface="微软雅黑" pitchFamily="34" charset="-122"/>
              </a:rPr>
              <a:t>麦席森</a:t>
            </a:r>
            <a:r>
              <a:rPr lang="en-US" altLang="zh-CN" sz="1600" dirty="0">
                <a:solidFill>
                  <a:schemeClr val="tx1">
                    <a:lumMod val="65000"/>
                    <a:lumOff val="35000"/>
                  </a:schemeClr>
                </a:solidFill>
                <a:latin typeface="微软雅黑" pitchFamily="34" charset="-122"/>
                <a:ea typeface="微软雅黑" pitchFamily="34" charset="-122"/>
              </a:rPr>
              <a:t>•</a:t>
            </a:r>
            <a:r>
              <a:rPr lang="zh-CN" altLang="en-US" sz="1600" dirty="0">
                <a:solidFill>
                  <a:schemeClr val="tx1">
                    <a:lumMod val="65000"/>
                    <a:lumOff val="35000"/>
                  </a:schemeClr>
                </a:solidFill>
                <a:latin typeface="微软雅黑" pitchFamily="34" charset="-122"/>
                <a:ea typeface="微软雅黑" pitchFamily="34" charset="-122"/>
              </a:rPr>
              <a:t>图灵</a:t>
            </a:r>
          </a:p>
        </p:txBody>
      </p:sp>
      <p:pic>
        <p:nvPicPr>
          <p:cNvPr id="9" name="Picture 2" descr="tuli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44" y="2355726"/>
            <a:ext cx="15120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380632" y="1939657"/>
            <a:ext cx="2801552" cy="338554"/>
          </a:xfrm>
          <a:prstGeom prst="rect">
            <a:avLst/>
          </a:prstGeom>
        </p:spPr>
        <p:txBody>
          <a:bodyPr wrap="square">
            <a:spAutoFit/>
          </a:bodyPr>
          <a:lstStyle/>
          <a:p>
            <a:pPr algn="ctr"/>
            <a:r>
              <a:rPr lang="zh-CN" altLang="en-US" sz="1600" dirty="0">
                <a:solidFill>
                  <a:schemeClr val="tx1">
                    <a:lumMod val="65000"/>
                    <a:lumOff val="35000"/>
                  </a:schemeClr>
                </a:solidFill>
                <a:latin typeface="微软雅黑" pitchFamily="34" charset="-122"/>
                <a:ea typeface="微软雅黑" pitchFamily="34" charset="-122"/>
              </a:rPr>
              <a:t>计算机科学和人工智能之父</a:t>
            </a:r>
          </a:p>
        </p:txBody>
      </p:sp>
      <p:pic>
        <p:nvPicPr>
          <p:cNvPr id="13" name="Picture 3" descr="诺依曼"/>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555" y="2355726"/>
            <a:ext cx="15120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3547506" y="1916832"/>
            <a:ext cx="2094099" cy="338554"/>
          </a:xfrm>
          <a:prstGeom prst="rect">
            <a:avLst/>
          </a:prstGeom>
        </p:spPr>
        <p:txBody>
          <a:bodyPr wrap="square">
            <a:spAutoFit/>
          </a:bodyPr>
          <a:lstStyle/>
          <a:p>
            <a:pPr algn="ctr"/>
            <a:r>
              <a:rPr lang="zh-CN" altLang="en-US" sz="1600" dirty="0">
                <a:solidFill>
                  <a:schemeClr val="tx1">
                    <a:lumMod val="65000"/>
                    <a:lumOff val="35000"/>
                  </a:schemeClr>
                </a:solidFill>
                <a:latin typeface="微软雅黑" pitchFamily="34" charset="-122"/>
                <a:ea typeface="微软雅黑" pitchFamily="34" charset="-122"/>
              </a:rPr>
              <a:t>现代电子计算机之父</a:t>
            </a:r>
          </a:p>
        </p:txBody>
      </p:sp>
      <p:sp>
        <p:nvSpPr>
          <p:cNvPr id="15" name="矩形 14"/>
          <p:cNvSpPr/>
          <p:nvPr/>
        </p:nvSpPr>
        <p:spPr>
          <a:xfrm>
            <a:off x="3779912" y="4530517"/>
            <a:ext cx="1944216" cy="338554"/>
          </a:xfrm>
          <a:prstGeom prst="rect">
            <a:avLst/>
          </a:prstGeom>
        </p:spPr>
        <p:txBody>
          <a:bodyPr wrap="square">
            <a:spAutoFit/>
          </a:bodyPr>
          <a:lstStyle/>
          <a:p>
            <a:r>
              <a:rPr lang="zh-CN" altLang="en-US" sz="1600" dirty="0">
                <a:solidFill>
                  <a:schemeClr val="tx1">
                    <a:lumMod val="65000"/>
                    <a:lumOff val="35000"/>
                  </a:schemeClr>
                </a:solidFill>
                <a:latin typeface="微软雅黑" pitchFamily="34" charset="-122"/>
                <a:ea typeface="微软雅黑" pitchFamily="34" charset="-122"/>
              </a:rPr>
              <a:t>约翰</a:t>
            </a:r>
            <a:r>
              <a:rPr lang="en-US" altLang="zh-CN" sz="1600" dirty="0">
                <a:solidFill>
                  <a:schemeClr val="tx1">
                    <a:lumMod val="65000"/>
                    <a:lumOff val="35000"/>
                  </a:schemeClr>
                </a:solidFill>
                <a:latin typeface="微软雅黑" pitchFamily="34" charset="-122"/>
                <a:ea typeface="微软雅黑" pitchFamily="34" charset="-122"/>
              </a:rPr>
              <a:t>•</a:t>
            </a:r>
            <a:r>
              <a:rPr lang="zh-CN" altLang="en-US" sz="1600" dirty="0">
                <a:solidFill>
                  <a:schemeClr val="tx1">
                    <a:lumMod val="65000"/>
                    <a:lumOff val="35000"/>
                  </a:schemeClr>
                </a:solidFill>
                <a:latin typeface="微软雅黑" pitchFamily="34" charset="-122"/>
                <a:ea typeface="微软雅黑" pitchFamily="34" charset="-122"/>
              </a:rPr>
              <a:t>冯</a:t>
            </a:r>
            <a:r>
              <a:rPr lang="en-US" altLang="zh-CN" sz="1600" dirty="0">
                <a:solidFill>
                  <a:schemeClr val="tx1">
                    <a:lumMod val="65000"/>
                    <a:lumOff val="35000"/>
                  </a:schemeClr>
                </a:solidFill>
                <a:latin typeface="微软雅黑" pitchFamily="34" charset="-122"/>
                <a:ea typeface="微软雅黑" pitchFamily="34" charset="-122"/>
              </a:rPr>
              <a:t>•</a:t>
            </a:r>
            <a:r>
              <a:rPr lang="zh-CN" altLang="en-US" sz="1600" dirty="0">
                <a:solidFill>
                  <a:schemeClr val="tx1">
                    <a:lumMod val="65000"/>
                    <a:lumOff val="35000"/>
                  </a:schemeClr>
                </a:solidFill>
                <a:latin typeface="微软雅黑" pitchFamily="34" charset="-122"/>
                <a:ea typeface="微软雅黑" pitchFamily="34" charset="-122"/>
              </a:rPr>
              <a:t>诺依曼</a:t>
            </a:r>
          </a:p>
        </p:txBody>
      </p:sp>
      <p:pic>
        <p:nvPicPr>
          <p:cNvPr id="16" name="Picture 4" descr="乔布斯"/>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2483" y="2355726"/>
            <a:ext cx="15120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6084168" y="1916832"/>
            <a:ext cx="2248630" cy="338554"/>
          </a:xfrm>
          <a:prstGeom prst="rect">
            <a:avLst/>
          </a:prstGeom>
        </p:spPr>
        <p:txBody>
          <a:bodyPr wrap="square">
            <a:spAutoFit/>
          </a:bodyPr>
          <a:lstStyle/>
          <a:p>
            <a:pPr algn="ctr"/>
            <a:r>
              <a:rPr lang="zh-CN" altLang="en-US" sz="1600" dirty="0">
                <a:solidFill>
                  <a:schemeClr val="tx1">
                    <a:lumMod val="65000"/>
                    <a:lumOff val="35000"/>
                  </a:schemeClr>
                </a:solidFill>
                <a:latin typeface="微软雅黑" pitchFamily="34" charset="-122"/>
                <a:ea typeface="微软雅黑" pitchFamily="34" charset="-122"/>
              </a:rPr>
              <a:t>计算机狂人、苹果教父</a:t>
            </a:r>
          </a:p>
        </p:txBody>
      </p:sp>
      <p:sp>
        <p:nvSpPr>
          <p:cNvPr id="18" name="矩形 17"/>
          <p:cNvSpPr/>
          <p:nvPr/>
        </p:nvSpPr>
        <p:spPr>
          <a:xfrm>
            <a:off x="6324764" y="4442093"/>
            <a:ext cx="1944216" cy="338554"/>
          </a:xfrm>
          <a:prstGeom prst="rect">
            <a:avLst/>
          </a:prstGeom>
        </p:spPr>
        <p:txBody>
          <a:bodyPr wrap="square">
            <a:spAutoFit/>
          </a:bodyPr>
          <a:lstStyle/>
          <a:p>
            <a:pPr algn="ctr"/>
            <a:r>
              <a:rPr lang="zh-CN" altLang="en-US" sz="1600" dirty="0">
                <a:solidFill>
                  <a:schemeClr val="tx1">
                    <a:lumMod val="65000"/>
                    <a:lumOff val="35000"/>
                  </a:schemeClr>
                </a:solidFill>
                <a:latin typeface="微软雅黑" pitchFamily="34" charset="-122"/>
                <a:ea typeface="微软雅黑" pitchFamily="34" charset="-122"/>
              </a:rPr>
              <a:t>史蒂夫</a:t>
            </a:r>
            <a:r>
              <a:rPr lang="en-US" altLang="zh-CN" sz="1600" dirty="0">
                <a:solidFill>
                  <a:schemeClr val="tx1">
                    <a:lumMod val="65000"/>
                    <a:lumOff val="35000"/>
                  </a:schemeClr>
                </a:solidFill>
                <a:latin typeface="微软雅黑" pitchFamily="34" charset="-122"/>
                <a:ea typeface="微软雅黑" pitchFamily="34" charset="-122"/>
              </a:rPr>
              <a:t>•</a:t>
            </a:r>
            <a:r>
              <a:rPr lang="zh-CN" altLang="en-US" sz="1600" dirty="0">
                <a:solidFill>
                  <a:schemeClr val="tx1">
                    <a:lumMod val="65000"/>
                    <a:lumOff val="35000"/>
                  </a:schemeClr>
                </a:solidFill>
                <a:latin typeface="微软雅黑" pitchFamily="34" charset="-122"/>
                <a:ea typeface="微软雅黑" pitchFamily="34" charset="-122"/>
              </a:rPr>
              <a:t>乔布斯</a:t>
            </a:r>
          </a:p>
        </p:txBody>
      </p:sp>
    </p:spTree>
    <p:extLst>
      <p:ext uri="{BB962C8B-B14F-4D97-AF65-F5344CB8AC3E}">
        <p14:creationId xmlns:p14="http://schemas.microsoft.com/office/powerpoint/2010/main" val="180658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1.1.3 </a:t>
            </a:r>
            <a:r>
              <a:rPr lang="zh-CN" altLang="en-US" sz="2000" dirty="0">
                <a:solidFill>
                  <a:schemeClr val="tx1">
                    <a:lumMod val="85000"/>
                    <a:lumOff val="15000"/>
                  </a:schemeClr>
                </a:solidFill>
                <a:latin typeface="微软雅黑" pitchFamily="34" charset="-122"/>
                <a:ea typeface="微软雅黑" pitchFamily="34" charset="-122"/>
              </a:rPr>
              <a:t>计算机的发展</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12" name="矩形 11"/>
          <p:cNvSpPr/>
          <p:nvPr/>
        </p:nvSpPr>
        <p:spPr>
          <a:xfrm>
            <a:off x="1355290" y="271267"/>
            <a:ext cx="3098925"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1.1  </a:t>
            </a:r>
            <a:r>
              <a:rPr lang="zh-CN" altLang="en-US" sz="2800" b="1" dirty="0">
                <a:solidFill>
                  <a:srgbClr val="FF6600"/>
                </a:solidFill>
                <a:latin typeface="微软雅黑" pitchFamily="34" charset="-122"/>
                <a:ea typeface="微软雅黑" pitchFamily="34" charset="-122"/>
              </a:rPr>
              <a:t>信息技术概述</a:t>
            </a:r>
          </a:p>
        </p:txBody>
      </p:sp>
      <p:pic>
        <p:nvPicPr>
          <p:cNvPr id="4" name="Picture 9" descr="C:\Users\Administrator\Desktop\03701400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7694"/>
            <a:ext cx="9036496" cy="2130167"/>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481408" y="4731990"/>
            <a:ext cx="1930352" cy="307777"/>
          </a:xfrm>
          <a:prstGeom prst="rect">
            <a:avLst/>
          </a:prstGeom>
        </p:spPr>
        <p:txBody>
          <a:bodyPr wrap="square">
            <a:spAutoFit/>
          </a:bodyPr>
          <a:lstStyle/>
          <a:p>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1946</a:t>
            </a:r>
            <a:r>
              <a:rPr lang="zh-CN" altLang="en-US" sz="1400" dirty="0">
                <a:solidFill>
                  <a:schemeClr val="tx1">
                    <a:lumMod val="65000"/>
                    <a:lumOff val="35000"/>
                  </a:schemeClr>
                </a:solidFill>
                <a:latin typeface="微软雅黑" pitchFamily="34" charset="-122"/>
                <a:ea typeface="微软雅黑" pitchFamily="34" charset="-122"/>
              </a:rPr>
              <a:t>年～</a:t>
            </a:r>
            <a:r>
              <a:rPr lang="en-US" altLang="zh-CN" sz="1400" dirty="0">
                <a:solidFill>
                  <a:schemeClr val="tx1">
                    <a:lumMod val="65000"/>
                    <a:lumOff val="35000"/>
                  </a:schemeClr>
                </a:solidFill>
                <a:latin typeface="微软雅黑" pitchFamily="34" charset="-122"/>
                <a:ea typeface="微软雅黑" pitchFamily="34" charset="-122"/>
              </a:rPr>
              <a:t>1958</a:t>
            </a:r>
            <a:r>
              <a:rPr lang="zh-CN" altLang="en-US" sz="1400" dirty="0">
                <a:solidFill>
                  <a:schemeClr val="tx1">
                    <a:lumMod val="65000"/>
                    <a:lumOff val="35000"/>
                  </a:schemeClr>
                </a:solidFill>
                <a:latin typeface="微软雅黑" pitchFamily="34" charset="-122"/>
                <a:ea typeface="微软雅黑" pitchFamily="34" charset="-122"/>
              </a:rPr>
              <a:t>年）</a:t>
            </a:r>
          </a:p>
        </p:txBody>
      </p:sp>
      <p:sp>
        <p:nvSpPr>
          <p:cNvPr id="6" name="矩形 5"/>
          <p:cNvSpPr/>
          <p:nvPr/>
        </p:nvSpPr>
        <p:spPr>
          <a:xfrm>
            <a:off x="2253881" y="3677352"/>
            <a:ext cx="1900222" cy="307777"/>
          </a:xfrm>
          <a:prstGeom prst="rect">
            <a:avLst/>
          </a:prstGeom>
        </p:spPr>
        <p:txBody>
          <a:bodyPr wrap="square">
            <a:spAutoFit/>
          </a:bodyPr>
          <a:lstStyle/>
          <a:p>
            <a:pPr algn="ct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1959</a:t>
            </a:r>
            <a:r>
              <a:rPr lang="zh-CN" altLang="en-US" sz="1400" dirty="0">
                <a:solidFill>
                  <a:schemeClr val="tx1">
                    <a:lumMod val="65000"/>
                    <a:lumOff val="35000"/>
                  </a:schemeClr>
                </a:solidFill>
                <a:latin typeface="微软雅黑" pitchFamily="34" charset="-122"/>
                <a:ea typeface="微软雅黑" pitchFamily="34" charset="-122"/>
              </a:rPr>
              <a:t>年～</a:t>
            </a:r>
            <a:r>
              <a:rPr lang="en-US" altLang="zh-CN" sz="1400" dirty="0">
                <a:solidFill>
                  <a:schemeClr val="tx1">
                    <a:lumMod val="65000"/>
                    <a:lumOff val="35000"/>
                  </a:schemeClr>
                </a:solidFill>
                <a:latin typeface="微软雅黑" pitchFamily="34" charset="-122"/>
                <a:ea typeface="微软雅黑" pitchFamily="34" charset="-122"/>
              </a:rPr>
              <a:t>1964</a:t>
            </a:r>
            <a:r>
              <a:rPr lang="zh-CN" altLang="en-US" sz="1400" dirty="0">
                <a:solidFill>
                  <a:schemeClr val="tx1">
                    <a:lumMod val="65000"/>
                    <a:lumOff val="35000"/>
                  </a:schemeClr>
                </a:solidFill>
                <a:latin typeface="微软雅黑" pitchFamily="34" charset="-122"/>
                <a:ea typeface="微软雅黑" pitchFamily="34" charset="-122"/>
              </a:rPr>
              <a:t>年）</a:t>
            </a:r>
          </a:p>
        </p:txBody>
      </p:sp>
      <p:pic>
        <p:nvPicPr>
          <p:cNvPr id="7" name="Picture 2" descr="c:\users\ADMINI~1\appdata\roaming\360se6\USERDA~1\Temp\11982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247" y="2437592"/>
            <a:ext cx="1260000" cy="15507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DMINI~1\appdata\roaming\360se6\USERDA~1\Temp\200505~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3881" y="1834320"/>
            <a:ext cx="1296000" cy="14385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ADMINI~1\appdata\roaming\360se6\USERDA~1\Temp\5479AB~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6046" y="1540953"/>
            <a:ext cx="1260000" cy="1060553"/>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323528" y="4227934"/>
            <a:ext cx="2160240" cy="523220"/>
          </a:xfrm>
          <a:prstGeom prst="rect">
            <a:avLst/>
          </a:prstGeom>
        </p:spPr>
        <p:txBody>
          <a:bodyPr wrap="square">
            <a:spAutoFit/>
          </a:bodyPr>
          <a:lstStyle/>
          <a:p>
            <a:pPr algn="ctr"/>
            <a:r>
              <a:rPr lang="zh-CN" altLang="en-US" sz="1400" dirty="0">
                <a:solidFill>
                  <a:schemeClr val="tx1">
                    <a:lumMod val="65000"/>
                    <a:lumOff val="35000"/>
                  </a:schemeClr>
                </a:solidFill>
                <a:latin typeface="微软雅黑" pitchFamily="34" charset="-122"/>
                <a:ea typeface="微软雅黑" pitchFamily="34" charset="-122"/>
              </a:rPr>
              <a:t>第</a:t>
            </a:r>
            <a:r>
              <a:rPr lang="en-US" altLang="zh-CN" sz="1400" dirty="0">
                <a:solidFill>
                  <a:schemeClr val="tx1">
                    <a:lumMod val="65000"/>
                    <a:lumOff val="35000"/>
                  </a:schemeClr>
                </a:solidFill>
                <a:latin typeface="微软雅黑" pitchFamily="34" charset="-122"/>
                <a:ea typeface="微软雅黑" pitchFamily="34" charset="-122"/>
              </a:rPr>
              <a:t>1</a:t>
            </a:r>
            <a:r>
              <a:rPr lang="zh-CN" altLang="en-US" sz="1400" dirty="0">
                <a:solidFill>
                  <a:schemeClr val="tx1">
                    <a:lumMod val="65000"/>
                    <a:lumOff val="35000"/>
                  </a:schemeClr>
                </a:solidFill>
                <a:latin typeface="微软雅黑" pitchFamily="34" charset="-122"/>
                <a:ea typeface="微软雅黑" pitchFamily="34" charset="-122"/>
              </a:rPr>
              <a:t>代：</a:t>
            </a:r>
            <a:r>
              <a:rPr lang="zh-CN" altLang="en-US" sz="1400" dirty="0">
                <a:solidFill>
                  <a:srgbClr val="00B0F0"/>
                </a:solidFill>
                <a:latin typeface="微软雅黑" pitchFamily="34" charset="-122"/>
                <a:ea typeface="微软雅黑" pitchFamily="34" charset="-122"/>
              </a:rPr>
              <a:t>电子管</a:t>
            </a:r>
            <a:endParaRPr lang="en-US" altLang="zh-CN" sz="1400" dirty="0">
              <a:solidFill>
                <a:srgbClr val="00B0F0"/>
              </a:solidFill>
              <a:latin typeface="微软雅黑" pitchFamily="34" charset="-122"/>
              <a:ea typeface="微软雅黑" pitchFamily="34" charset="-122"/>
            </a:endParaRPr>
          </a:p>
          <a:p>
            <a:pPr algn="ctr"/>
            <a:r>
              <a:rPr lang="zh-CN" altLang="en-US" sz="1400" dirty="0">
                <a:solidFill>
                  <a:schemeClr val="tx1">
                    <a:lumMod val="65000"/>
                    <a:lumOff val="35000"/>
                  </a:schemeClr>
                </a:solidFill>
                <a:latin typeface="微软雅黑" pitchFamily="34" charset="-122"/>
                <a:ea typeface="微软雅黑" pitchFamily="34" charset="-122"/>
              </a:rPr>
              <a:t>计算机时代</a:t>
            </a:r>
          </a:p>
        </p:txBody>
      </p:sp>
      <p:sp>
        <p:nvSpPr>
          <p:cNvPr id="13" name="矩形 12"/>
          <p:cNvSpPr/>
          <p:nvPr/>
        </p:nvSpPr>
        <p:spPr>
          <a:xfrm>
            <a:off x="2123728" y="3219822"/>
            <a:ext cx="1866723" cy="523220"/>
          </a:xfrm>
          <a:prstGeom prst="rect">
            <a:avLst/>
          </a:prstGeom>
        </p:spPr>
        <p:txBody>
          <a:bodyPr wrap="square">
            <a:spAutoFit/>
          </a:bodyPr>
          <a:lstStyle/>
          <a:p>
            <a:pPr algn="ctr"/>
            <a:r>
              <a:rPr lang="zh-CN" altLang="en-US" sz="1400" dirty="0">
                <a:solidFill>
                  <a:schemeClr val="tx1">
                    <a:lumMod val="65000"/>
                    <a:lumOff val="35000"/>
                  </a:schemeClr>
                </a:solidFill>
                <a:latin typeface="微软雅黑" pitchFamily="34" charset="-122"/>
                <a:ea typeface="微软雅黑" pitchFamily="34" charset="-122"/>
              </a:rPr>
              <a:t>第</a:t>
            </a:r>
            <a:r>
              <a:rPr lang="en-US" altLang="zh-CN" sz="1400" dirty="0">
                <a:solidFill>
                  <a:schemeClr val="tx1">
                    <a:lumMod val="65000"/>
                    <a:lumOff val="35000"/>
                  </a:schemeClr>
                </a:solidFill>
                <a:latin typeface="微软雅黑" pitchFamily="34" charset="-122"/>
                <a:ea typeface="微软雅黑" pitchFamily="34" charset="-122"/>
              </a:rPr>
              <a:t>2</a:t>
            </a:r>
            <a:r>
              <a:rPr lang="zh-CN" altLang="en-US" sz="1400" dirty="0">
                <a:solidFill>
                  <a:schemeClr val="tx1">
                    <a:lumMod val="65000"/>
                    <a:lumOff val="35000"/>
                  </a:schemeClr>
                </a:solidFill>
                <a:latin typeface="微软雅黑" pitchFamily="34" charset="-122"/>
                <a:ea typeface="微软雅黑" pitchFamily="34" charset="-122"/>
              </a:rPr>
              <a:t>代：</a:t>
            </a:r>
            <a:r>
              <a:rPr lang="zh-CN" altLang="en-US" sz="1400" dirty="0">
                <a:solidFill>
                  <a:srgbClr val="00B0F0"/>
                </a:solidFill>
                <a:latin typeface="微软雅黑" pitchFamily="34" charset="-122"/>
                <a:ea typeface="微软雅黑" pitchFamily="34" charset="-122"/>
              </a:rPr>
              <a:t>晶体管</a:t>
            </a:r>
            <a:endParaRPr lang="en-US" altLang="zh-CN" sz="1400" dirty="0">
              <a:solidFill>
                <a:srgbClr val="00B0F0"/>
              </a:solidFill>
              <a:latin typeface="微软雅黑" pitchFamily="34" charset="-122"/>
              <a:ea typeface="微软雅黑" pitchFamily="34" charset="-122"/>
            </a:endParaRPr>
          </a:p>
          <a:p>
            <a:pPr algn="ctr"/>
            <a:r>
              <a:rPr lang="zh-CN" altLang="en-US" sz="1400" dirty="0">
                <a:solidFill>
                  <a:schemeClr val="tx1">
                    <a:lumMod val="65000"/>
                    <a:lumOff val="35000"/>
                  </a:schemeClr>
                </a:solidFill>
                <a:latin typeface="微软雅黑" pitchFamily="34" charset="-122"/>
                <a:ea typeface="微软雅黑" pitchFamily="34" charset="-122"/>
              </a:rPr>
              <a:t>计算机时代</a:t>
            </a:r>
          </a:p>
        </p:txBody>
      </p:sp>
      <p:sp>
        <p:nvSpPr>
          <p:cNvPr id="14" name="矩形 13"/>
          <p:cNvSpPr/>
          <p:nvPr/>
        </p:nvSpPr>
        <p:spPr>
          <a:xfrm>
            <a:off x="4019352" y="2787774"/>
            <a:ext cx="2055078" cy="523220"/>
          </a:xfrm>
          <a:prstGeom prst="rect">
            <a:avLst/>
          </a:prstGeom>
        </p:spPr>
        <p:txBody>
          <a:bodyPr wrap="square">
            <a:spAutoFit/>
          </a:bodyPr>
          <a:lstStyle/>
          <a:p>
            <a:pPr algn="ctr"/>
            <a:r>
              <a:rPr lang="zh-CN" altLang="en-US" sz="1400" dirty="0">
                <a:solidFill>
                  <a:schemeClr val="tx1">
                    <a:lumMod val="65000"/>
                    <a:lumOff val="35000"/>
                  </a:schemeClr>
                </a:solidFill>
                <a:latin typeface="微软雅黑" pitchFamily="34" charset="-122"/>
                <a:ea typeface="微软雅黑" pitchFamily="34" charset="-122"/>
              </a:rPr>
              <a:t>第</a:t>
            </a:r>
            <a:r>
              <a:rPr lang="en-US" altLang="zh-CN" sz="1400" dirty="0">
                <a:solidFill>
                  <a:schemeClr val="tx1">
                    <a:lumMod val="65000"/>
                    <a:lumOff val="35000"/>
                  </a:schemeClr>
                </a:solidFill>
                <a:latin typeface="微软雅黑" pitchFamily="34" charset="-122"/>
                <a:ea typeface="微软雅黑" pitchFamily="34" charset="-122"/>
              </a:rPr>
              <a:t>3</a:t>
            </a:r>
            <a:r>
              <a:rPr lang="zh-CN" altLang="en-US" sz="1400" dirty="0">
                <a:solidFill>
                  <a:schemeClr val="tx1">
                    <a:lumMod val="65000"/>
                    <a:lumOff val="35000"/>
                  </a:schemeClr>
                </a:solidFill>
                <a:latin typeface="微软雅黑" pitchFamily="34" charset="-122"/>
                <a:ea typeface="微软雅黑" pitchFamily="34" charset="-122"/>
              </a:rPr>
              <a:t>代：</a:t>
            </a:r>
            <a:r>
              <a:rPr lang="zh-CN" altLang="en-US" sz="1400" dirty="0">
                <a:solidFill>
                  <a:srgbClr val="00B0F0"/>
                </a:solidFill>
                <a:latin typeface="微软雅黑" pitchFamily="34" charset="-122"/>
                <a:ea typeface="微软雅黑" pitchFamily="34" charset="-122"/>
              </a:rPr>
              <a:t>集成电路</a:t>
            </a:r>
            <a:endParaRPr lang="en-US" altLang="zh-CN" sz="1400" dirty="0">
              <a:solidFill>
                <a:srgbClr val="00B0F0"/>
              </a:solidFill>
              <a:latin typeface="微软雅黑" pitchFamily="34" charset="-122"/>
              <a:ea typeface="微软雅黑" pitchFamily="34" charset="-122"/>
            </a:endParaRPr>
          </a:p>
          <a:p>
            <a:pPr algn="ctr"/>
            <a:r>
              <a:rPr lang="zh-CN" altLang="en-US" sz="1400" dirty="0">
                <a:solidFill>
                  <a:schemeClr val="tx1">
                    <a:lumMod val="65000"/>
                    <a:lumOff val="35000"/>
                  </a:schemeClr>
                </a:solidFill>
                <a:latin typeface="微软雅黑" pitchFamily="34" charset="-122"/>
                <a:ea typeface="微软雅黑" pitchFamily="34" charset="-122"/>
              </a:rPr>
              <a:t>计算机时代</a:t>
            </a:r>
          </a:p>
        </p:txBody>
      </p:sp>
      <p:sp>
        <p:nvSpPr>
          <p:cNvPr id="15" name="矩形 14"/>
          <p:cNvSpPr/>
          <p:nvPr/>
        </p:nvSpPr>
        <p:spPr>
          <a:xfrm>
            <a:off x="4096780" y="3291830"/>
            <a:ext cx="1900222" cy="307777"/>
          </a:xfrm>
          <a:prstGeom prst="rect">
            <a:avLst/>
          </a:prstGeom>
        </p:spPr>
        <p:txBody>
          <a:bodyPr wrap="square">
            <a:spAutoFit/>
          </a:bodyPr>
          <a:lstStyle/>
          <a:p>
            <a:pPr algn="ct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1965</a:t>
            </a:r>
            <a:r>
              <a:rPr lang="zh-CN" altLang="en-US" sz="1400" dirty="0">
                <a:solidFill>
                  <a:schemeClr val="tx1">
                    <a:lumMod val="65000"/>
                    <a:lumOff val="35000"/>
                  </a:schemeClr>
                </a:solidFill>
                <a:latin typeface="微软雅黑" pitchFamily="34" charset="-122"/>
                <a:ea typeface="微软雅黑" pitchFamily="34" charset="-122"/>
              </a:rPr>
              <a:t>年～</a:t>
            </a:r>
            <a:r>
              <a:rPr lang="en-US" altLang="zh-CN" sz="1400" dirty="0">
                <a:solidFill>
                  <a:schemeClr val="tx1">
                    <a:lumMod val="65000"/>
                    <a:lumOff val="35000"/>
                  </a:schemeClr>
                </a:solidFill>
                <a:latin typeface="微软雅黑" pitchFamily="34" charset="-122"/>
                <a:ea typeface="微软雅黑" pitchFamily="34" charset="-122"/>
              </a:rPr>
              <a:t>1970</a:t>
            </a:r>
            <a:r>
              <a:rPr lang="zh-CN" altLang="en-US" sz="1400" dirty="0">
                <a:solidFill>
                  <a:schemeClr val="tx1">
                    <a:lumMod val="65000"/>
                    <a:lumOff val="35000"/>
                  </a:schemeClr>
                </a:solidFill>
                <a:latin typeface="微软雅黑" pitchFamily="34" charset="-122"/>
                <a:ea typeface="微软雅黑" pitchFamily="34" charset="-122"/>
              </a:rPr>
              <a:t>年）</a:t>
            </a:r>
          </a:p>
        </p:txBody>
      </p:sp>
      <p:pic>
        <p:nvPicPr>
          <p:cNvPr id="16" name="Picture 8" descr="c:\users\ADMINI~1\appdata\roaming\360se6\USERDA~1\Temp\5479AB~1.GIF"/>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6258" y="1327426"/>
            <a:ext cx="1172894" cy="1172894"/>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6074430" y="2601506"/>
            <a:ext cx="2169978" cy="523220"/>
          </a:xfrm>
          <a:prstGeom prst="rect">
            <a:avLst/>
          </a:prstGeom>
        </p:spPr>
        <p:txBody>
          <a:bodyPr wrap="square">
            <a:spAutoFit/>
          </a:bodyPr>
          <a:lstStyle/>
          <a:p>
            <a:pPr algn="ctr"/>
            <a:r>
              <a:rPr lang="zh-CN" altLang="en-US" sz="1400" dirty="0">
                <a:solidFill>
                  <a:schemeClr val="tx1">
                    <a:lumMod val="65000"/>
                    <a:lumOff val="35000"/>
                  </a:schemeClr>
                </a:solidFill>
                <a:latin typeface="微软雅黑" pitchFamily="34" charset="-122"/>
                <a:ea typeface="微软雅黑" pitchFamily="34" charset="-122"/>
              </a:rPr>
              <a:t>第</a:t>
            </a:r>
            <a:r>
              <a:rPr lang="en-US" altLang="zh-CN" sz="1400" dirty="0">
                <a:solidFill>
                  <a:schemeClr val="tx1">
                    <a:lumMod val="65000"/>
                    <a:lumOff val="35000"/>
                  </a:schemeClr>
                </a:solidFill>
                <a:latin typeface="微软雅黑" pitchFamily="34" charset="-122"/>
                <a:ea typeface="微软雅黑" pitchFamily="34" charset="-122"/>
              </a:rPr>
              <a:t>4</a:t>
            </a:r>
            <a:r>
              <a:rPr lang="zh-CN" altLang="en-US" sz="1400" dirty="0">
                <a:solidFill>
                  <a:schemeClr val="tx1">
                    <a:lumMod val="65000"/>
                    <a:lumOff val="35000"/>
                  </a:schemeClr>
                </a:solidFill>
                <a:latin typeface="微软雅黑" pitchFamily="34" charset="-122"/>
                <a:ea typeface="微软雅黑" pitchFamily="34" charset="-122"/>
              </a:rPr>
              <a:t>代：</a:t>
            </a:r>
            <a:r>
              <a:rPr lang="zh-CN" altLang="en-US" sz="1400" dirty="0">
                <a:solidFill>
                  <a:srgbClr val="00B0F0"/>
                </a:solidFill>
                <a:latin typeface="微软雅黑" pitchFamily="34" charset="-122"/>
                <a:ea typeface="微软雅黑" pitchFamily="34" charset="-122"/>
              </a:rPr>
              <a:t>大规模集成电路</a:t>
            </a:r>
            <a:r>
              <a:rPr lang="zh-CN" altLang="en-US" sz="1400" dirty="0">
                <a:solidFill>
                  <a:schemeClr val="tx1">
                    <a:lumMod val="65000"/>
                    <a:lumOff val="35000"/>
                  </a:schemeClr>
                </a:solidFill>
                <a:latin typeface="微软雅黑" pitchFamily="34" charset="-122"/>
                <a:ea typeface="微软雅黑" pitchFamily="34" charset="-122"/>
              </a:rPr>
              <a:t>计算机时代</a:t>
            </a:r>
          </a:p>
        </p:txBody>
      </p:sp>
      <p:sp>
        <p:nvSpPr>
          <p:cNvPr id="18" name="矩形 17"/>
          <p:cNvSpPr/>
          <p:nvPr/>
        </p:nvSpPr>
        <p:spPr>
          <a:xfrm>
            <a:off x="6228184" y="3124726"/>
            <a:ext cx="1900222" cy="307777"/>
          </a:xfrm>
          <a:prstGeom prst="rect">
            <a:avLst/>
          </a:prstGeom>
        </p:spPr>
        <p:txBody>
          <a:bodyPr wrap="square">
            <a:spAutoFit/>
          </a:bodyPr>
          <a:lstStyle/>
          <a:p>
            <a:pPr algn="ctr"/>
            <a:r>
              <a:rPr lang="zh-CN" altLang="en-US" sz="1400" dirty="0">
                <a:solidFill>
                  <a:schemeClr val="tx1">
                    <a:lumMod val="65000"/>
                    <a:lumOff val="35000"/>
                  </a:schemeClr>
                </a:solidFill>
                <a:latin typeface="微软雅黑" pitchFamily="34" charset="-122"/>
                <a:ea typeface="微软雅黑" pitchFamily="34" charset="-122"/>
              </a:rPr>
              <a:t>（</a:t>
            </a:r>
            <a:r>
              <a:rPr lang="en-US" altLang="zh-CN" sz="1400" dirty="0">
                <a:solidFill>
                  <a:schemeClr val="tx1">
                    <a:lumMod val="65000"/>
                    <a:lumOff val="35000"/>
                  </a:schemeClr>
                </a:solidFill>
                <a:latin typeface="微软雅黑" pitchFamily="34" charset="-122"/>
                <a:ea typeface="微软雅黑" pitchFamily="34" charset="-122"/>
              </a:rPr>
              <a:t>1971</a:t>
            </a:r>
            <a:r>
              <a:rPr lang="zh-CN" altLang="en-US" sz="1400" dirty="0">
                <a:solidFill>
                  <a:schemeClr val="tx1">
                    <a:lumMod val="65000"/>
                    <a:lumOff val="35000"/>
                  </a:schemeClr>
                </a:solidFill>
                <a:latin typeface="微软雅黑" pitchFamily="34" charset="-122"/>
                <a:ea typeface="微软雅黑" pitchFamily="34" charset="-122"/>
              </a:rPr>
              <a:t>年～至今）</a:t>
            </a:r>
          </a:p>
        </p:txBody>
      </p:sp>
      <p:sp>
        <p:nvSpPr>
          <p:cNvPr id="2" name="矩形 1"/>
          <p:cNvSpPr/>
          <p:nvPr/>
        </p:nvSpPr>
        <p:spPr>
          <a:xfrm>
            <a:off x="4154103" y="4074045"/>
            <a:ext cx="4572000" cy="830997"/>
          </a:xfrm>
          <a:prstGeom prst="rect">
            <a:avLst/>
          </a:prstGeom>
        </p:spPr>
        <p:txBody>
          <a:bodyPr>
            <a:spAutoFit/>
          </a:bodyPr>
          <a:lstStyle/>
          <a:p>
            <a:pPr>
              <a:lnSpc>
                <a:spcPct val="150000"/>
              </a:lnSpc>
            </a:pPr>
            <a:r>
              <a:rPr lang="zh-CN" altLang="en-US" sz="1600" dirty="0">
                <a:solidFill>
                  <a:srgbClr val="FF6600"/>
                </a:solidFill>
                <a:latin typeface="微软雅黑" pitchFamily="34" charset="-122"/>
                <a:ea typeface="微软雅黑" pitchFamily="34" charset="-122"/>
              </a:rPr>
              <a:t>趋势：</a:t>
            </a:r>
            <a:r>
              <a:rPr lang="zh-CN" altLang="zh-CN" sz="1600" dirty="0">
                <a:solidFill>
                  <a:schemeClr val="tx1">
                    <a:lumMod val="65000"/>
                    <a:lumOff val="35000"/>
                  </a:schemeClr>
                </a:solidFill>
                <a:latin typeface="微软雅黑" pitchFamily="34" charset="-122"/>
                <a:ea typeface="微软雅黑" pitchFamily="34" charset="-122"/>
              </a:rPr>
              <a:t>第五代计算机是把信息采集、存储、处理、通信同人工智能结合在一起的</a:t>
            </a:r>
            <a:r>
              <a:rPr lang="zh-CN" altLang="zh-CN" sz="1600" dirty="0">
                <a:solidFill>
                  <a:srgbClr val="00B0F0"/>
                </a:solidFill>
                <a:latin typeface="微软雅黑" pitchFamily="34" charset="-122"/>
                <a:ea typeface="微软雅黑" pitchFamily="34" charset="-122"/>
              </a:rPr>
              <a:t>智能计算机系统</a:t>
            </a:r>
            <a:r>
              <a:rPr lang="zh-CN" altLang="zh-CN" sz="1600" dirty="0">
                <a:solidFill>
                  <a:schemeClr val="tx1">
                    <a:lumMod val="65000"/>
                    <a:lumOff val="35000"/>
                  </a:schemeClr>
                </a:solidFill>
                <a:latin typeface="微软雅黑" pitchFamily="34" charset="-122"/>
                <a:ea typeface="微软雅黑" pitchFamily="34" charset="-122"/>
              </a:rPr>
              <a:t>。</a:t>
            </a:r>
            <a:endParaRPr lang="zh-CN" altLang="en-US" sz="16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57319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11192" y="1679778"/>
            <a:ext cx="8136904" cy="1107996"/>
          </a:xfrm>
          <a:prstGeom prst="rect">
            <a:avLst/>
          </a:prstGeom>
        </p:spPr>
        <p:txBody>
          <a:bodyPr wrap="square">
            <a:spAutoFit/>
          </a:bodyPr>
          <a:lstStyle/>
          <a:p>
            <a:pPr marL="0" lvl="1" algn="just">
              <a:lnSpc>
                <a:spcPct val="150000"/>
              </a:lnSpc>
            </a:pPr>
            <a:r>
              <a:rPr lang="zh-CN" altLang="en-US" sz="2400" dirty="0">
                <a:solidFill>
                  <a:srgbClr val="000000"/>
                </a:solidFill>
                <a:latin typeface="幼圆" panose="02010509060101010101" pitchFamily="49" charset="-122"/>
                <a:ea typeface="幼圆" panose="02010509060101010101" pitchFamily="49" charset="-122"/>
              </a:rPr>
              <a:t>    </a:t>
            </a:r>
            <a:r>
              <a:rPr kumimoji="1" lang="zh-CN" altLang="en-US" sz="2000" dirty="0">
                <a:solidFill>
                  <a:schemeClr val="tx1">
                    <a:lumMod val="65000"/>
                    <a:lumOff val="35000"/>
                  </a:schemeClr>
                </a:solidFill>
                <a:latin typeface="微软雅黑" pitchFamily="34" charset="-122"/>
                <a:ea typeface="微软雅黑" pitchFamily="34" charset="-122"/>
              </a:rPr>
              <a:t>现代信息技术是以电子技术（尤其是微电子技术）为基础、计算机技术为核心、通信技术为支柱、信息应用技术为目标的科学技术群。</a:t>
            </a:r>
          </a:p>
        </p:txBody>
      </p:sp>
      <p:sp>
        <p:nvSpPr>
          <p:cNvPr id="3" name="圆角矩形 2"/>
          <p:cNvSpPr/>
          <p:nvPr/>
        </p:nvSpPr>
        <p:spPr>
          <a:xfrm>
            <a:off x="1475656" y="3515548"/>
            <a:ext cx="2088232" cy="486054"/>
          </a:xfrm>
          <a:prstGeom prst="roundRect">
            <a:avLst/>
          </a:prstGeom>
          <a:ln>
            <a:solidFill>
              <a:schemeClr val="bg1">
                <a:lumMod val="65000"/>
              </a:schemeClr>
            </a:solid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000" dirty="0">
                <a:solidFill>
                  <a:schemeClr val="tx1">
                    <a:lumMod val="65000"/>
                    <a:lumOff val="35000"/>
                  </a:schemeClr>
                </a:solidFill>
                <a:latin typeface="微软雅黑" pitchFamily="34" charset="-122"/>
                <a:ea typeface="微软雅黑" pitchFamily="34" charset="-122"/>
              </a:rPr>
              <a:t>微电子技术</a:t>
            </a:r>
          </a:p>
        </p:txBody>
      </p:sp>
      <p:sp>
        <p:nvSpPr>
          <p:cNvPr id="11" name="圆角矩形 10"/>
          <p:cNvSpPr/>
          <p:nvPr/>
        </p:nvSpPr>
        <p:spPr>
          <a:xfrm>
            <a:off x="5220072" y="3515548"/>
            <a:ext cx="2088000" cy="486054"/>
          </a:xfrm>
          <a:prstGeom prst="roundRect">
            <a:avLst/>
          </a:prstGeom>
          <a:ln>
            <a:solidFill>
              <a:schemeClr val="bg1">
                <a:lumMod val="65000"/>
              </a:schemeClr>
            </a:solid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000" dirty="0">
                <a:solidFill>
                  <a:schemeClr val="tx1">
                    <a:lumMod val="65000"/>
                    <a:lumOff val="35000"/>
                  </a:schemeClr>
                </a:solidFill>
                <a:latin typeface="微软雅黑" pitchFamily="34" charset="-122"/>
                <a:ea typeface="微软雅黑" pitchFamily="34" charset="-122"/>
              </a:rPr>
              <a:t>光电子技术</a:t>
            </a:r>
          </a:p>
        </p:txBody>
      </p:sp>
      <p:sp>
        <p:nvSpPr>
          <p:cNvPr id="4" name="矩形 3"/>
          <p:cNvSpPr/>
          <p:nvPr/>
        </p:nvSpPr>
        <p:spPr>
          <a:xfrm>
            <a:off x="1726907" y="4453835"/>
            <a:ext cx="1620957" cy="338554"/>
          </a:xfrm>
          <a:prstGeom prst="rect">
            <a:avLst/>
          </a:prstGeom>
        </p:spPr>
        <p:txBody>
          <a:bodyPr wrap="none">
            <a:spAutoFit/>
          </a:bodyPr>
          <a:lstStyle/>
          <a:p>
            <a:r>
              <a:rPr lang="zh-CN" altLang="zh-CN" sz="1600" dirty="0">
                <a:solidFill>
                  <a:schemeClr val="tx1">
                    <a:lumMod val="65000"/>
                    <a:lumOff val="35000"/>
                  </a:schemeClr>
                </a:solidFill>
                <a:latin typeface="微软雅黑" pitchFamily="34" charset="-122"/>
                <a:ea typeface="微软雅黑" pitchFamily="34" charset="-122"/>
              </a:rPr>
              <a:t>大规模集成电路</a:t>
            </a:r>
            <a:endParaRPr lang="zh-CN" altLang="en-US" sz="1600" dirty="0">
              <a:solidFill>
                <a:schemeClr val="tx1">
                  <a:lumMod val="65000"/>
                  <a:lumOff val="35000"/>
                </a:schemeClr>
              </a:solidFill>
              <a:latin typeface="微软雅黑" pitchFamily="34" charset="-122"/>
              <a:ea typeface="微软雅黑" pitchFamily="34" charset="-122"/>
            </a:endParaRPr>
          </a:p>
        </p:txBody>
      </p:sp>
      <p:sp>
        <p:nvSpPr>
          <p:cNvPr id="5" name="矩形 4"/>
          <p:cNvSpPr/>
          <p:nvPr/>
        </p:nvSpPr>
        <p:spPr>
          <a:xfrm>
            <a:off x="4621936" y="4465444"/>
            <a:ext cx="3262432" cy="338554"/>
          </a:xfrm>
          <a:prstGeom prst="rect">
            <a:avLst/>
          </a:prstGeom>
        </p:spPr>
        <p:txBody>
          <a:bodyPr wrap="none">
            <a:spAutoFit/>
          </a:bodyPr>
          <a:lstStyle/>
          <a:p>
            <a:r>
              <a:rPr lang="zh-CN" altLang="zh-CN" sz="1600" dirty="0">
                <a:solidFill>
                  <a:schemeClr val="tx1">
                    <a:lumMod val="65000"/>
                    <a:lumOff val="35000"/>
                  </a:schemeClr>
                </a:solidFill>
                <a:latin typeface="微软雅黑" pitchFamily="34" charset="-122"/>
                <a:ea typeface="微软雅黑" pitchFamily="34" charset="-122"/>
              </a:rPr>
              <a:t>光显示、光存储、光通信、激光</a:t>
            </a:r>
            <a:r>
              <a:rPr lang="zh-CN" altLang="en-US" sz="1600" dirty="0">
                <a:solidFill>
                  <a:schemeClr val="tx1">
                    <a:lumMod val="65000"/>
                    <a:lumOff val="35000"/>
                  </a:schemeClr>
                </a:solidFill>
                <a:latin typeface="微软雅黑" pitchFamily="34" charset="-122"/>
                <a:ea typeface="微软雅黑" pitchFamily="34" charset="-122"/>
              </a:rPr>
              <a:t>等</a:t>
            </a:r>
          </a:p>
        </p:txBody>
      </p:sp>
      <p:cxnSp>
        <p:nvCxnSpPr>
          <p:cNvPr id="8" name="直接箭头连接符 7"/>
          <p:cNvCxnSpPr>
            <a:stCxn id="3" idx="2"/>
          </p:cNvCxnSpPr>
          <p:nvPr/>
        </p:nvCxnSpPr>
        <p:spPr>
          <a:xfrm>
            <a:off x="2519772" y="4001602"/>
            <a:ext cx="0" cy="4638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直接箭头连接符 14"/>
          <p:cNvCxnSpPr/>
          <p:nvPr/>
        </p:nvCxnSpPr>
        <p:spPr>
          <a:xfrm>
            <a:off x="6264188" y="4001603"/>
            <a:ext cx="0" cy="46384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Rectangle 18"/>
          <p:cNvSpPr>
            <a:spLocks noChangeArrowheads="1"/>
          </p:cNvSpPr>
          <p:nvPr/>
        </p:nvSpPr>
        <p:spPr bwMode="auto">
          <a:xfrm>
            <a:off x="539552" y="1221600"/>
            <a:ext cx="6959600" cy="5397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35000">
              <a:spcBef>
                <a:spcPct val="20000"/>
              </a:spcBef>
              <a:buClr>
                <a:schemeClr val="tx2"/>
              </a:buClr>
              <a:buSzPct val="70000"/>
              <a:buFont typeface="Wingdings" pitchFamily="2" charset="2"/>
              <a:buChar char="l"/>
              <a:defRPr sz="3000">
                <a:solidFill>
                  <a:schemeClr val="tx1"/>
                </a:solidFill>
                <a:latin typeface="Arial" charset="0"/>
                <a:ea typeface="宋体" pitchFamily="2" charset="-122"/>
              </a:defRPr>
            </a:lvl1pPr>
            <a:lvl2pPr marL="1463675" indent="-609600">
              <a:spcBef>
                <a:spcPct val="20000"/>
              </a:spcBef>
              <a:buClr>
                <a:schemeClr val="accent2"/>
              </a:buClr>
              <a:buSzPct val="70000"/>
              <a:buFont typeface="Wingdings" pitchFamily="2" charset="2"/>
              <a:buChar char="l"/>
              <a:defRPr sz="2600">
                <a:solidFill>
                  <a:schemeClr val="tx1"/>
                </a:solidFill>
                <a:latin typeface="Arial" charset="0"/>
                <a:ea typeface="宋体" pitchFamily="2" charset="-122"/>
              </a:defRPr>
            </a:lvl2pPr>
            <a:lvl3pPr marL="2187575" indent="-533400">
              <a:spcBef>
                <a:spcPct val="20000"/>
              </a:spcBef>
              <a:buClr>
                <a:schemeClr val="accent1"/>
              </a:buClr>
              <a:buSzPct val="70000"/>
              <a:buFont typeface="Wingdings" pitchFamily="2" charset="2"/>
              <a:buChar char="l"/>
              <a:defRPr sz="2300">
                <a:solidFill>
                  <a:schemeClr val="tx1"/>
                </a:solidFill>
                <a:latin typeface="Arial" charset="0"/>
                <a:ea typeface="宋体" pitchFamily="2" charset="-122"/>
              </a:defRPr>
            </a:lvl3pPr>
            <a:lvl4pPr marL="2911475" indent="-533400">
              <a:spcBef>
                <a:spcPct val="20000"/>
              </a:spcBef>
              <a:buClr>
                <a:schemeClr val="tx2"/>
              </a:buClr>
              <a:buSzPct val="75000"/>
              <a:buFont typeface="Wingdings" pitchFamily="2" charset="2"/>
              <a:buChar char="§"/>
              <a:defRPr sz="2000">
                <a:solidFill>
                  <a:schemeClr val="tx1"/>
                </a:solidFill>
                <a:latin typeface="Arial" charset="0"/>
                <a:ea typeface="宋体" pitchFamily="2" charset="-122"/>
              </a:defRPr>
            </a:lvl4pPr>
            <a:lvl5pPr marL="3635375" indent="-533400">
              <a:spcBef>
                <a:spcPct val="20000"/>
              </a:spcBef>
              <a:buClr>
                <a:schemeClr val="folHlink"/>
              </a:buClr>
              <a:buSzPct val="80000"/>
              <a:buFont typeface="Wingdings" pitchFamily="2" charset="2"/>
              <a:buChar char="§"/>
              <a:defRPr sz="2000">
                <a:solidFill>
                  <a:schemeClr val="tx1"/>
                </a:solidFill>
                <a:latin typeface="Arial" charset="0"/>
                <a:ea typeface="宋体" pitchFamily="2" charset="-122"/>
              </a:defRPr>
            </a:lvl5pPr>
            <a:lvl6pPr marL="40925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6pPr>
            <a:lvl7pPr marL="45497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7pPr>
            <a:lvl8pPr marL="50069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8pPr>
            <a:lvl9pPr marL="5464175" indent="-533400" fontAlgn="base">
              <a:spcBef>
                <a:spcPct val="20000"/>
              </a:spcBef>
              <a:spcAft>
                <a:spcPct val="0"/>
              </a:spcAft>
              <a:buClr>
                <a:schemeClr val="folHlink"/>
              </a:buClr>
              <a:buSzPct val="80000"/>
              <a:buFont typeface="Wingdings" pitchFamily="2" charset="2"/>
              <a:buChar char="§"/>
              <a:defRPr sz="2000">
                <a:solidFill>
                  <a:schemeClr val="tx1"/>
                </a:solidFill>
                <a:latin typeface="Arial" charset="0"/>
                <a:ea typeface="宋体" pitchFamily="2" charset="-122"/>
              </a:defRPr>
            </a:lvl9pPr>
          </a:lstStyle>
          <a:p>
            <a:pPr algn="just">
              <a:lnSpc>
                <a:spcPct val="140000"/>
              </a:lnSpc>
              <a:spcBef>
                <a:spcPct val="0"/>
              </a:spcBef>
              <a:buClr>
                <a:srgbClr val="330066"/>
              </a:buClr>
              <a:buNone/>
            </a:pPr>
            <a:r>
              <a:rPr lang="en-US" altLang="zh-CN" sz="2000" dirty="0">
                <a:solidFill>
                  <a:schemeClr val="tx1">
                    <a:lumMod val="85000"/>
                    <a:lumOff val="15000"/>
                  </a:schemeClr>
                </a:solidFill>
                <a:latin typeface="微软雅黑" pitchFamily="34" charset="-122"/>
                <a:ea typeface="微软雅黑" pitchFamily="34" charset="-122"/>
              </a:rPr>
              <a:t>1.1.4 </a:t>
            </a:r>
            <a:r>
              <a:rPr lang="zh-CN" altLang="en-US" sz="2000" dirty="0">
                <a:solidFill>
                  <a:schemeClr val="tx1">
                    <a:lumMod val="85000"/>
                    <a:lumOff val="15000"/>
                  </a:schemeClr>
                </a:solidFill>
                <a:latin typeface="微软雅黑" pitchFamily="34" charset="-122"/>
                <a:ea typeface="微软雅黑" pitchFamily="34" charset="-122"/>
              </a:rPr>
              <a:t>现代信息技术的内容</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2" name="矩形 1"/>
          <p:cNvSpPr/>
          <p:nvPr/>
        </p:nvSpPr>
        <p:spPr>
          <a:xfrm>
            <a:off x="540308" y="2809840"/>
            <a:ext cx="2326278" cy="499624"/>
          </a:xfrm>
          <a:prstGeom prst="rect">
            <a:avLst/>
          </a:prstGeom>
        </p:spPr>
        <p:txBody>
          <a:bodyPr wrap="none">
            <a:spAutoFit/>
          </a:bodyPr>
          <a:lstStyle/>
          <a:p>
            <a:pPr marL="342900" lvl="1" indent="-342900">
              <a:lnSpc>
                <a:spcPct val="150000"/>
              </a:lnSpc>
              <a:buFont typeface="Wingdings" pitchFamily="2" charset="2"/>
              <a:buChar char="l"/>
            </a:pPr>
            <a:r>
              <a:rPr kumimoji="1" lang="zh-CN" altLang="en-US" sz="2000" dirty="0">
                <a:solidFill>
                  <a:srgbClr val="00B0F0"/>
                </a:solidFill>
                <a:latin typeface="微软雅黑" pitchFamily="34" charset="-122"/>
                <a:ea typeface="微软雅黑" pitchFamily="34" charset="-122"/>
              </a:rPr>
              <a:t>信息的基础技术</a:t>
            </a:r>
          </a:p>
        </p:txBody>
      </p:sp>
      <p:sp>
        <p:nvSpPr>
          <p:cNvPr id="16" name="矩形 15"/>
          <p:cNvSpPr/>
          <p:nvPr/>
        </p:nvSpPr>
        <p:spPr>
          <a:xfrm>
            <a:off x="1355290" y="271267"/>
            <a:ext cx="3098925" cy="738664"/>
          </a:xfrm>
          <a:prstGeom prst="rect">
            <a:avLst/>
          </a:prstGeom>
        </p:spPr>
        <p:txBody>
          <a:bodyPr wrap="none">
            <a:spAutoFit/>
          </a:bodyPr>
          <a:lstStyle/>
          <a:p>
            <a:pPr>
              <a:lnSpc>
                <a:spcPct val="150000"/>
              </a:lnSpc>
              <a:buClr>
                <a:schemeClr val="folHlink"/>
              </a:buClr>
              <a:buSzPct val="90000"/>
              <a:buFont typeface="Wingdings" pitchFamily="2" charset="2"/>
              <a:buNone/>
            </a:pPr>
            <a:r>
              <a:rPr lang="en-US" altLang="zh-CN" sz="2800" b="1" dirty="0">
                <a:solidFill>
                  <a:srgbClr val="FF6600"/>
                </a:solidFill>
                <a:latin typeface="微软雅黑" pitchFamily="34" charset="-122"/>
                <a:ea typeface="微软雅黑" pitchFamily="34" charset="-122"/>
              </a:rPr>
              <a:t>1.1  </a:t>
            </a:r>
            <a:r>
              <a:rPr lang="zh-CN" altLang="en-US" sz="2800" b="1" dirty="0">
                <a:solidFill>
                  <a:srgbClr val="FF6600"/>
                </a:solidFill>
                <a:latin typeface="微软雅黑" pitchFamily="34" charset="-122"/>
                <a:ea typeface="微软雅黑" pitchFamily="34" charset="-122"/>
              </a:rPr>
              <a:t>信息技术概述</a:t>
            </a:r>
          </a:p>
        </p:txBody>
      </p:sp>
    </p:spTree>
    <p:extLst>
      <p:ext uri="{BB962C8B-B14F-4D97-AF65-F5344CB8AC3E}">
        <p14:creationId xmlns:p14="http://schemas.microsoft.com/office/powerpoint/2010/main" val="2569405411"/>
      </p:ext>
    </p:extLst>
  </p:cSld>
  <p:clrMapOvr>
    <a:masterClrMapping/>
  </p:clrMapOvr>
</p:sld>
</file>

<file path=ppt/theme/theme1.xml><?xml version="1.0" encoding="utf-8"?>
<a:theme xmlns:a="http://schemas.openxmlformats.org/drawingml/2006/main" name="1_Network">
  <a:themeElements>
    <a:clrScheme name="Network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68E80"/>
      </a:folHlink>
    </a:clrScheme>
    <a:fontScheme name="Netwo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68E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1329</TotalTime>
  <Words>1293</Words>
  <Application>Microsoft Office PowerPoint</Application>
  <PresentationFormat>全屏显示(16:9)</PresentationFormat>
  <Paragraphs>199</Paragraphs>
  <Slides>24</Slides>
  <Notes>22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华文中宋</vt:lpstr>
      <vt:lpstr>宋体</vt:lpstr>
      <vt:lpstr>微软雅黑</vt:lpstr>
      <vt:lpstr>幼圆</vt:lpstr>
      <vt:lpstr>Arial</vt:lpstr>
      <vt:lpstr>Wingdings</vt:lpstr>
      <vt:lpstr>1_Network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新侨学院</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信息技术</dc:title>
  <dc:creator>程雷</dc:creator>
  <cp:lastModifiedBy>程雷</cp:lastModifiedBy>
  <cp:revision>106</cp:revision>
  <dcterms:created xsi:type="dcterms:W3CDTF">2009-09-13T10:47:33Z</dcterms:created>
  <dcterms:modified xsi:type="dcterms:W3CDTF">2017-09-20T09:23:30Z</dcterms:modified>
</cp:coreProperties>
</file>